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250.jpg" ContentType="image/jpg"/>
  <Override PartName="/ppt/media/image257.jpg" ContentType="image/jpg"/>
  <Override PartName="/ppt/media/image258.jpg" ContentType="image/jpg"/>
  <Override PartName="/ppt/media/image259.jpg" ContentType="image/jpg"/>
  <Override PartName="/ppt/media/image260.jpg" ContentType="image/jpg"/>
  <Override PartName="/ppt/media/image261.jpg" ContentType="image/jpg"/>
  <Override PartName="/ppt/media/image263.jpg" ContentType="image/jpg"/>
  <Override PartName="/ppt/media/image264.jpg" ContentType="image/jpg"/>
  <Override PartName="/ppt/media/image265.jpg" ContentType="image/jpg"/>
  <Override PartName="/ppt/media/image266.jpg" ContentType="image/jpg"/>
  <Override PartName="/ppt/media/image268.jpg" ContentType="image/jpg"/>
  <Override PartName="/ppt/media/image269.jpg" ContentType="image/jpg"/>
  <Override PartName="/ppt/media/image274.jpg" ContentType="image/jpg"/>
  <Override PartName="/ppt/media/image276.jpg" ContentType="image/jpg"/>
  <Override PartName="/ppt/media/image277.jpg" ContentType="image/jpg"/>
  <Override PartName="/ppt/media/image279.jpg" ContentType="image/jpg"/>
  <Override PartName="/ppt/media/image280.jpg" ContentType="image/jpg"/>
  <Override PartName="/ppt/media/image281.jpg" ContentType="image/jpg"/>
  <Override PartName="/ppt/media/image283.jpg" ContentType="image/jpg"/>
  <Override PartName="/ppt/media/image284.jpg" ContentType="image/jpg"/>
  <Override PartName="/ppt/media/image285.jpg" ContentType="image/jpg"/>
  <Override PartName="/ppt/media/image286.jpg" ContentType="image/jpg"/>
  <Override PartName="/ppt/media/image287.jpg" ContentType="image/jpg"/>
  <Override PartName="/ppt/media/image288.jpg" ContentType="image/jpg"/>
  <Override PartName="/ppt/media/image289.jpg" ContentType="image/jpg"/>
  <Override PartName="/ppt/media/image291.jpg" ContentType="image/jpg"/>
  <Override PartName="/ppt/media/image292.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5"/>
  </p:notesMasterIdLst>
  <p:handoutMasterIdLst>
    <p:handoutMasterId r:id="rId146"/>
  </p:handoutMasterIdLst>
  <p:sldIdLst>
    <p:sldId id="295" r:id="rId2"/>
    <p:sldId id="493" r:id="rId3"/>
    <p:sldId id="494" r:id="rId4"/>
    <p:sldId id="495" r:id="rId5"/>
    <p:sldId id="572" r:id="rId6"/>
    <p:sldId id="573" r:id="rId7"/>
    <p:sldId id="588" r:id="rId8"/>
    <p:sldId id="596" r:id="rId9"/>
    <p:sldId id="590" r:id="rId10"/>
    <p:sldId id="589" r:id="rId11"/>
    <p:sldId id="602" r:id="rId12"/>
    <p:sldId id="577" r:id="rId13"/>
    <p:sldId id="604" r:id="rId14"/>
    <p:sldId id="576" r:id="rId15"/>
    <p:sldId id="575" r:id="rId16"/>
    <p:sldId id="591" r:id="rId17"/>
    <p:sldId id="603" r:id="rId18"/>
    <p:sldId id="607" r:id="rId19"/>
    <p:sldId id="608" r:id="rId20"/>
    <p:sldId id="601" r:id="rId21"/>
    <p:sldId id="496" r:id="rId22"/>
    <p:sldId id="497" r:id="rId23"/>
    <p:sldId id="578" r:id="rId24"/>
    <p:sldId id="498" r:id="rId25"/>
    <p:sldId id="587" r:id="rId26"/>
    <p:sldId id="524" r:id="rId27"/>
    <p:sldId id="614" r:id="rId28"/>
    <p:sldId id="615" r:id="rId29"/>
    <p:sldId id="616" r:id="rId30"/>
    <p:sldId id="617" r:id="rId31"/>
    <p:sldId id="613" r:id="rId32"/>
    <p:sldId id="525" r:id="rId33"/>
    <p:sldId id="526" r:id="rId34"/>
    <p:sldId id="499" r:id="rId35"/>
    <p:sldId id="592" r:id="rId36"/>
    <p:sldId id="527" r:id="rId37"/>
    <p:sldId id="532" r:id="rId38"/>
    <p:sldId id="528" r:id="rId39"/>
    <p:sldId id="529" r:id="rId40"/>
    <p:sldId id="530" r:id="rId41"/>
    <p:sldId id="533" r:id="rId42"/>
    <p:sldId id="531" r:id="rId43"/>
    <p:sldId id="534" r:id="rId44"/>
    <p:sldId id="535" r:id="rId45"/>
    <p:sldId id="505" r:id="rId46"/>
    <p:sldId id="506" r:id="rId47"/>
    <p:sldId id="507" r:id="rId48"/>
    <p:sldId id="503" r:id="rId49"/>
    <p:sldId id="568" r:id="rId50"/>
    <p:sldId id="593" r:id="rId51"/>
    <p:sldId id="536" r:id="rId52"/>
    <p:sldId id="564" r:id="rId53"/>
    <p:sldId id="538" r:id="rId54"/>
    <p:sldId id="539" r:id="rId55"/>
    <p:sldId id="540" r:id="rId56"/>
    <p:sldId id="515" r:id="rId57"/>
    <p:sldId id="606" r:id="rId58"/>
    <p:sldId id="542" r:id="rId59"/>
    <p:sldId id="541" r:id="rId60"/>
    <p:sldId id="543" r:id="rId61"/>
    <p:sldId id="544" r:id="rId62"/>
    <p:sldId id="562" r:id="rId63"/>
    <p:sldId id="545" r:id="rId64"/>
    <p:sldId id="611" r:id="rId65"/>
    <p:sldId id="609" r:id="rId66"/>
    <p:sldId id="548" r:id="rId67"/>
    <p:sldId id="561" r:id="rId68"/>
    <p:sldId id="546" r:id="rId69"/>
    <p:sldId id="547" r:id="rId70"/>
    <p:sldId id="567" r:id="rId71"/>
    <p:sldId id="566" r:id="rId72"/>
    <p:sldId id="559" r:id="rId73"/>
    <p:sldId id="552" r:id="rId74"/>
    <p:sldId id="553" r:id="rId75"/>
    <p:sldId id="610" r:id="rId76"/>
    <p:sldId id="537" r:id="rId77"/>
    <p:sldId id="551" r:id="rId78"/>
    <p:sldId id="508" r:id="rId79"/>
    <p:sldId id="512" r:id="rId80"/>
    <p:sldId id="563" r:id="rId81"/>
    <p:sldId id="565" r:id="rId82"/>
    <p:sldId id="510" r:id="rId83"/>
    <p:sldId id="558" r:id="rId84"/>
    <p:sldId id="511" r:id="rId85"/>
    <p:sldId id="570" r:id="rId86"/>
    <p:sldId id="571" r:id="rId87"/>
    <p:sldId id="513" r:id="rId88"/>
    <p:sldId id="595" r:id="rId89"/>
    <p:sldId id="600" r:id="rId90"/>
    <p:sldId id="605" r:id="rId91"/>
    <p:sldId id="550" r:id="rId92"/>
    <p:sldId id="517" r:id="rId93"/>
    <p:sldId id="579" r:id="rId94"/>
    <p:sldId id="580" r:id="rId95"/>
    <p:sldId id="581" r:id="rId96"/>
    <p:sldId id="582" r:id="rId97"/>
    <p:sldId id="594" r:id="rId98"/>
    <p:sldId id="583" r:id="rId99"/>
    <p:sldId id="518" r:id="rId100"/>
    <p:sldId id="584" r:id="rId101"/>
    <p:sldId id="520" r:id="rId102"/>
    <p:sldId id="523" r:id="rId103"/>
    <p:sldId id="586" r:id="rId104"/>
    <p:sldId id="492" r:id="rId105"/>
    <p:sldId id="344" r:id="rId106"/>
    <p:sldId id="343" r:id="rId107"/>
    <p:sldId id="345" r:id="rId108"/>
    <p:sldId id="346" r:id="rId109"/>
    <p:sldId id="347" r:id="rId110"/>
    <p:sldId id="348" r:id="rId111"/>
    <p:sldId id="349" r:id="rId112"/>
    <p:sldId id="256" r:id="rId113"/>
    <p:sldId id="257" r:id="rId114"/>
    <p:sldId id="258" r:id="rId115"/>
    <p:sldId id="259" r:id="rId116"/>
    <p:sldId id="260" r:id="rId117"/>
    <p:sldId id="261" r:id="rId118"/>
    <p:sldId id="262" r:id="rId119"/>
    <p:sldId id="263" r:id="rId120"/>
    <p:sldId id="264" r:id="rId121"/>
    <p:sldId id="265" r:id="rId122"/>
    <p:sldId id="266" r:id="rId123"/>
    <p:sldId id="267" r:id="rId124"/>
    <p:sldId id="268" r:id="rId125"/>
    <p:sldId id="269" r:id="rId126"/>
    <p:sldId id="270" r:id="rId127"/>
    <p:sldId id="271" r:id="rId128"/>
    <p:sldId id="272" r:id="rId129"/>
    <p:sldId id="273" r:id="rId130"/>
    <p:sldId id="274" r:id="rId131"/>
    <p:sldId id="275" r:id="rId132"/>
    <p:sldId id="276" r:id="rId133"/>
    <p:sldId id="277" r:id="rId134"/>
    <p:sldId id="278" r:id="rId135"/>
    <p:sldId id="279" r:id="rId136"/>
    <p:sldId id="280" r:id="rId137"/>
    <p:sldId id="281" r:id="rId138"/>
    <p:sldId id="282" r:id="rId139"/>
    <p:sldId id="283" r:id="rId140"/>
    <p:sldId id="284" r:id="rId141"/>
    <p:sldId id="285" r:id="rId142"/>
    <p:sldId id="286" r:id="rId143"/>
    <p:sldId id="288" r:id="rId144"/>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75" autoAdjust="0"/>
    <p:restoredTop sz="86016" autoAdjust="0"/>
  </p:normalViewPr>
  <p:slideViewPr>
    <p:cSldViewPr>
      <p:cViewPr varScale="1">
        <p:scale>
          <a:sx n="65" d="100"/>
          <a:sy n="65" d="100"/>
        </p:scale>
        <p:origin x="1445" y="53"/>
      </p:cViewPr>
      <p:guideLst>
        <p:guide orient="horz" pos="2448"/>
        <p:guide pos="3168"/>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3252" y="5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7A162-7AE0-4734-8329-E6EF15A67CA1}" type="datetimeFigureOut">
              <a:rPr lang="en-US" smtClean="0"/>
              <a:t>5/24/2024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FD3E08-1F1D-453D-99F1-53E4B2E4657C}" type="slidenum">
              <a:rPr lang="en-US" smtClean="0"/>
              <a:t>‹#›</a:t>
            </a:fld>
            <a:endParaRPr lang="en-US"/>
          </a:p>
        </p:txBody>
      </p:sp>
    </p:spTree>
    <p:extLst>
      <p:ext uri="{BB962C8B-B14F-4D97-AF65-F5344CB8AC3E}">
        <p14:creationId xmlns:p14="http://schemas.microsoft.com/office/powerpoint/2010/main" val="4666193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E38D01-B6A8-4E40-A11C-85D5B25719CF}" type="datetimeFigureOut">
              <a:rPr lang="en-US" smtClean="0"/>
              <a:t>5/24/2024</a:t>
            </a:fld>
            <a:endParaRPr lang="en-US"/>
          </a:p>
        </p:txBody>
      </p:sp>
      <p:sp>
        <p:nvSpPr>
          <p:cNvPr id="4" name="Slide Image Placeholder 3"/>
          <p:cNvSpPr>
            <a:spLocks noGrp="1" noRot="1" noChangeAspect="1"/>
          </p:cNvSpPr>
          <p:nvPr>
            <p:ph type="sldImg" idx="2"/>
          </p:nvPr>
        </p:nvSpPr>
        <p:spPr>
          <a:xfrm>
            <a:off x="1209675" y="685800"/>
            <a:ext cx="44386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B02277-9392-41C3-AA11-A5F619BDEEAB}" type="slidenum">
              <a:rPr lang="en-US" smtClean="0"/>
              <a:t>‹#›</a:t>
            </a:fld>
            <a:endParaRPr lang="en-US"/>
          </a:p>
        </p:txBody>
      </p:sp>
    </p:spTree>
    <p:extLst>
      <p:ext uri="{BB962C8B-B14F-4D97-AF65-F5344CB8AC3E}">
        <p14:creationId xmlns:p14="http://schemas.microsoft.com/office/powerpoint/2010/main" val="2502422521"/>
      </p:ext>
    </p:extLst>
  </p:cSld>
  <p:clrMap bg1="lt1" tx1="dk1" bg2="lt2" tx2="dk2" accent1="accent1" accent2="accent2" accent3="accent3" accent4="accent4" accent5="accent5" accent6="accent6" hlink="hlink" folHlink="folHlink"/>
  <p:notesStyle>
    <a:lvl1pPr marL="0" algn="l" defTabSz="1018824" rtl="0" eaLnBrk="1" latinLnBrk="0" hangingPunct="1">
      <a:defRPr sz="1800" kern="1200">
        <a:solidFill>
          <a:schemeClr val="tx1"/>
        </a:solidFill>
        <a:latin typeface="+mn-lt"/>
        <a:ea typeface="+mn-ea"/>
        <a:cs typeface="+mn-cs"/>
      </a:defRPr>
    </a:lvl1pPr>
    <a:lvl2pPr marL="509412" algn="l" defTabSz="1018824" rtl="0" eaLnBrk="1" latinLnBrk="0" hangingPunct="1">
      <a:defRPr sz="1337" kern="1200">
        <a:solidFill>
          <a:schemeClr val="tx1"/>
        </a:solidFill>
        <a:latin typeface="+mn-lt"/>
        <a:ea typeface="+mn-ea"/>
        <a:cs typeface="+mn-cs"/>
      </a:defRPr>
    </a:lvl2pPr>
    <a:lvl3pPr marL="1018824" algn="l" defTabSz="1018824" rtl="0" eaLnBrk="1" latinLnBrk="0" hangingPunct="1">
      <a:defRPr sz="1337" kern="1200">
        <a:solidFill>
          <a:schemeClr val="tx1"/>
        </a:solidFill>
        <a:latin typeface="+mn-lt"/>
        <a:ea typeface="+mn-ea"/>
        <a:cs typeface="+mn-cs"/>
      </a:defRPr>
    </a:lvl3pPr>
    <a:lvl4pPr marL="1528237" algn="l" defTabSz="1018824" rtl="0" eaLnBrk="1" latinLnBrk="0" hangingPunct="1">
      <a:defRPr sz="1337" kern="1200">
        <a:solidFill>
          <a:schemeClr val="tx1"/>
        </a:solidFill>
        <a:latin typeface="+mn-lt"/>
        <a:ea typeface="+mn-ea"/>
        <a:cs typeface="+mn-cs"/>
      </a:defRPr>
    </a:lvl4pPr>
    <a:lvl5pPr marL="2037649" algn="l" defTabSz="1018824" rtl="0" eaLnBrk="1" latinLnBrk="0" hangingPunct="1">
      <a:defRPr sz="1337" kern="1200">
        <a:solidFill>
          <a:schemeClr val="tx1"/>
        </a:solidFill>
        <a:latin typeface="+mn-lt"/>
        <a:ea typeface="+mn-ea"/>
        <a:cs typeface="+mn-cs"/>
      </a:defRPr>
    </a:lvl5pPr>
    <a:lvl6pPr marL="2547061" algn="l" defTabSz="1018824" rtl="0" eaLnBrk="1" latinLnBrk="0" hangingPunct="1">
      <a:defRPr sz="1337" kern="1200">
        <a:solidFill>
          <a:schemeClr val="tx1"/>
        </a:solidFill>
        <a:latin typeface="+mn-lt"/>
        <a:ea typeface="+mn-ea"/>
        <a:cs typeface="+mn-cs"/>
      </a:defRPr>
    </a:lvl6pPr>
    <a:lvl7pPr marL="3056473" algn="l" defTabSz="1018824" rtl="0" eaLnBrk="1" latinLnBrk="0" hangingPunct="1">
      <a:defRPr sz="1337" kern="1200">
        <a:solidFill>
          <a:schemeClr val="tx1"/>
        </a:solidFill>
        <a:latin typeface="+mn-lt"/>
        <a:ea typeface="+mn-ea"/>
        <a:cs typeface="+mn-cs"/>
      </a:defRPr>
    </a:lvl7pPr>
    <a:lvl8pPr marL="3565886" algn="l" defTabSz="1018824" rtl="0" eaLnBrk="1" latinLnBrk="0" hangingPunct="1">
      <a:defRPr sz="1337" kern="1200">
        <a:solidFill>
          <a:schemeClr val="tx1"/>
        </a:solidFill>
        <a:latin typeface="+mn-lt"/>
        <a:ea typeface="+mn-ea"/>
        <a:cs typeface="+mn-cs"/>
      </a:defRPr>
    </a:lvl8pPr>
    <a:lvl9pPr marL="4075298" algn="l" defTabSz="1018824" rtl="0" eaLnBrk="1" latinLnBrk="0" hangingPunct="1">
      <a:defRPr sz="133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9675" y="685800"/>
            <a:ext cx="443865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B02277-9392-41C3-AA11-A5F619BDEEAB}" type="slidenum">
              <a:rPr lang="en-US" smtClean="0"/>
              <a:t>1</a:t>
            </a:fld>
            <a:endParaRPr lang="en-US"/>
          </a:p>
        </p:txBody>
      </p:sp>
    </p:spTree>
    <p:extLst>
      <p:ext uri="{BB962C8B-B14F-4D97-AF65-F5344CB8AC3E}">
        <p14:creationId xmlns:p14="http://schemas.microsoft.com/office/powerpoint/2010/main" val="240312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12</a:t>
            </a:fld>
            <a:endParaRPr lang="en-US"/>
          </a:p>
        </p:txBody>
      </p:sp>
    </p:spTree>
    <p:extLst>
      <p:ext uri="{BB962C8B-B14F-4D97-AF65-F5344CB8AC3E}">
        <p14:creationId xmlns:p14="http://schemas.microsoft.com/office/powerpoint/2010/main" val="125263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15</a:t>
            </a:fld>
            <a:endParaRPr lang="en-US"/>
          </a:p>
        </p:txBody>
      </p:sp>
    </p:spTree>
    <p:extLst>
      <p:ext uri="{BB962C8B-B14F-4D97-AF65-F5344CB8AC3E}">
        <p14:creationId xmlns:p14="http://schemas.microsoft.com/office/powerpoint/2010/main" val="281194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16</a:t>
            </a:fld>
            <a:endParaRPr lang="en-US"/>
          </a:p>
        </p:txBody>
      </p:sp>
    </p:spTree>
    <p:extLst>
      <p:ext uri="{BB962C8B-B14F-4D97-AF65-F5344CB8AC3E}">
        <p14:creationId xmlns:p14="http://schemas.microsoft.com/office/powerpoint/2010/main" val="7285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20</a:t>
            </a:fld>
            <a:endParaRPr lang="en-US"/>
          </a:p>
        </p:txBody>
      </p:sp>
    </p:spTree>
    <p:extLst>
      <p:ext uri="{BB962C8B-B14F-4D97-AF65-F5344CB8AC3E}">
        <p14:creationId xmlns:p14="http://schemas.microsoft.com/office/powerpoint/2010/main" val="3273213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22</a:t>
            </a:fld>
            <a:endParaRPr lang="en-US"/>
          </a:p>
        </p:txBody>
      </p:sp>
    </p:spTree>
    <p:extLst>
      <p:ext uri="{BB962C8B-B14F-4D97-AF65-F5344CB8AC3E}">
        <p14:creationId xmlns:p14="http://schemas.microsoft.com/office/powerpoint/2010/main" val="1228545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23</a:t>
            </a:fld>
            <a:endParaRPr lang="en-US"/>
          </a:p>
        </p:txBody>
      </p:sp>
    </p:spTree>
    <p:extLst>
      <p:ext uri="{BB962C8B-B14F-4D97-AF65-F5344CB8AC3E}">
        <p14:creationId xmlns:p14="http://schemas.microsoft.com/office/powerpoint/2010/main" val="36896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B02277-9392-41C3-AA11-A5F619BDEEAB}" type="slidenum">
              <a:rPr lang="en-US" smtClean="0"/>
              <a:t>25</a:t>
            </a:fld>
            <a:endParaRPr lang="en-US"/>
          </a:p>
        </p:txBody>
      </p:sp>
    </p:spTree>
    <p:extLst>
      <p:ext uri="{BB962C8B-B14F-4D97-AF65-F5344CB8AC3E}">
        <p14:creationId xmlns:p14="http://schemas.microsoft.com/office/powerpoint/2010/main" val="50786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26</a:t>
            </a:fld>
            <a:endParaRPr lang="en-US"/>
          </a:p>
        </p:txBody>
      </p:sp>
    </p:spTree>
    <p:extLst>
      <p:ext uri="{BB962C8B-B14F-4D97-AF65-F5344CB8AC3E}">
        <p14:creationId xmlns:p14="http://schemas.microsoft.com/office/powerpoint/2010/main" val="3447346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27</a:t>
            </a:fld>
            <a:endParaRPr lang="en-US"/>
          </a:p>
        </p:txBody>
      </p:sp>
    </p:spTree>
    <p:extLst>
      <p:ext uri="{BB962C8B-B14F-4D97-AF65-F5344CB8AC3E}">
        <p14:creationId xmlns:p14="http://schemas.microsoft.com/office/powerpoint/2010/main" val="1990831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28</a:t>
            </a:fld>
            <a:endParaRPr lang="en-US"/>
          </a:p>
        </p:txBody>
      </p:sp>
    </p:spTree>
    <p:extLst>
      <p:ext uri="{BB962C8B-B14F-4D97-AF65-F5344CB8AC3E}">
        <p14:creationId xmlns:p14="http://schemas.microsoft.com/office/powerpoint/2010/main" val="4054014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a:t>
            </a:fld>
            <a:endParaRPr lang="en-US"/>
          </a:p>
        </p:txBody>
      </p:sp>
    </p:spTree>
    <p:extLst>
      <p:ext uri="{BB962C8B-B14F-4D97-AF65-F5344CB8AC3E}">
        <p14:creationId xmlns:p14="http://schemas.microsoft.com/office/powerpoint/2010/main" val="403197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29</a:t>
            </a:fld>
            <a:endParaRPr lang="en-US"/>
          </a:p>
        </p:txBody>
      </p:sp>
    </p:spTree>
    <p:extLst>
      <p:ext uri="{BB962C8B-B14F-4D97-AF65-F5344CB8AC3E}">
        <p14:creationId xmlns:p14="http://schemas.microsoft.com/office/powerpoint/2010/main" val="3196698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30</a:t>
            </a:fld>
            <a:endParaRPr lang="en-US"/>
          </a:p>
        </p:txBody>
      </p:sp>
    </p:spTree>
    <p:extLst>
      <p:ext uri="{BB962C8B-B14F-4D97-AF65-F5344CB8AC3E}">
        <p14:creationId xmlns:p14="http://schemas.microsoft.com/office/powerpoint/2010/main" val="1029108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31</a:t>
            </a:fld>
            <a:endParaRPr lang="en-US"/>
          </a:p>
        </p:txBody>
      </p:sp>
    </p:spTree>
    <p:extLst>
      <p:ext uri="{BB962C8B-B14F-4D97-AF65-F5344CB8AC3E}">
        <p14:creationId xmlns:p14="http://schemas.microsoft.com/office/powerpoint/2010/main" val="64603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33</a:t>
            </a:fld>
            <a:endParaRPr lang="en-US"/>
          </a:p>
        </p:txBody>
      </p:sp>
    </p:spTree>
    <p:extLst>
      <p:ext uri="{BB962C8B-B14F-4D97-AF65-F5344CB8AC3E}">
        <p14:creationId xmlns:p14="http://schemas.microsoft.com/office/powerpoint/2010/main" val="1725882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34</a:t>
            </a:fld>
            <a:endParaRPr lang="en-US"/>
          </a:p>
        </p:txBody>
      </p:sp>
    </p:spTree>
    <p:extLst>
      <p:ext uri="{BB962C8B-B14F-4D97-AF65-F5344CB8AC3E}">
        <p14:creationId xmlns:p14="http://schemas.microsoft.com/office/powerpoint/2010/main" val="3034311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36</a:t>
            </a:fld>
            <a:endParaRPr lang="en-US"/>
          </a:p>
        </p:txBody>
      </p:sp>
    </p:spTree>
    <p:extLst>
      <p:ext uri="{BB962C8B-B14F-4D97-AF65-F5344CB8AC3E}">
        <p14:creationId xmlns:p14="http://schemas.microsoft.com/office/powerpoint/2010/main" val="1246056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42</a:t>
            </a:fld>
            <a:endParaRPr lang="en-US"/>
          </a:p>
        </p:txBody>
      </p:sp>
    </p:spTree>
    <p:extLst>
      <p:ext uri="{BB962C8B-B14F-4D97-AF65-F5344CB8AC3E}">
        <p14:creationId xmlns:p14="http://schemas.microsoft.com/office/powerpoint/2010/main" val="2939425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44</a:t>
            </a:fld>
            <a:endParaRPr lang="en-US"/>
          </a:p>
        </p:txBody>
      </p:sp>
    </p:spTree>
    <p:extLst>
      <p:ext uri="{BB962C8B-B14F-4D97-AF65-F5344CB8AC3E}">
        <p14:creationId xmlns:p14="http://schemas.microsoft.com/office/powerpoint/2010/main" val="708224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46</a:t>
            </a:fld>
            <a:endParaRPr lang="en-US"/>
          </a:p>
        </p:txBody>
      </p:sp>
    </p:spTree>
    <p:extLst>
      <p:ext uri="{BB962C8B-B14F-4D97-AF65-F5344CB8AC3E}">
        <p14:creationId xmlns:p14="http://schemas.microsoft.com/office/powerpoint/2010/main" val="3311269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47</a:t>
            </a:fld>
            <a:endParaRPr lang="en-US"/>
          </a:p>
        </p:txBody>
      </p:sp>
    </p:spTree>
    <p:extLst>
      <p:ext uri="{BB962C8B-B14F-4D97-AF65-F5344CB8AC3E}">
        <p14:creationId xmlns:p14="http://schemas.microsoft.com/office/powerpoint/2010/main" val="349597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a:t>
            </a:fld>
            <a:endParaRPr lang="en-US"/>
          </a:p>
        </p:txBody>
      </p:sp>
    </p:spTree>
    <p:extLst>
      <p:ext uri="{BB962C8B-B14F-4D97-AF65-F5344CB8AC3E}">
        <p14:creationId xmlns:p14="http://schemas.microsoft.com/office/powerpoint/2010/main" val="2596820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48</a:t>
            </a:fld>
            <a:endParaRPr lang="en-US"/>
          </a:p>
        </p:txBody>
      </p:sp>
    </p:spTree>
    <p:extLst>
      <p:ext uri="{BB962C8B-B14F-4D97-AF65-F5344CB8AC3E}">
        <p14:creationId xmlns:p14="http://schemas.microsoft.com/office/powerpoint/2010/main" val="593467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49</a:t>
            </a:fld>
            <a:endParaRPr lang="en-US"/>
          </a:p>
        </p:txBody>
      </p:sp>
    </p:spTree>
    <p:extLst>
      <p:ext uri="{BB962C8B-B14F-4D97-AF65-F5344CB8AC3E}">
        <p14:creationId xmlns:p14="http://schemas.microsoft.com/office/powerpoint/2010/main" val="1865419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52</a:t>
            </a:fld>
            <a:endParaRPr lang="en-US"/>
          </a:p>
        </p:txBody>
      </p:sp>
    </p:spTree>
    <p:extLst>
      <p:ext uri="{BB962C8B-B14F-4D97-AF65-F5344CB8AC3E}">
        <p14:creationId xmlns:p14="http://schemas.microsoft.com/office/powerpoint/2010/main" val="2176685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56</a:t>
            </a:fld>
            <a:endParaRPr lang="en-US"/>
          </a:p>
        </p:txBody>
      </p:sp>
    </p:spTree>
    <p:extLst>
      <p:ext uri="{BB962C8B-B14F-4D97-AF65-F5344CB8AC3E}">
        <p14:creationId xmlns:p14="http://schemas.microsoft.com/office/powerpoint/2010/main" val="3151746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60</a:t>
            </a:fld>
            <a:endParaRPr lang="en-US"/>
          </a:p>
        </p:txBody>
      </p:sp>
    </p:spTree>
    <p:extLst>
      <p:ext uri="{BB962C8B-B14F-4D97-AF65-F5344CB8AC3E}">
        <p14:creationId xmlns:p14="http://schemas.microsoft.com/office/powerpoint/2010/main" val="3608787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63</a:t>
            </a:fld>
            <a:endParaRPr lang="en-US"/>
          </a:p>
        </p:txBody>
      </p:sp>
    </p:spTree>
    <p:extLst>
      <p:ext uri="{BB962C8B-B14F-4D97-AF65-F5344CB8AC3E}">
        <p14:creationId xmlns:p14="http://schemas.microsoft.com/office/powerpoint/2010/main" val="3780309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65</a:t>
            </a:fld>
            <a:endParaRPr lang="en-US"/>
          </a:p>
        </p:txBody>
      </p:sp>
    </p:spTree>
    <p:extLst>
      <p:ext uri="{BB962C8B-B14F-4D97-AF65-F5344CB8AC3E}">
        <p14:creationId xmlns:p14="http://schemas.microsoft.com/office/powerpoint/2010/main" val="3562072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66</a:t>
            </a:fld>
            <a:endParaRPr lang="en-US"/>
          </a:p>
        </p:txBody>
      </p:sp>
    </p:spTree>
    <p:extLst>
      <p:ext uri="{BB962C8B-B14F-4D97-AF65-F5344CB8AC3E}">
        <p14:creationId xmlns:p14="http://schemas.microsoft.com/office/powerpoint/2010/main" val="4275976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67</a:t>
            </a:fld>
            <a:endParaRPr lang="en-US"/>
          </a:p>
        </p:txBody>
      </p:sp>
    </p:spTree>
    <p:extLst>
      <p:ext uri="{BB962C8B-B14F-4D97-AF65-F5344CB8AC3E}">
        <p14:creationId xmlns:p14="http://schemas.microsoft.com/office/powerpoint/2010/main" val="229769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68</a:t>
            </a:fld>
            <a:endParaRPr lang="en-US"/>
          </a:p>
        </p:txBody>
      </p:sp>
    </p:spTree>
    <p:extLst>
      <p:ext uri="{BB962C8B-B14F-4D97-AF65-F5344CB8AC3E}">
        <p14:creationId xmlns:p14="http://schemas.microsoft.com/office/powerpoint/2010/main" val="111925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a:t>
            </a:fld>
            <a:endParaRPr lang="en-US"/>
          </a:p>
        </p:txBody>
      </p:sp>
    </p:spTree>
    <p:extLst>
      <p:ext uri="{BB962C8B-B14F-4D97-AF65-F5344CB8AC3E}">
        <p14:creationId xmlns:p14="http://schemas.microsoft.com/office/powerpoint/2010/main" val="4259095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70</a:t>
            </a:fld>
            <a:endParaRPr lang="en-US"/>
          </a:p>
        </p:txBody>
      </p:sp>
    </p:spTree>
    <p:extLst>
      <p:ext uri="{BB962C8B-B14F-4D97-AF65-F5344CB8AC3E}">
        <p14:creationId xmlns:p14="http://schemas.microsoft.com/office/powerpoint/2010/main" val="174014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71</a:t>
            </a:fld>
            <a:endParaRPr lang="en-US"/>
          </a:p>
        </p:txBody>
      </p:sp>
    </p:spTree>
    <p:extLst>
      <p:ext uri="{BB962C8B-B14F-4D97-AF65-F5344CB8AC3E}">
        <p14:creationId xmlns:p14="http://schemas.microsoft.com/office/powerpoint/2010/main" val="234484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72</a:t>
            </a:fld>
            <a:endParaRPr lang="en-US"/>
          </a:p>
        </p:txBody>
      </p:sp>
    </p:spTree>
    <p:extLst>
      <p:ext uri="{BB962C8B-B14F-4D97-AF65-F5344CB8AC3E}">
        <p14:creationId xmlns:p14="http://schemas.microsoft.com/office/powerpoint/2010/main" val="20253223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73</a:t>
            </a:fld>
            <a:endParaRPr lang="en-US"/>
          </a:p>
        </p:txBody>
      </p:sp>
    </p:spTree>
    <p:extLst>
      <p:ext uri="{BB962C8B-B14F-4D97-AF65-F5344CB8AC3E}">
        <p14:creationId xmlns:p14="http://schemas.microsoft.com/office/powerpoint/2010/main" val="3594602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75</a:t>
            </a:fld>
            <a:endParaRPr lang="en-US"/>
          </a:p>
        </p:txBody>
      </p:sp>
    </p:spTree>
    <p:extLst>
      <p:ext uri="{BB962C8B-B14F-4D97-AF65-F5344CB8AC3E}">
        <p14:creationId xmlns:p14="http://schemas.microsoft.com/office/powerpoint/2010/main" val="3792899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78</a:t>
            </a:fld>
            <a:endParaRPr lang="en-US"/>
          </a:p>
        </p:txBody>
      </p:sp>
    </p:spTree>
    <p:extLst>
      <p:ext uri="{BB962C8B-B14F-4D97-AF65-F5344CB8AC3E}">
        <p14:creationId xmlns:p14="http://schemas.microsoft.com/office/powerpoint/2010/main" val="66051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0B02277-9392-41C3-AA11-A5F619BDEEAB}" type="slidenum">
              <a:rPr lang="en-US" smtClean="0"/>
              <a:t>79</a:t>
            </a:fld>
            <a:endParaRPr lang="en-US"/>
          </a:p>
        </p:txBody>
      </p:sp>
    </p:spTree>
    <p:extLst>
      <p:ext uri="{BB962C8B-B14F-4D97-AF65-F5344CB8AC3E}">
        <p14:creationId xmlns:p14="http://schemas.microsoft.com/office/powerpoint/2010/main" val="3235222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81</a:t>
            </a:fld>
            <a:endParaRPr lang="en-US"/>
          </a:p>
        </p:txBody>
      </p:sp>
    </p:spTree>
    <p:extLst>
      <p:ext uri="{BB962C8B-B14F-4D97-AF65-F5344CB8AC3E}">
        <p14:creationId xmlns:p14="http://schemas.microsoft.com/office/powerpoint/2010/main" val="1165768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84</a:t>
            </a:fld>
            <a:endParaRPr lang="en-US"/>
          </a:p>
        </p:txBody>
      </p:sp>
    </p:spTree>
    <p:extLst>
      <p:ext uri="{BB962C8B-B14F-4D97-AF65-F5344CB8AC3E}">
        <p14:creationId xmlns:p14="http://schemas.microsoft.com/office/powerpoint/2010/main" val="656601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85</a:t>
            </a:fld>
            <a:endParaRPr lang="en-US"/>
          </a:p>
        </p:txBody>
      </p:sp>
    </p:spTree>
    <p:extLst>
      <p:ext uri="{BB962C8B-B14F-4D97-AF65-F5344CB8AC3E}">
        <p14:creationId xmlns:p14="http://schemas.microsoft.com/office/powerpoint/2010/main" val="1542000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7</a:t>
            </a:fld>
            <a:endParaRPr lang="en-US"/>
          </a:p>
        </p:txBody>
      </p:sp>
    </p:spTree>
    <p:extLst>
      <p:ext uri="{BB962C8B-B14F-4D97-AF65-F5344CB8AC3E}">
        <p14:creationId xmlns:p14="http://schemas.microsoft.com/office/powerpoint/2010/main" val="35070543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86</a:t>
            </a:fld>
            <a:endParaRPr lang="en-US"/>
          </a:p>
        </p:txBody>
      </p:sp>
    </p:spTree>
    <p:extLst>
      <p:ext uri="{BB962C8B-B14F-4D97-AF65-F5344CB8AC3E}">
        <p14:creationId xmlns:p14="http://schemas.microsoft.com/office/powerpoint/2010/main" val="1109335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87</a:t>
            </a:fld>
            <a:endParaRPr lang="en-US"/>
          </a:p>
        </p:txBody>
      </p:sp>
    </p:spTree>
    <p:extLst>
      <p:ext uri="{BB962C8B-B14F-4D97-AF65-F5344CB8AC3E}">
        <p14:creationId xmlns:p14="http://schemas.microsoft.com/office/powerpoint/2010/main" val="1297644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88</a:t>
            </a:fld>
            <a:endParaRPr lang="en-US"/>
          </a:p>
        </p:txBody>
      </p:sp>
    </p:spTree>
    <p:extLst>
      <p:ext uri="{BB962C8B-B14F-4D97-AF65-F5344CB8AC3E}">
        <p14:creationId xmlns:p14="http://schemas.microsoft.com/office/powerpoint/2010/main" val="1805376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90</a:t>
            </a:fld>
            <a:endParaRPr lang="en-US"/>
          </a:p>
        </p:txBody>
      </p:sp>
    </p:spTree>
    <p:extLst>
      <p:ext uri="{BB962C8B-B14F-4D97-AF65-F5344CB8AC3E}">
        <p14:creationId xmlns:p14="http://schemas.microsoft.com/office/powerpoint/2010/main" val="4088586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92</a:t>
            </a:fld>
            <a:endParaRPr lang="en-US"/>
          </a:p>
        </p:txBody>
      </p:sp>
    </p:spTree>
    <p:extLst>
      <p:ext uri="{BB962C8B-B14F-4D97-AF65-F5344CB8AC3E}">
        <p14:creationId xmlns:p14="http://schemas.microsoft.com/office/powerpoint/2010/main" val="2330532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93</a:t>
            </a:fld>
            <a:endParaRPr lang="en-US"/>
          </a:p>
        </p:txBody>
      </p:sp>
    </p:spTree>
    <p:extLst>
      <p:ext uri="{BB962C8B-B14F-4D97-AF65-F5344CB8AC3E}">
        <p14:creationId xmlns:p14="http://schemas.microsoft.com/office/powerpoint/2010/main" val="2581168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94</a:t>
            </a:fld>
            <a:endParaRPr lang="en-US"/>
          </a:p>
        </p:txBody>
      </p:sp>
    </p:spTree>
    <p:extLst>
      <p:ext uri="{BB962C8B-B14F-4D97-AF65-F5344CB8AC3E}">
        <p14:creationId xmlns:p14="http://schemas.microsoft.com/office/powerpoint/2010/main" val="410928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0B02277-9392-41C3-AA11-A5F619BDEEAB}" type="slidenum">
              <a:rPr lang="en-US" smtClean="0"/>
              <a:t>95</a:t>
            </a:fld>
            <a:endParaRPr lang="en-US"/>
          </a:p>
        </p:txBody>
      </p:sp>
    </p:spTree>
    <p:extLst>
      <p:ext uri="{BB962C8B-B14F-4D97-AF65-F5344CB8AC3E}">
        <p14:creationId xmlns:p14="http://schemas.microsoft.com/office/powerpoint/2010/main" val="1979488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96</a:t>
            </a:fld>
            <a:endParaRPr lang="en-US"/>
          </a:p>
        </p:txBody>
      </p:sp>
    </p:spTree>
    <p:extLst>
      <p:ext uri="{BB962C8B-B14F-4D97-AF65-F5344CB8AC3E}">
        <p14:creationId xmlns:p14="http://schemas.microsoft.com/office/powerpoint/2010/main" val="2579892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97</a:t>
            </a:fld>
            <a:endParaRPr lang="en-US"/>
          </a:p>
        </p:txBody>
      </p:sp>
    </p:spTree>
    <p:extLst>
      <p:ext uri="{BB962C8B-B14F-4D97-AF65-F5344CB8AC3E}">
        <p14:creationId xmlns:p14="http://schemas.microsoft.com/office/powerpoint/2010/main" val="133364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1882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8</a:t>
            </a:fld>
            <a:endParaRPr lang="en-US"/>
          </a:p>
        </p:txBody>
      </p:sp>
    </p:spTree>
    <p:extLst>
      <p:ext uri="{BB962C8B-B14F-4D97-AF65-F5344CB8AC3E}">
        <p14:creationId xmlns:p14="http://schemas.microsoft.com/office/powerpoint/2010/main" val="2995116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98</a:t>
            </a:fld>
            <a:endParaRPr lang="en-US"/>
          </a:p>
        </p:txBody>
      </p:sp>
    </p:spTree>
    <p:extLst>
      <p:ext uri="{BB962C8B-B14F-4D97-AF65-F5344CB8AC3E}">
        <p14:creationId xmlns:p14="http://schemas.microsoft.com/office/powerpoint/2010/main" val="26541067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99</a:t>
            </a:fld>
            <a:endParaRPr lang="en-US"/>
          </a:p>
        </p:txBody>
      </p:sp>
    </p:spTree>
    <p:extLst>
      <p:ext uri="{BB962C8B-B14F-4D97-AF65-F5344CB8AC3E}">
        <p14:creationId xmlns:p14="http://schemas.microsoft.com/office/powerpoint/2010/main" val="1222219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defTabSz="914400" eaLnBrk="0" fontAlgn="base" hangingPunct="0">
                  <a:spcBef>
                    <a:spcPct val="0"/>
                  </a:spcBef>
                  <a:spcAft>
                    <a:spcPct val="0"/>
                  </a:spcAft>
                </a:pPr>
                <a:endParaRPr lang="en-US" dirty="0"/>
              </a:p>
            </p:txBody>
          </p:sp>
        </mc:Choice>
        <mc:Fallback xmlns="">
          <p:sp>
            <p:nvSpPr>
              <p:cNvPr id="3" name="Notes Placeholder 2"/>
              <p:cNvSpPr>
                <a:spLocks noGrp="1"/>
              </p:cNvSpPr>
              <p:nvPr>
                <p:ph type="body" idx="1"/>
              </p:nvPr>
            </p:nvSpPr>
            <p:spPr/>
            <p:txBody>
              <a:bodyPr/>
              <a:lstStyle/>
              <a:p>
                <a:pPr lvl="0" defTabSz="914400" eaLnBrk="0" fontAlgn="base" hangingPunct="0">
                  <a:spcBef>
                    <a:spcPct val="0"/>
                  </a:spcBef>
                  <a:spcAft>
                    <a:spcPct val="0"/>
                  </a:spcAft>
                </a:pPr>
                <a:r>
                  <a:rPr lang="el-GR" altLang="el-GR" dirty="0" smtClean="0"/>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r>
                  <a:rPr lang="mr-IN" i="0">
                    <a:latin typeface="Cambria Math" panose="02040503050406030204" pitchFamily="18" charset="0"/>
                  </a:rPr>
                  <a:t>[</a:t>
                </a:r>
                <a:r>
                  <a:rPr lang="en-US" i="0">
                    <a:latin typeface="Cambria Math" charset="0"/>
                  </a:rPr>
                  <a:t>ℎ</a:t>
                </a:r>
                <a:r>
                  <a:rPr lang="en-US" i="0">
                    <a:latin typeface="Cambria Math" panose="02040503050406030204" pitchFamily="18" charset="0"/>
                  </a:rPr>
                  <a:t> ⃑_</a:t>
                </a:r>
                <a:r>
                  <a:rPr lang="en-US" i="0">
                    <a:latin typeface="Cambria Math" charset="0"/>
                  </a:rPr>
                  <a:t>𝑡</a:t>
                </a:r>
                <a:r>
                  <a:rPr lang="en-US" i="0">
                    <a:latin typeface="Cambria Math" panose="02040503050406030204" pitchFamily="18" charset="0"/>
                  </a:rPr>
                  <a:t> 〖</a:t>
                </a:r>
                <a:r>
                  <a:rPr lang="en-US" i="0">
                    <a:latin typeface="Cambria Math" charset="0"/>
                  </a:rPr>
                  <a:t>;ℎ</a:t>
                </a:r>
                <a:r>
                  <a:rPr lang="en-US" i="0">
                    <a:latin typeface="Cambria Math" panose="02040503050406030204" pitchFamily="18" charset="0"/>
                  </a:rPr>
                  <a:t> ⃖〗_</a:t>
                </a:r>
                <a:r>
                  <a:rPr lang="en-US" i="0">
                    <a:latin typeface="Cambria Math" charset="0"/>
                  </a:rPr>
                  <a:t>𝑡</a:t>
                </a:r>
                <a:r>
                  <a:rPr lang="en-US" i="0">
                    <a:latin typeface="Cambria Math" panose="02040503050406030204" pitchFamily="18" charset="0"/>
                  </a:rPr>
                  <a:t> ]</a:t>
                </a:r>
                <a:endParaRPr lang="en-US" dirty="0"/>
              </a:p>
            </p:txBody>
          </p:sp>
        </mc:Fallback>
      </mc:AlternateContent>
      <p:sp>
        <p:nvSpPr>
          <p:cNvPr id="4" name="Slide Number Placeholder 3"/>
          <p:cNvSpPr>
            <a:spLocks noGrp="1"/>
          </p:cNvSpPr>
          <p:nvPr>
            <p:ph type="sldNum" sz="quarter" idx="10"/>
          </p:nvPr>
        </p:nvSpPr>
        <p:spPr/>
        <p:txBody>
          <a:bodyPr/>
          <a:lstStyle/>
          <a:p>
            <a:fld id="{30B02277-9392-41C3-AA11-A5F619BDEEAB}" type="slidenum">
              <a:rPr lang="en-US" smtClean="0"/>
              <a:t>101</a:t>
            </a:fld>
            <a:endParaRPr lang="en-US"/>
          </a:p>
        </p:txBody>
      </p:sp>
    </p:spTree>
    <p:extLst>
      <p:ext uri="{BB962C8B-B14F-4D97-AF65-F5344CB8AC3E}">
        <p14:creationId xmlns:p14="http://schemas.microsoft.com/office/powerpoint/2010/main" val="10589954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102</a:t>
            </a:fld>
            <a:endParaRPr lang="en-US"/>
          </a:p>
        </p:txBody>
      </p:sp>
    </p:spTree>
    <p:extLst>
      <p:ext uri="{BB962C8B-B14F-4D97-AF65-F5344CB8AC3E}">
        <p14:creationId xmlns:p14="http://schemas.microsoft.com/office/powerpoint/2010/main" val="39654030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103</a:t>
            </a:fld>
            <a:endParaRPr lang="en-US"/>
          </a:p>
        </p:txBody>
      </p:sp>
    </p:spTree>
    <p:extLst>
      <p:ext uri="{BB962C8B-B14F-4D97-AF65-F5344CB8AC3E}">
        <p14:creationId xmlns:p14="http://schemas.microsoft.com/office/powerpoint/2010/main" val="216389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9</a:t>
            </a:fld>
            <a:endParaRPr lang="en-US"/>
          </a:p>
        </p:txBody>
      </p:sp>
    </p:spTree>
    <p:extLst>
      <p:ext uri="{BB962C8B-B14F-4D97-AF65-F5344CB8AC3E}">
        <p14:creationId xmlns:p14="http://schemas.microsoft.com/office/powerpoint/2010/main" val="190286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10</a:t>
            </a:fld>
            <a:endParaRPr lang="en-US"/>
          </a:p>
        </p:txBody>
      </p:sp>
    </p:spTree>
    <p:extLst>
      <p:ext uri="{BB962C8B-B14F-4D97-AF65-F5344CB8AC3E}">
        <p14:creationId xmlns:p14="http://schemas.microsoft.com/office/powerpoint/2010/main" val="3478642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B02277-9392-41C3-AA11-A5F619BDEEAB}" type="slidenum">
              <a:rPr lang="en-US" smtClean="0"/>
              <a:t>11</a:t>
            </a:fld>
            <a:endParaRPr lang="en-US"/>
          </a:p>
        </p:txBody>
      </p:sp>
    </p:spTree>
    <p:extLst>
      <p:ext uri="{BB962C8B-B14F-4D97-AF65-F5344CB8AC3E}">
        <p14:creationId xmlns:p14="http://schemas.microsoft.com/office/powerpoint/2010/main" val="1618890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457162" indent="0" algn="ctr">
              <a:buNone/>
              <a:defRPr>
                <a:solidFill>
                  <a:schemeClr val="tx1">
                    <a:tint val="75000"/>
                  </a:schemeClr>
                </a:solidFill>
              </a:defRPr>
            </a:lvl2pPr>
            <a:lvl3pPr marL="914323" indent="0" algn="ctr">
              <a:buNone/>
              <a:defRPr>
                <a:solidFill>
                  <a:schemeClr val="tx1">
                    <a:tint val="75000"/>
                  </a:schemeClr>
                </a:solidFill>
              </a:defRPr>
            </a:lvl3pPr>
            <a:lvl4pPr marL="1371485" indent="0" algn="ctr">
              <a:buNone/>
              <a:defRPr>
                <a:solidFill>
                  <a:schemeClr val="tx1">
                    <a:tint val="75000"/>
                  </a:schemeClr>
                </a:solidFill>
              </a:defRPr>
            </a:lvl4pPr>
            <a:lvl5pPr marL="1828647" indent="0" algn="ctr">
              <a:buNone/>
              <a:defRPr>
                <a:solidFill>
                  <a:schemeClr val="tx1">
                    <a:tint val="75000"/>
                  </a:schemeClr>
                </a:solidFill>
              </a:defRPr>
            </a:lvl5pPr>
            <a:lvl6pPr marL="2285808" indent="0" algn="ctr">
              <a:buNone/>
              <a:defRPr>
                <a:solidFill>
                  <a:schemeClr val="tx1">
                    <a:tint val="75000"/>
                  </a:schemeClr>
                </a:solidFill>
              </a:defRPr>
            </a:lvl6pPr>
            <a:lvl7pPr marL="2742970" indent="0" algn="ctr">
              <a:buNone/>
              <a:defRPr>
                <a:solidFill>
                  <a:schemeClr val="tx1">
                    <a:tint val="75000"/>
                  </a:schemeClr>
                </a:solidFill>
              </a:defRPr>
            </a:lvl7pPr>
            <a:lvl8pPr marL="3200132" indent="0" algn="ctr">
              <a:buNone/>
              <a:defRPr>
                <a:solidFill>
                  <a:schemeClr val="tx1">
                    <a:tint val="75000"/>
                  </a:schemeClr>
                </a:solidFill>
              </a:defRPr>
            </a:lvl8pPr>
            <a:lvl9pPr marL="365729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CFEE5-8EAD-403C-AFC6-4E09610A5144}" type="slidenum">
              <a:rPr lang="en-US" smtClean="0"/>
              <a:t>‹#›</a:t>
            </a:fld>
            <a:endParaRPr lang="en-US"/>
          </a:p>
        </p:txBody>
      </p:sp>
    </p:spTree>
    <p:extLst>
      <p:ext uri="{BB962C8B-B14F-4D97-AF65-F5344CB8AC3E}">
        <p14:creationId xmlns:p14="http://schemas.microsoft.com/office/powerpoint/2010/main" val="2586525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normAutofit/>
          </a:bodyPr>
          <a:lstStyle>
            <a:lvl1pPr>
              <a:defRPr sz="439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76673" y="2090803"/>
            <a:ext cx="9584265" cy="5367667"/>
          </a:xfrm>
        </p:spPr>
        <p:txBody>
          <a:bodyPr/>
          <a:lstStyle>
            <a:lvl1pPr marL="288925" indent="-288925">
              <a:buClr>
                <a:schemeClr val="tx2"/>
              </a:buClr>
              <a:buSzPct val="90000"/>
              <a:buFont typeface="Palatino Linotype" panose="02040502050505030304" pitchFamily="18" charset="0"/>
              <a:buChar char="•"/>
              <a:defRPr sz="2000">
                <a:latin typeface="Palatino Linotype" panose="02040502050505030304" pitchFamily="18" charset="0"/>
              </a:defRPr>
            </a:lvl1pPr>
            <a:lvl2pPr marL="631825" indent="-227013">
              <a:buClr>
                <a:schemeClr val="tx2"/>
              </a:buClr>
              <a:buSzPct val="90000"/>
              <a:buFont typeface="Wingdings" panose="05000000000000000000" pitchFamily="2" charset="2"/>
              <a:buChar char="§"/>
              <a:defRPr sz="1800">
                <a:latin typeface="Palatino Linotype" panose="02040502050505030304" pitchFamily="18" charset="0"/>
              </a:defRPr>
            </a:lvl2pPr>
            <a:lvl3pPr marL="973138" indent="-231775">
              <a:buClr>
                <a:schemeClr val="tx2"/>
              </a:buClr>
              <a:buFont typeface="Courier New" panose="02070309020205020404" pitchFamily="49" charset="0"/>
              <a:buChar char="o"/>
              <a:defRPr sz="1600">
                <a:latin typeface="Palatino Linotype" panose="02040502050505030304" pitchFamily="18" charset="0"/>
              </a:defRPr>
            </a:lvl3pPr>
            <a:lvl4pPr marL="1254125" indent="-222250">
              <a:buClr>
                <a:schemeClr val="tx2"/>
              </a:buClr>
              <a:defRPr sz="1400">
                <a:latin typeface="Palatino Linotype" panose="02040502050505030304" pitchFamily="18" charset="0"/>
              </a:defRPr>
            </a:lvl4pPr>
            <a:lvl5pPr marL="1430338" indent="-176213">
              <a:buClr>
                <a:schemeClr val="tx2"/>
              </a:buClr>
              <a:defRPr sz="1200">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8910432" y="7458470"/>
            <a:ext cx="1108923" cy="276999"/>
          </a:xfrm>
          <a:prstGeom prst="rect">
            <a:avLst/>
          </a:prstGeom>
          <a:noFill/>
        </p:spPr>
        <p:txBody>
          <a:bodyPr wrap="square" rtlCol="0">
            <a:spAutoFit/>
          </a:bodyPr>
          <a:lstStyle/>
          <a:p>
            <a:pPr algn="r"/>
            <a:fld id="{00102D1B-0293-4647-B4E5-AE469158D403}" type="slidenum">
              <a:rPr lang="en-US" sz="1200" smtClean="0">
                <a:solidFill>
                  <a:schemeClr val="bg1">
                    <a:lumMod val="50000"/>
                  </a:schemeClr>
                </a:solidFill>
              </a:rPr>
              <a:pPr algn="r"/>
              <a:t>‹#›</a:t>
            </a:fld>
            <a:endParaRPr lang="en-US" sz="1000" dirty="0">
              <a:solidFill>
                <a:schemeClr val="bg1">
                  <a:lumMod val="50000"/>
                </a:schemeClr>
              </a:solidFill>
            </a:endParaRPr>
          </a:p>
        </p:txBody>
      </p:sp>
      <p:grpSp>
        <p:nvGrpSpPr>
          <p:cNvPr id="12" name="Group 11"/>
          <p:cNvGrpSpPr/>
          <p:nvPr userDrawn="1"/>
        </p:nvGrpSpPr>
        <p:grpSpPr>
          <a:xfrm>
            <a:off x="0" y="-31035"/>
            <a:ext cx="10051146" cy="326436"/>
            <a:chOff x="0" y="-27384"/>
            <a:chExt cx="9137405" cy="288032"/>
          </a:xfrm>
        </p:grpSpPr>
        <p:sp>
          <p:nvSpPr>
            <p:cNvPr id="13" name="TextBox 12"/>
            <p:cNvSpPr txBox="1"/>
            <p:nvPr userDrawn="1"/>
          </p:nvSpPr>
          <p:spPr>
            <a:xfrm>
              <a:off x="0" y="-27384"/>
              <a:ext cx="9137405" cy="271568"/>
            </a:xfrm>
            <a:prstGeom prst="rect">
              <a:avLst/>
            </a:prstGeom>
            <a:noFill/>
          </p:spPr>
          <p:txBody>
            <a:bodyPr wrap="square" rtlCol="0">
              <a:spAutoFit/>
            </a:bodyPr>
            <a:lstStyle/>
            <a:p>
              <a:pPr algn="r"/>
              <a:r>
                <a:rPr lang="en-US" sz="1400" b="1" i="1" baseline="0" dirty="0">
                  <a:latin typeface="Palatino Linotype" panose="02040502050505030304" pitchFamily="18" charset="0"/>
                </a:rPr>
                <a:t>CS 404/504, Fall 2021</a:t>
              </a:r>
              <a:endParaRPr lang="en-US" sz="1400"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276673" y="1519537"/>
            <a:ext cx="9584265"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0" hasCustomPrompt="1"/>
          </p:nvPr>
        </p:nvSpPr>
        <p:spPr>
          <a:xfrm>
            <a:off x="276673" y="1509936"/>
            <a:ext cx="6192687" cy="350293"/>
          </a:xfrm>
        </p:spPr>
        <p:txBody>
          <a:bodyPr>
            <a:normAutofit/>
          </a:bodyPr>
          <a:lstStyle>
            <a:lvl1pPr marL="0" indent="0">
              <a:buNone/>
              <a:defRPr sz="1400" i="1">
                <a:latin typeface="Palatino Linotype" panose="02040502050505030304" pitchFamily="18" charset="0"/>
              </a:defRPr>
            </a:lvl1pPr>
            <a:lvl2pPr marL="690563" indent="-233363">
              <a:defRPr sz="1800">
                <a:latin typeface="Palatino Linotype" panose="02040502050505030304" pitchFamily="18" charset="0"/>
              </a:defRPr>
            </a:lvl2pPr>
            <a:lvl3pPr marL="1031875" indent="-234950">
              <a:buFont typeface="Wingdings" panose="05000000000000000000" pitchFamily="2" charset="2"/>
              <a:buChar char="§"/>
              <a:defRPr sz="1600">
                <a:latin typeface="Palatino Linotype" panose="02040502050505030304" pitchFamily="18" charset="0"/>
              </a:defRPr>
            </a:lvl3pPr>
            <a:lvl4pPr marL="1371600" indent="-223838">
              <a:buFont typeface="Arial" panose="020B0604020202020204" pitchFamily="34" charset="0"/>
              <a:buChar char="»"/>
              <a:defRPr sz="1400">
                <a:latin typeface="Palatino Linotype" panose="02040502050505030304" pitchFamily="18" charset="0"/>
              </a:defRPr>
            </a:lvl4pPr>
            <a:lvl5pPr>
              <a:defRPr sz="1506">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234115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632184"/>
            <a:ext cx="9052560" cy="1050573"/>
          </a:xfrm>
        </p:spPr>
        <p:txBody>
          <a:bodyPr>
            <a:normAutofit/>
          </a:bodyPr>
          <a:lstStyle>
            <a:lvl1pPr>
              <a:defRPr sz="3599">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276673" y="2090803"/>
            <a:ext cx="9584265" cy="5367667"/>
          </a:xfrm>
        </p:spPr>
        <p:txBody>
          <a:bodyPr/>
          <a:lstStyle>
            <a:lvl1pPr>
              <a:defRPr sz="2400">
                <a:latin typeface="Palatino Linotype" panose="02040502050505030304" pitchFamily="18" charset="0"/>
              </a:defRPr>
            </a:lvl1pPr>
            <a:lvl2pPr marL="693680" indent="-236518">
              <a:defRPr sz="2000">
                <a:latin typeface="Palatino Linotype" panose="02040502050505030304" pitchFamily="18" charset="0"/>
              </a:defRPr>
            </a:lvl2pPr>
            <a:lvl3pPr>
              <a:defRPr sz="1800">
                <a:latin typeface="Palatino Linotype" panose="02040502050505030304" pitchFamily="18" charset="0"/>
              </a:defRPr>
            </a:lvl3pPr>
            <a:lvl4pPr>
              <a:defRPr sz="1600">
                <a:latin typeface="Palatino Linotype" panose="02040502050505030304" pitchFamily="18" charset="0"/>
              </a:defRPr>
            </a:lvl4pPr>
            <a:lvl5pPr>
              <a:defRPr sz="1400">
                <a:latin typeface="Palatino Linotype" panose="02040502050505030304" pitchFamily="18" charset="0"/>
              </a:defRPr>
            </a:lvl5pPr>
          </a:lstStyle>
          <a:p>
            <a:pPr lvl="0"/>
            <a:r>
              <a:rPr lang="en-US" dirty="0"/>
              <a:t>Click to edit Master text styles</a:t>
            </a:r>
          </a:p>
        </p:txBody>
      </p:sp>
      <p:sp>
        <p:nvSpPr>
          <p:cNvPr id="4" name="TextBox 3"/>
          <p:cNvSpPr txBox="1"/>
          <p:nvPr userDrawn="1"/>
        </p:nvSpPr>
        <p:spPr>
          <a:xfrm>
            <a:off x="8910432" y="7458470"/>
            <a:ext cx="1108923" cy="276999"/>
          </a:xfrm>
          <a:prstGeom prst="rect">
            <a:avLst/>
          </a:prstGeom>
          <a:noFill/>
        </p:spPr>
        <p:txBody>
          <a:bodyPr wrap="square" rtlCol="0">
            <a:spAutoFit/>
          </a:bodyPr>
          <a:lstStyle/>
          <a:p>
            <a:pPr algn="r"/>
            <a:fld id="{00102D1B-0293-4647-B4E5-AE469158D403}" type="slidenum">
              <a:rPr lang="en-US" sz="1200" smtClean="0">
                <a:solidFill>
                  <a:schemeClr val="bg1">
                    <a:lumMod val="50000"/>
                  </a:schemeClr>
                </a:solidFill>
              </a:rPr>
              <a:pPr algn="r"/>
              <a:t>‹#›</a:t>
            </a:fld>
            <a:endParaRPr lang="en-US" sz="1000" dirty="0">
              <a:solidFill>
                <a:schemeClr val="bg1">
                  <a:lumMod val="50000"/>
                </a:schemeClr>
              </a:solidFill>
            </a:endParaRPr>
          </a:p>
        </p:txBody>
      </p:sp>
      <p:grpSp>
        <p:nvGrpSpPr>
          <p:cNvPr id="12" name="Group 11"/>
          <p:cNvGrpSpPr/>
          <p:nvPr userDrawn="1"/>
        </p:nvGrpSpPr>
        <p:grpSpPr>
          <a:xfrm>
            <a:off x="0" y="-31035"/>
            <a:ext cx="10051146" cy="326436"/>
            <a:chOff x="0" y="-27384"/>
            <a:chExt cx="9137405" cy="288032"/>
          </a:xfrm>
        </p:grpSpPr>
        <p:sp>
          <p:nvSpPr>
            <p:cNvPr id="13" name="TextBox 12"/>
            <p:cNvSpPr txBox="1"/>
            <p:nvPr userDrawn="1"/>
          </p:nvSpPr>
          <p:spPr>
            <a:xfrm>
              <a:off x="0" y="-27384"/>
              <a:ext cx="9137405" cy="271568"/>
            </a:xfrm>
            <a:prstGeom prst="rect">
              <a:avLst/>
            </a:prstGeom>
            <a:noFill/>
          </p:spPr>
          <p:txBody>
            <a:bodyPr wrap="square" rtlCol="0">
              <a:spAutoFit/>
            </a:bodyPr>
            <a:lstStyle/>
            <a:p>
              <a:pPr algn="r"/>
              <a:r>
                <a:rPr lang="en-US" sz="1400" b="1" i="1" baseline="0" dirty="0">
                  <a:latin typeface="Palatino Linotype" panose="02040502050505030304" pitchFamily="18" charset="0"/>
                </a:rPr>
                <a:t>CS 404/504, Fall 2021</a:t>
              </a:r>
              <a:endParaRPr lang="en-US" sz="1400"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3876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3F3F3F"/>
                </a:solidFill>
                <a:latin typeface="Cambria"/>
                <a:cs typeface="Cambria"/>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96893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048" y="6338316"/>
            <a:ext cx="10055860" cy="377190"/>
          </a:xfrm>
          <a:custGeom>
            <a:avLst/>
            <a:gdLst/>
            <a:ahLst/>
            <a:cxnLst/>
            <a:rect l="l" t="t" r="r" b="b"/>
            <a:pathLst>
              <a:path w="10055860" h="377190">
                <a:moveTo>
                  <a:pt x="10055351" y="377190"/>
                </a:moveTo>
                <a:lnTo>
                  <a:pt x="10055351" y="0"/>
                </a:lnTo>
                <a:lnTo>
                  <a:pt x="0" y="0"/>
                </a:lnTo>
                <a:lnTo>
                  <a:pt x="0" y="377190"/>
                </a:lnTo>
                <a:lnTo>
                  <a:pt x="10055351" y="377190"/>
                </a:lnTo>
                <a:close/>
              </a:path>
            </a:pathLst>
          </a:custGeom>
          <a:solidFill>
            <a:srgbClr val="63A537"/>
          </a:solidFill>
        </p:spPr>
        <p:txBody>
          <a:bodyPr wrap="square" lIns="0" tIns="0" rIns="0" bIns="0" rtlCol="0"/>
          <a:lstStyle/>
          <a:p>
            <a:endParaRPr/>
          </a:p>
        </p:txBody>
      </p:sp>
      <p:sp>
        <p:nvSpPr>
          <p:cNvPr id="17" name="bg object 17"/>
          <p:cNvSpPr/>
          <p:nvPr/>
        </p:nvSpPr>
        <p:spPr>
          <a:xfrm>
            <a:off x="380" y="6283452"/>
            <a:ext cx="10055860" cy="53340"/>
          </a:xfrm>
          <a:custGeom>
            <a:avLst/>
            <a:gdLst/>
            <a:ahLst/>
            <a:cxnLst/>
            <a:rect l="l" t="t" r="r" b="b"/>
            <a:pathLst>
              <a:path w="10055860" h="53339">
                <a:moveTo>
                  <a:pt x="10055733" y="53339"/>
                </a:moveTo>
                <a:lnTo>
                  <a:pt x="10055733" y="0"/>
                </a:lnTo>
                <a:lnTo>
                  <a:pt x="0" y="0"/>
                </a:lnTo>
                <a:lnTo>
                  <a:pt x="0" y="53340"/>
                </a:lnTo>
                <a:lnTo>
                  <a:pt x="10055733" y="53339"/>
                </a:lnTo>
                <a:close/>
              </a:path>
            </a:pathLst>
          </a:custGeom>
          <a:solidFill>
            <a:srgbClr val="99CB38"/>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2404110" y="1179575"/>
            <a:ext cx="7293102" cy="1623060"/>
          </a:xfrm>
          <a:prstGeom prst="rect">
            <a:avLst/>
          </a:prstGeom>
        </p:spPr>
      </p:pic>
      <p:sp>
        <p:nvSpPr>
          <p:cNvPr id="19" name="bg object 19"/>
          <p:cNvSpPr/>
          <p:nvPr/>
        </p:nvSpPr>
        <p:spPr>
          <a:xfrm>
            <a:off x="913638" y="2407919"/>
            <a:ext cx="952500" cy="189865"/>
          </a:xfrm>
          <a:custGeom>
            <a:avLst/>
            <a:gdLst/>
            <a:ahLst/>
            <a:cxnLst/>
            <a:rect l="l" t="t" r="r" b="b"/>
            <a:pathLst>
              <a:path w="952500" h="189864">
                <a:moveTo>
                  <a:pt x="952500" y="158495"/>
                </a:moveTo>
                <a:lnTo>
                  <a:pt x="952500" y="31241"/>
                </a:lnTo>
                <a:lnTo>
                  <a:pt x="949963" y="18966"/>
                </a:lnTo>
                <a:lnTo>
                  <a:pt x="943070" y="9048"/>
                </a:lnTo>
                <a:lnTo>
                  <a:pt x="932890" y="2416"/>
                </a:lnTo>
                <a:lnTo>
                  <a:pt x="920496" y="0"/>
                </a:lnTo>
                <a:lnTo>
                  <a:pt x="32004" y="0"/>
                </a:lnTo>
                <a:lnTo>
                  <a:pt x="19609" y="2416"/>
                </a:lnTo>
                <a:lnTo>
                  <a:pt x="9429" y="9048"/>
                </a:lnTo>
                <a:lnTo>
                  <a:pt x="2536" y="18966"/>
                </a:lnTo>
                <a:lnTo>
                  <a:pt x="0" y="31241"/>
                </a:lnTo>
                <a:lnTo>
                  <a:pt x="0" y="158495"/>
                </a:lnTo>
                <a:lnTo>
                  <a:pt x="2536" y="170771"/>
                </a:lnTo>
                <a:lnTo>
                  <a:pt x="9429" y="180689"/>
                </a:lnTo>
                <a:lnTo>
                  <a:pt x="19609" y="187321"/>
                </a:lnTo>
                <a:lnTo>
                  <a:pt x="32004" y="189737"/>
                </a:lnTo>
                <a:lnTo>
                  <a:pt x="920496" y="189737"/>
                </a:lnTo>
                <a:lnTo>
                  <a:pt x="932890" y="187321"/>
                </a:lnTo>
                <a:lnTo>
                  <a:pt x="943070" y="180689"/>
                </a:lnTo>
                <a:lnTo>
                  <a:pt x="949963" y="170771"/>
                </a:lnTo>
                <a:lnTo>
                  <a:pt x="952500" y="158495"/>
                </a:lnTo>
                <a:close/>
              </a:path>
            </a:pathLst>
          </a:custGeom>
          <a:solidFill>
            <a:srgbClr val="D6EAAF"/>
          </a:solidFill>
        </p:spPr>
        <p:txBody>
          <a:bodyPr wrap="square" lIns="0" tIns="0" rIns="0" bIns="0" rtlCol="0"/>
          <a:lstStyle/>
          <a:p>
            <a:endParaRPr/>
          </a:p>
        </p:txBody>
      </p:sp>
      <p:sp>
        <p:nvSpPr>
          <p:cNvPr id="20" name="bg object 20"/>
          <p:cNvSpPr/>
          <p:nvPr/>
        </p:nvSpPr>
        <p:spPr>
          <a:xfrm>
            <a:off x="906780" y="2401061"/>
            <a:ext cx="965835" cy="203835"/>
          </a:xfrm>
          <a:custGeom>
            <a:avLst/>
            <a:gdLst/>
            <a:ahLst/>
            <a:cxnLst/>
            <a:rect l="l" t="t" r="r" b="b"/>
            <a:pathLst>
              <a:path w="965835" h="203835">
                <a:moveTo>
                  <a:pt x="6858" y="185928"/>
                </a:moveTo>
                <a:lnTo>
                  <a:pt x="6857" y="17526"/>
                </a:lnTo>
                <a:lnTo>
                  <a:pt x="3809" y="22860"/>
                </a:lnTo>
                <a:lnTo>
                  <a:pt x="3047" y="22860"/>
                </a:lnTo>
                <a:lnTo>
                  <a:pt x="3047" y="23622"/>
                </a:lnTo>
                <a:lnTo>
                  <a:pt x="2285" y="27432"/>
                </a:lnTo>
                <a:lnTo>
                  <a:pt x="761" y="30480"/>
                </a:lnTo>
                <a:lnTo>
                  <a:pt x="761" y="35052"/>
                </a:lnTo>
                <a:lnTo>
                  <a:pt x="0" y="38100"/>
                </a:lnTo>
                <a:lnTo>
                  <a:pt x="0" y="165354"/>
                </a:lnTo>
                <a:lnTo>
                  <a:pt x="2286" y="176784"/>
                </a:lnTo>
                <a:lnTo>
                  <a:pt x="3048" y="179832"/>
                </a:lnTo>
                <a:lnTo>
                  <a:pt x="3810" y="180594"/>
                </a:lnTo>
                <a:lnTo>
                  <a:pt x="6858" y="185928"/>
                </a:lnTo>
                <a:close/>
              </a:path>
              <a:path w="965835" h="203835">
                <a:moveTo>
                  <a:pt x="11430" y="192024"/>
                </a:moveTo>
                <a:lnTo>
                  <a:pt x="11429" y="11429"/>
                </a:lnTo>
                <a:lnTo>
                  <a:pt x="6857" y="16002"/>
                </a:lnTo>
                <a:lnTo>
                  <a:pt x="6858" y="187452"/>
                </a:lnTo>
                <a:lnTo>
                  <a:pt x="11430" y="192024"/>
                </a:lnTo>
                <a:close/>
              </a:path>
              <a:path w="965835" h="203835">
                <a:moveTo>
                  <a:pt x="948690" y="24383"/>
                </a:moveTo>
                <a:lnTo>
                  <a:pt x="948690" y="6095"/>
                </a:lnTo>
                <a:lnTo>
                  <a:pt x="947928" y="6095"/>
                </a:lnTo>
                <a:lnTo>
                  <a:pt x="942594" y="3047"/>
                </a:lnTo>
                <a:lnTo>
                  <a:pt x="941832" y="3047"/>
                </a:lnTo>
                <a:lnTo>
                  <a:pt x="938022" y="1523"/>
                </a:lnTo>
                <a:lnTo>
                  <a:pt x="934974" y="761"/>
                </a:lnTo>
                <a:lnTo>
                  <a:pt x="931163" y="0"/>
                </a:lnTo>
                <a:lnTo>
                  <a:pt x="34290" y="0"/>
                </a:lnTo>
                <a:lnTo>
                  <a:pt x="26670" y="1524"/>
                </a:lnTo>
                <a:lnTo>
                  <a:pt x="24383" y="3048"/>
                </a:lnTo>
                <a:lnTo>
                  <a:pt x="22859" y="3048"/>
                </a:lnTo>
                <a:lnTo>
                  <a:pt x="17525" y="6096"/>
                </a:lnTo>
                <a:lnTo>
                  <a:pt x="16763" y="6858"/>
                </a:lnTo>
                <a:lnTo>
                  <a:pt x="12191" y="10667"/>
                </a:lnTo>
                <a:lnTo>
                  <a:pt x="11429" y="10667"/>
                </a:lnTo>
                <a:lnTo>
                  <a:pt x="11430" y="192786"/>
                </a:lnTo>
                <a:lnTo>
                  <a:pt x="12192" y="192786"/>
                </a:lnTo>
                <a:lnTo>
                  <a:pt x="13716" y="194056"/>
                </a:lnTo>
                <a:lnTo>
                  <a:pt x="13716" y="32766"/>
                </a:lnTo>
                <a:lnTo>
                  <a:pt x="15240" y="28193"/>
                </a:lnTo>
                <a:lnTo>
                  <a:pt x="15240" y="28955"/>
                </a:lnTo>
                <a:lnTo>
                  <a:pt x="17526" y="24955"/>
                </a:lnTo>
                <a:lnTo>
                  <a:pt x="17526" y="24384"/>
                </a:lnTo>
                <a:lnTo>
                  <a:pt x="20574" y="20726"/>
                </a:lnTo>
                <a:lnTo>
                  <a:pt x="20574" y="20574"/>
                </a:lnTo>
                <a:lnTo>
                  <a:pt x="21336" y="19812"/>
                </a:lnTo>
                <a:lnTo>
                  <a:pt x="23622" y="18033"/>
                </a:lnTo>
                <a:lnTo>
                  <a:pt x="23622" y="17525"/>
                </a:lnTo>
                <a:lnTo>
                  <a:pt x="31242" y="13715"/>
                </a:lnTo>
                <a:lnTo>
                  <a:pt x="33528" y="13715"/>
                </a:lnTo>
                <a:lnTo>
                  <a:pt x="36576" y="12953"/>
                </a:lnTo>
                <a:lnTo>
                  <a:pt x="930402" y="12953"/>
                </a:lnTo>
                <a:lnTo>
                  <a:pt x="936497" y="14985"/>
                </a:lnTo>
                <a:lnTo>
                  <a:pt x="936497" y="14477"/>
                </a:lnTo>
                <a:lnTo>
                  <a:pt x="941069" y="17090"/>
                </a:lnTo>
                <a:lnTo>
                  <a:pt x="941069" y="16763"/>
                </a:lnTo>
                <a:lnTo>
                  <a:pt x="944880" y="19939"/>
                </a:lnTo>
                <a:lnTo>
                  <a:pt x="944880" y="19811"/>
                </a:lnTo>
                <a:lnTo>
                  <a:pt x="945641" y="20573"/>
                </a:lnTo>
                <a:lnTo>
                  <a:pt x="945641" y="20726"/>
                </a:lnTo>
                <a:lnTo>
                  <a:pt x="948690" y="24383"/>
                </a:lnTo>
                <a:close/>
              </a:path>
              <a:path w="965835" h="203835">
                <a:moveTo>
                  <a:pt x="18288" y="179832"/>
                </a:moveTo>
                <a:lnTo>
                  <a:pt x="15240" y="174498"/>
                </a:lnTo>
                <a:lnTo>
                  <a:pt x="15240" y="175260"/>
                </a:lnTo>
                <a:lnTo>
                  <a:pt x="14478" y="172212"/>
                </a:lnTo>
                <a:lnTo>
                  <a:pt x="13716" y="169926"/>
                </a:lnTo>
                <a:lnTo>
                  <a:pt x="13716" y="194056"/>
                </a:lnTo>
                <a:lnTo>
                  <a:pt x="16764" y="196596"/>
                </a:lnTo>
                <a:lnTo>
                  <a:pt x="17526" y="197358"/>
                </a:lnTo>
                <a:lnTo>
                  <a:pt x="17526" y="179070"/>
                </a:lnTo>
                <a:lnTo>
                  <a:pt x="18288" y="179832"/>
                </a:lnTo>
                <a:close/>
              </a:path>
              <a:path w="965835" h="203835">
                <a:moveTo>
                  <a:pt x="18288" y="23622"/>
                </a:moveTo>
                <a:lnTo>
                  <a:pt x="17526" y="24384"/>
                </a:lnTo>
                <a:lnTo>
                  <a:pt x="17526" y="24955"/>
                </a:lnTo>
                <a:lnTo>
                  <a:pt x="18288" y="23622"/>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19812"/>
                </a:moveTo>
                <a:lnTo>
                  <a:pt x="20574" y="20574"/>
                </a:lnTo>
                <a:lnTo>
                  <a:pt x="20989" y="20227"/>
                </a:lnTo>
                <a:lnTo>
                  <a:pt x="21336" y="19812"/>
                </a:lnTo>
                <a:close/>
              </a:path>
              <a:path w="965835" h="203835">
                <a:moveTo>
                  <a:pt x="20989" y="20227"/>
                </a:moveTo>
                <a:lnTo>
                  <a:pt x="20574" y="20574"/>
                </a:lnTo>
                <a:lnTo>
                  <a:pt x="20574" y="20726"/>
                </a:lnTo>
                <a:lnTo>
                  <a:pt x="20989" y="20227"/>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1336" y="19938"/>
                </a:moveTo>
                <a:lnTo>
                  <a:pt x="20989" y="20227"/>
                </a:lnTo>
                <a:lnTo>
                  <a:pt x="21336" y="19938"/>
                </a:lnTo>
                <a:close/>
              </a:path>
              <a:path w="965835" h="203835">
                <a:moveTo>
                  <a:pt x="25146" y="186690"/>
                </a:moveTo>
                <a:lnTo>
                  <a:pt x="20989" y="183226"/>
                </a:lnTo>
                <a:lnTo>
                  <a:pt x="21336" y="183642"/>
                </a:lnTo>
                <a:lnTo>
                  <a:pt x="21336" y="199535"/>
                </a:lnTo>
                <a:lnTo>
                  <a:pt x="22860" y="200406"/>
                </a:lnTo>
                <a:lnTo>
                  <a:pt x="23622" y="200406"/>
                </a:lnTo>
                <a:lnTo>
                  <a:pt x="23622" y="185928"/>
                </a:lnTo>
                <a:lnTo>
                  <a:pt x="25146" y="186690"/>
                </a:lnTo>
                <a:close/>
              </a:path>
              <a:path w="965835" h="203835">
                <a:moveTo>
                  <a:pt x="25145" y="16763"/>
                </a:moveTo>
                <a:lnTo>
                  <a:pt x="23622" y="17525"/>
                </a:lnTo>
                <a:lnTo>
                  <a:pt x="23622" y="18033"/>
                </a:lnTo>
                <a:lnTo>
                  <a:pt x="25145" y="16763"/>
                </a:lnTo>
                <a:close/>
              </a:path>
              <a:path w="965835" h="203835">
                <a:moveTo>
                  <a:pt x="29718" y="202387"/>
                </a:moveTo>
                <a:lnTo>
                  <a:pt x="29718" y="188976"/>
                </a:lnTo>
                <a:lnTo>
                  <a:pt x="23622" y="185928"/>
                </a:lnTo>
                <a:lnTo>
                  <a:pt x="23622" y="200406"/>
                </a:lnTo>
                <a:lnTo>
                  <a:pt x="24384" y="200406"/>
                </a:lnTo>
                <a:lnTo>
                  <a:pt x="27432" y="201930"/>
                </a:lnTo>
                <a:lnTo>
                  <a:pt x="29718" y="202387"/>
                </a:lnTo>
                <a:close/>
              </a:path>
              <a:path w="965835" h="203835">
                <a:moveTo>
                  <a:pt x="937260" y="188213"/>
                </a:moveTo>
                <a:lnTo>
                  <a:pt x="934212" y="188975"/>
                </a:lnTo>
                <a:lnTo>
                  <a:pt x="929640" y="190499"/>
                </a:lnTo>
                <a:lnTo>
                  <a:pt x="35814" y="190500"/>
                </a:lnTo>
                <a:lnTo>
                  <a:pt x="33528" y="189738"/>
                </a:lnTo>
                <a:lnTo>
                  <a:pt x="30480" y="188976"/>
                </a:lnTo>
                <a:lnTo>
                  <a:pt x="28193" y="188213"/>
                </a:lnTo>
                <a:lnTo>
                  <a:pt x="29718" y="188976"/>
                </a:lnTo>
                <a:lnTo>
                  <a:pt x="29718" y="202387"/>
                </a:lnTo>
                <a:lnTo>
                  <a:pt x="35052" y="203454"/>
                </a:lnTo>
                <a:lnTo>
                  <a:pt x="931926" y="203453"/>
                </a:lnTo>
                <a:lnTo>
                  <a:pt x="934974" y="202691"/>
                </a:lnTo>
                <a:lnTo>
                  <a:pt x="936497" y="202387"/>
                </a:lnTo>
                <a:lnTo>
                  <a:pt x="936497" y="188975"/>
                </a:lnTo>
                <a:lnTo>
                  <a:pt x="937260" y="188213"/>
                </a:lnTo>
                <a:close/>
              </a:path>
              <a:path w="965835" h="203835">
                <a:moveTo>
                  <a:pt x="937260" y="15239"/>
                </a:moveTo>
                <a:lnTo>
                  <a:pt x="936497" y="14477"/>
                </a:lnTo>
                <a:lnTo>
                  <a:pt x="936497" y="14985"/>
                </a:lnTo>
                <a:lnTo>
                  <a:pt x="937260" y="15239"/>
                </a:lnTo>
                <a:close/>
              </a:path>
              <a:path w="965835" h="203835">
                <a:moveTo>
                  <a:pt x="941832" y="185927"/>
                </a:moveTo>
                <a:lnTo>
                  <a:pt x="936497" y="188975"/>
                </a:lnTo>
                <a:lnTo>
                  <a:pt x="936497" y="202387"/>
                </a:lnTo>
                <a:lnTo>
                  <a:pt x="938784" y="201929"/>
                </a:lnTo>
                <a:lnTo>
                  <a:pt x="941069" y="200786"/>
                </a:lnTo>
                <a:lnTo>
                  <a:pt x="941069" y="186689"/>
                </a:lnTo>
                <a:lnTo>
                  <a:pt x="941832" y="185927"/>
                </a:lnTo>
                <a:close/>
              </a:path>
              <a:path w="965835" h="203835">
                <a:moveTo>
                  <a:pt x="941832" y="17525"/>
                </a:moveTo>
                <a:lnTo>
                  <a:pt x="941069" y="16763"/>
                </a:lnTo>
                <a:lnTo>
                  <a:pt x="941069" y="17090"/>
                </a:lnTo>
                <a:lnTo>
                  <a:pt x="941832" y="17525"/>
                </a:lnTo>
                <a:close/>
              </a:path>
              <a:path w="965835" h="203835">
                <a:moveTo>
                  <a:pt x="945226" y="183226"/>
                </a:moveTo>
                <a:lnTo>
                  <a:pt x="941069" y="186689"/>
                </a:lnTo>
                <a:lnTo>
                  <a:pt x="941069" y="200786"/>
                </a:lnTo>
                <a:lnTo>
                  <a:pt x="941832" y="200405"/>
                </a:lnTo>
                <a:lnTo>
                  <a:pt x="942594" y="200405"/>
                </a:lnTo>
                <a:lnTo>
                  <a:pt x="944880" y="199099"/>
                </a:lnTo>
                <a:lnTo>
                  <a:pt x="944880" y="183641"/>
                </a:lnTo>
                <a:lnTo>
                  <a:pt x="945226" y="183226"/>
                </a:lnTo>
                <a:close/>
              </a:path>
              <a:path w="965835" h="203835">
                <a:moveTo>
                  <a:pt x="945641" y="20573"/>
                </a:moveTo>
                <a:lnTo>
                  <a:pt x="944880" y="19811"/>
                </a:lnTo>
                <a:lnTo>
                  <a:pt x="945226" y="20227"/>
                </a:lnTo>
                <a:lnTo>
                  <a:pt x="945641" y="20573"/>
                </a:lnTo>
                <a:close/>
              </a:path>
              <a:path w="965835" h="203835">
                <a:moveTo>
                  <a:pt x="945226" y="20227"/>
                </a:moveTo>
                <a:lnTo>
                  <a:pt x="944880" y="19811"/>
                </a:lnTo>
                <a:lnTo>
                  <a:pt x="944880" y="19939"/>
                </a:lnTo>
                <a:lnTo>
                  <a:pt x="945226" y="20227"/>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0726"/>
                </a:moveTo>
                <a:lnTo>
                  <a:pt x="945641" y="20573"/>
                </a:lnTo>
                <a:lnTo>
                  <a:pt x="945226" y="20227"/>
                </a:lnTo>
                <a:lnTo>
                  <a:pt x="945641" y="20726"/>
                </a:lnTo>
                <a:close/>
              </a:path>
              <a:path w="965835" h="203835">
                <a:moveTo>
                  <a:pt x="948690" y="197357"/>
                </a:moveTo>
                <a:lnTo>
                  <a:pt x="948690" y="179069"/>
                </a:lnTo>
                <a:lnTo>
                  <a:pt x="945226" y="183226"/>
                </a:lnTo>
                <a:lnTo>
                  <a:pt x="945641" y="182879"/>
                </a:lnTo>
                <a:lnTo>
                  <a:pt x="945641" y="198664"/>
                </a:lnTo>
                <a:lnTo>
                  <a:pt x="947928" y="197357"/>
                </a:lnTo>
                <a:lnTo>
                  <a:pt x="948690" y="197357"/>
                </a:lnTo>
                <a:close/>
              </a:path>
              <a:path w="965835" h="203835">
                <a:moveTo>
                  <a:pt x="958596" y="187451"/>
                </a:moveTo>
                <a:lnTo>
                  <a:pt x="958596" y="16001"/>
                </a:lnTo>
                <a:lnTo>
                  <a:pt x="954786" y="11429"/>
                </a:lnTo>
                <a:lnTo>
                  <a:pt x="954024" y="10667"/>
                </a:lnTo>
                <a:lnTo>
                  <a:pt x="949452" y="6857"/>
                </a:lnTo>
                <a:lnTo>
                  <a:pt x="948690" y="6857"/>
                </a:lnTo>
                <a:lnTo>
                  <a:pt x="948690" y="24383"/>
                </a:lnTo>
                <a:lnTo>
                  <a:pt x="947928" y="23621"/>
                </a:lnTo>
                <a:lnTo>
                  <a:pt x="950976" y="28955"/>
                </a:lnTo>
                <a:lnTo>
                  <a:pt x="950976" y="29717"/>
                </a:lnTo>
                <a:lnTo>
                  <a:pt x="951738" y="31241"/>
                </a:lnTo>
                <a:lnTo>
                  <a:pt x="951738" y="33527"/>
                </a:lnTo>
                <a:lnTo>
                  <a:pt x="952500" y="35813"/>
                </a:lnTo>
                <a:lnTo>
                  <a:pt x="952500" y="194056"/>
                </a:lnTo>
                <a:lnTo>
                  <a:pt x="954024" y="192785"/>
                </a:lnTo>
                <a:lnTo>
                  <a:pt x="954786" y="192023"/>
                </a:lnTo>
                <a:lnTo>
                  <a:pt x="958596" y="187451"/>
                </a:lnTo>
                <a:close/>
              </a:path>
              <a:path w="965835" h="203835">
                <a:moveTo>
                  <a:pt x="950976" y="195326"/>
                </a:moveTo>
                <a:lnTo>
                  <a:pt x="950976" y="174497"/>
                </a:lnTo>
                <a:lnTo>
                  <a:pt x="947928" y="179831"/>
                </a:lnTo>
                <a:lnTo>
                  <a:pt x="948690" y="179069"/>
                </a:lnTo>
                <a:lnTo>
                  <a:pt x="948690" y="196595"/>
                </a:lnTo>
                <a:lnTo>
                  <a:pt x="949452" y="196595"/>
                </a:lnTo>
                <a:lnTo>
                  <a:pt x="950976" y="195326"/>
                </a:lnTo>
                <a:close/>
              </a:path>
              <a:path w="965835" h="203835">
                <a:moveTo>
                  <a:pt x="950976" y="29717"/>
                </a:moveTo>
                <a:lnTo>
                  <a:pt x="950976" y="28955"/>
                </a:lnTo>
                <a:lnTo>
                  <a:pt x="950213" y="28193"/>
                </a:lnTo>
                <a:lnTo>
                  <a:pt x="950976" y="29717"/>
                </a:lnTo>
                <a:close/>
              </a:path>
              <a:path w="965835" h="203835">
                <a:moveTo>
                  <a:pt x="952500" y="194056"/>
                </a:moveTo>
                <a:lnTo>
                  <a:pt x="952500" y="168401"/>
                </a:lnTo>
                <a:lnTo>
                  <a:pt x="950213" y="175259"/>
                </a:lnTo>
                <a:lnTo>
                  <a:pt x="950976" y="174497"/>
                </a:lnTo>
                <a:lnTo>
                  <a:pt x="950976" y="195326"/>
                </a:lnTo>
                <a:lnTo>
                  <a:pt x="952500" y="194056"/>
                </a:lnTo>
                <a:close/>
              </a:path>
              <a:path w="965835" h="203835">
                <a:moveTo>
                  <a:pt x="959358" y="186689"/>
                </a:moveTo>
                <a:lnTo>
                  <a:pt x="959358" y="16763"/>
                </a:lnTo>
                <a:lnTo>
                  <a:pt x="958596" y="16763"/>
                </a:lnTo>
                <a:lnTo>
                  <a:pt x="958596" y="186689"/>
                </a:lnTo>
                <a:lnTo>
                  <a:pt x="959358" y="186689"/>
                </a:lnTo>
                <a:close/>
              </a:path>
              <a:path w="965835" h="203835">
                <a:moveTo>
                  <a:pt x="962406" y="180593"/>
                </a:moveTo>
                <a:lnTo>
                  <a:pt x="962406" y="22859"/>
                </a:lnTo>
                <a:lnTo>
                  <a:pt x="959358" y="17525"/>
                </a:lnTo>
                <a:lnTo>
                  <a:pt x="959358" y="185927"/>
                </a:lnTo>
                <a:lnTo>
                  <a:pt x="962406" y="180593"/>
                </a:lnTo>
                <a:close/>
              </a:path>
              <a:path w="965835" h="203835">
                <a:moveTo>
                  <a:pt x="965454" y="168401"/>
                </a:moveTo>
                <a:lnTo>
                  <a:pt x="965454" y="34289"/>
                </a:lnTo>
                <a:lnTo>
                  <a:pt x="963930" y="26669"/>
                </a:lnTo>
                <a:lnTo>
                  <a:pt x="962406" y="23621"/>
                </a:lnTo>
                <a:lnTo>
                  <a:pt x="962406" y="179831"/>
                </a:lnTo>
                <a:lnTo>
                  <a:pt x="963930" y="176021"/>
                </a:lnTo>
                <a:lnTo>
                  <a:pt x="964691" y="172973"/>
                </a:lnTo>
                <a:lnTo>
                  <a:pt x="965454" y="168401"/>
                </a:lnTo>
                <a:close/>
              </a:path>
            </a:pathLst>
          </a:custGeom>
          <a:solidFill>
            <a:srgbClr val="6F9526"/>
          </a:solidFill>
        </p:spPr>
        <p:txBody>
          <a:bodyPr wrap="square" lIns="0" tIns="0" rIns="0" bIns="0" rtlCol="0"/>
          <a:lstStyle/>
          <a:p>
            <a:endParaRPr/>
          </a:p>
        </p:txBody>
      </p:sp>
      <p:sp>
        <p:nvSpPr>
          <p:cNvPr id="21" name="bg object 21"/>
          <p:cNvSpPr/>
          <p:nvPr/>
        </p:nvSpPr>
        <p:spPr>
          <a:xfrm>
            <a:off x="913638" y="2681478"/>
            <a:ext cx="952500" cy="190500"/>
          </a:xfrm>
          <a:custGeom>
            <a:avLst/>
            <a:gdLst/>
            <a:ahLst/>
            <a:cxnLst/>
            <a:rect l="l" t="t" r="r" b="b"/>
            <a:pathLst>
              <a:path w="952500" h="190500">
                <a:moveTo>
                  <a:pt x="952500" y="158495"/>
                </a:moveTo>
                <a:lnTo>
                  <a:pt x="952500" y="31241"/>
                </a:lnTo>
                <a:lnTo>
                  <a:pt x="949963" y="18966"/>
                </a:lnTo>
                <a:lnTo>
                  <a:pt x="943070" y="9048"/>
                </a:lnTo>
                <a:lnTo>
                  <a:pt x="932890" y="2416"/>
                </a:lnTo>
                <a:lnTo>
                  <a:pt x="920496" y="0"/>
                </a:lnTo>
                <a:lnTo>
                  <a:pt x="32004" y="0"/>
                </a:lnTo>
                <a:lnTo>
                  <a:pt x="19609" y="2416"/>
                </a:lnTo>
                <a:lnTo>
                  <a:pt x="9429" y="9048"/>
                </a:lnTo>
                <a:lnTo>
                  <a:pt x="2536" y="18966"/>
                </a:lnTo>
                <a:lnTo>
                  <a:pt x="0" y="31241"/>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22" name="bg object 22"/>
          <p:cNvSpPr/>
          <p:nvPr/>
        </p:nvSpPr>
        <p:spPr>
          <a:xfrm>
            <a:off x="906780" y="2674620"/>
            <a:ext cx="965835" cy="203835"/>
          </a:xfrm>
          <a:custGeom>
            <a:avLst/>
            <a:gdLst/>
            <a:ahLst/>
            <a:cxnLst/>
            <a:rect l="l" t="t" r="r" b="b"/>
            <a:pathLst>
              <a:path w="965835" h="203835">
                <a:moveTo>
                  <a:pt x="6858" y="185928"/>
                </a:moveTo>
                <a:lnTo>
                  <a:pt x="6857" y="17526"/>
                </a:lnTo>
                <a:lnTo>
                  <a:pt x="3809" y="22860"/>
                </a:lnTo>
                <a:lnTo>
                  <a:pt x="3047" y="23622"/>
                </a:lnTo>
                <a:lnTo>
                  <a:pt x="2285" y="27432"/>
                </a:lnTo>
                <a:lnTo>
                  <a:pt x="761" y="31242"/>
                </a:lnTo>
                <a:lnTo>
                  <a:pt x="761" y="35052"/>
                </a:lnTo>
                <a:lnTo>
                  <a:pt x="0" y="38100"/>
                </a:lnTo>
                <a:lnTo>
                  <a:pt x="0" y="165354"/>
                </a:lnTo>
                <a:lnTo>
                  <a:pt x="2286" y="176784"/>
                </a:lnTo>
                <a:lnTo>
                  <a:pt x="3048" y="179832"/>
                </a:lnTo>
                <a:lnTo>
                  <a:pt x="3810" y="180594"/>
                </a:lnTo>
                <a:lnTo>
                  <a:pt x="6858" y="185928"/>
                </a:lnTo>
                <a:close/>
              </a:path>
              <a:path w="965835" h="203835">
                <a:moveTo>
                  <a:pt x="11430" y="192024"/>
                </a:moveTo>
                <a:lnTo>
                  <a:pt x="11429" y="11429"/>
                </a:lnTo>
                <a:lnTo>
                  <a:pt x="6857" y="16763"/>
                </a:lnTo>
                <a:lnTo>
                  <a:pt x="6858" y="187452"/>
                </a:lnTo>
                <a:lnTo>
                  <a:pt x="11430" y="192024"/>
                </a:lnTo>
                <a:close/>
              </a:path>
              <a:path w="965835" h="203835">
                <a:moveTo>
                  <a:pt x="948690" y="24383"/>
                </a:moveTo>
                <a:lnTo>
                  <a:pt x="948690" y="6095"/>
                </a:lnTo>
                <a:lnTo>
                  <a:pt x="947928" y="6095"/>
                </a:lnTo>
                <a:lnTo>
                  <a:pt x="942594" y="3047"/>
                </a:lnTo>
                <a:lnTo>
                  <a:pt x="941832" y="3047"/>
                </a:lnTo>
                <a:lnTo>
                  <a:pt x="938022" y="1523"/>
                </a:lnTo>
                <a:lnTo>
                  <a:pt x="934974" y="761"/>
                </a:lnTo>
                <a:lnTo>
                  <a:pt x="931163" y="0"/>
                </a:lnTo>
                <a:lnTo>
                  <a:pt x="34290" y="0"/>
                </a:lnTo>
                <a:lnTo>
                  <a:pt x="26670" y="1524"/>
                </a:lnTo>
                <a:lnTo>
                  <a:pt x="24383" y="3048"/>
                </a:lnTo>
                <a:lnTo>
                  <a:pt x="22859" y="3048"/>
                </a:lnTo>
                <a:lnTo>
                  <a:pt x="17525" y="6096"/>
                </a:lnTo>
                <a:lnTo>
                  <a:pt x="16763" y="6858"/>
                </a:lnTo>
                <a:lnTo>
                  <a:pt x="12191" y="10667"/>
                </a:lnTo>
                <a:lnTo>
                  <a:pt x="11429" y="10667"/>
                </a:lnTo>
                <a:lnTo>
                  <a:pt x="11430" y="192786"/>
                </a:lnTo>
                <a:lnTo>
                  <a:pt x="12192" y="192786"/>
                </a:lnTo>
                <a:lnTo>
                  <a:pt x="13716" y="194056"/>
                </a:lnTo>
                <a:lnTo>
                  <a:pt x="13716" y="32766"/>
                </a:lnTo>
                <a:lnTo>
                  <a:pt x="15240" y="28193"/>
                </a:lnTo>
                <a:lnTo>
                  <a:pt x="15240" y="28955"/>
                </a:lnTo>
                <a:lnTo>
                  <a:pt x="17526" y="24955"/>
                </a:lnTo>
                <a:lnTo>
                  <a:pt x="17526" y="24384"/>
                </a:lnTo>
                <a:lnTo>
                  <a:pt x="20574" y="20726"/>
                </a:lnTo>
                <a:lnTo>
                  <a:pt x="20574" y="20574"/>
                </a:lnTo>
                <a:lnTo>
                  <a:pt x="21336" y="19812"/>
                </a:lnTo>
                <a:lnTo>
                  <a:pt x="23622" y="18033"/>
                </a:lnTo>
                <a:lnTo>
                  <a:pt x="23622" y="17525"/>
                </a:lnTo>
                <a:lnTo>
                  <a:pt x="29718" y="14477"/>
                </a:lnTo>
                <a:lnTo>
                  <a:pt x="29718" y="14859"/>
                </a:lnTo>
                <a:lnTo>
                  <a:pt x="31242" y="14477"/>
                </a:lnTo>
                <a:lnTo>
                  <a:pt x="33528" y="13715"/>
                </a:lnTo>
                <a:lnTo>
                  <a:pt x="36576" y="12953"/>
                </a:lnTo>
                <a:lnTo>
                  <a:pt x="930402" y="12953"/>
                </a:lnTo>
                <a:lnTo>
                  <a:pt x="936497" y="14985"/>
                </a:lnTo>
                <a:lnTo>
                  <a:pt x="936497" y="14477"/>
                </a:lnTo>
                <a:lnTo>
                  <a:pt x="941069" y="17090"/>
                </a:lnTo>
                <a:lnTo>
                  <a:pt x="941069" y="16763"/>
                </a:lnTo>
                <a:lnTo>
                  <a:pt x="944880" y="19939"/>
                </a:lnTo>
                <a:lnTo>
                  <a:pt x="944880" y="19811"/>
                </a:lnTo>
                <a:lnTo>
                  <a:pt x="945641" y="20573"/>
                </a:lnTo>
                <a:lnTo>
                  <a:pt x="945641" y="20726"/>
                </a:lnTo>
                <a:lnTo>
                  <a:pt x="948690" y="24383"/>
                </a:lnTo>
                <a:close/>
              </a:path>
              <a:path w="965835" h="203835">
                <a:moveTo>
                  <a:pt x="18288" y="179832"/>
                </a:moveTo>
                <a:lnTo>
                  <a:pt x="15240" y="174498"/>
                </a:lnTo>
                <a:lnTo>
                  <a:pt x="15240" y="175260"/>
                </a:lnTo>
                <a:lnTo>
                  <a:pt x="14478" y="172212"/>
                </a:lnTo>
                <a:lnTo>
                  <a:pt x="13716" y="169926"/>
                </a:lnTo>
                <a:lnTo>
                  <a:pt x="13716" y="194056"/>
                </a:lnTo>
                <a:lnTo>
                  <a:pt x="16764" y="196596"/>
                </a:lnTo>
                <a:lnTo>
                  <a:pt x="17526" y="197358"/>
                </a:lnTo>
                <a:lnTo>
                  <a:pt x="17526" y="179070"/>
                </a:lnTo>
                <a:lnTo>
                  <a:pt x="18288" y="179832"/>
                </a:lnTo>
                <a:close/>
              </a:path>
              <a:path w="965835" h="203835">
                <a:moveTo>
                  <a:pt x="18288" y="23622"/>
                </a:moveTo>
                <a:lnTo>
                  <a:pt x="17526" y="24384"/>
                </a:lnTo>
                <a:lnTo>
                  <a:pt x="17526" y="24955"/>
                </a:lnTo>
                <a:lnTo>
                  <a:pt x="18288" y="23622"/>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19812"/>
                </a:moveTo>
                <a:lnTo>
                  <a:pt x="20574" y="20574"/>
                </a:lnTo>
                <a:lnTo>
                  <a:pt x="20989" y="20227"/>
                </a:lnTo>
                <a:lnTo>
                  <a:pt x="21336" y="19812"/>
                </a:lnTo>
                <a:close/>
              </a:path>
              <a:path w="965835" h="203835">
                <a:moveTo>
                  <a:pt x="20989" y="20227"/>
                </a:moveTo>
                <a:lnTo>
                  <a:pt x="20574" y="20574"/>
                </a:lnTo>
                <a:lnTo>
                  <a:pt x="20574" y="20726"/>
                </a:lnTo>
                <a:lnTo>
                  <a:pt x="20989" y="20227"/>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1336" y="19938"/>
                </a:moveTo>
                <a:lnTo>
                  <a:pt x="20989" y="20227"/>
                </a:lnTo>
                <a:lnTo>
                  <a:pt x="21336" y="19938"/>
                </a:lnTo>
                <a:close/>
              </a:path>
              <a:path w="965835" h="203835">
                <a:moveTo>
                  <a:pt x="25146" y="186690"/>
                </a:moveTo>
                <a:lnTo>
                  <a:pt x="20989" y="183226"/>
                </a:lnTo>
                <a:lnTo>
                  <a:pt x="21336" y="183642"/>
                </a:lnTo>
                <a:lnTo>
                  <a:pt x="21336" y="199535"/>
                </a:lnTo>
                <a:lnTo>
                  <a:pt x="22860" y="200406"/>
                </a:lnTo>
                <a:lnTo>
                  <a:pt x="23622" y="200406"/>
                </a:lnTo>
                <a:lnTo>
                  <a:pt x="23622" y="185928"/>
                </a:lnTo>
                <a:lnTo>
                  <a:pt x="25146" y="186690"/>
                </a:lnTo>
                <a:close/>
              </a:path>
              <a:path w="965835" h="203835">
                <a:moveTo>
                  <a:pt x="25145" y="16763"/>
                </a:moveTo>
                <a:lnTo>
                  <a:pt x="23622" y="17525"/>
                </a:lnTo>
                <a:lnTo>
                  <a:pt x="23622" y="18033"/>
                </a:lnTo>
                <a:lnTo>
                  <a:pt x="25145" y="16763"/>
                </a:lnTo>
                <a:close/>
              </a:path>
              <a:path w="965835" h="203835">
                <a:moveTo>
                  <a:pt x="29718" y="202387"/>
                </a:moveTo>
                <a:lnTo>
                  <a:pt x="29718" y="188976"/>
                </a:lnTo>
                <a:lnTo>
                  <a:pt x="23622" y="185928"/>
                </a:lnTo>
                <a:lnTo>
                  <a:pt x="23622" y="200406"/>
                </a:lnTo>
                <a:lnTo>
                  <a:pt x="24384" y="200406"/>
                </a:lnTo>
                <a:lnTo>
                  <a:pt x="27432" y="201930"/>
                </a:lnTo>
                <a:lnTo>
                  <a:pt x="29718" y="202387"/>
                </a:lnTo>
                <a:close/>
              </a:path>
              <a:path w="965835" h="203835">
                <a:moveTo>
                  <a:pt x="29718" y="14859"/>
                </a:moveTo>
                <a:lnTo>
                  <a:pt x="29718" y="14477"/>
                </a:lnTo>
                <a:lnTo>
                  <a:pt x="28193" y="15240"/>
                </a:lnTo>
                <a:lnTo>
                  <a:pt x="29718" y="14859"/>
                </a:lnTo>
                <a:close/>
              </a:path>
              <a:path w="965835" h="203835">
                <a:moveTo>
                  <a:pt x="937260" y="188213"/>
                </a:moveTo>
                <a:lnTo>
                  <a:pt x="934212" y="189737"/>
                </a:lnTo>
                <a:lnTo>
                  <a:pt x="931926" y="189737"/>
                </a:lnTo>
                <a:lnTo>
                  <a:pt x="929640" y="190499"/>
                </a:lnTo>
                <a:lnTo>
                  <a:pt x="35814" y="190500"/>
                </a:lnTo>
                <a:lnTo>
                  <a:pt x="33528" y="189738"/>
                </a:lnTo>
                <a:lnTo>
                  <a:pt x="30480" y="188976"/>
                </a:lnTo>
                <a:lnTo>
                  <a:pt x="28193" y="188213"/>
                </a:lnTo>
                <a:lnTo>
                  <a:pt x="29718" y="188976"/>
                </a:lnTo>
                <a:lnTo>
                  <a:pt x="29718" y="202387"/>
                </a:lnTo>
                <a:lnTo>
                  <a:pt x="35052" y="203454"/>
                </a:lnTo>
                <a:lnTo>
                  <a:pt x="931926" y="203453"/>
                </a:lnTo>
                <a:lnTo>
                  <a:pt x="934974" y="202691"/>
                </a:lnTo>
                <a:lnTo>
                  <a:pt x="936497" y="202387"/>
                </a:lnTo>
                <a:lnTo>
                  <a:pt x="936497" y="188975"/>
                </a:lnTo>
                <a:lnTo>
                  <a:pt x="937260" y="188213"/>
                </a:lnTo>
                <a:close/>
              </a:path>
              <a:path w="965835" h="203835">
                <a:moveTo>
                  <a:pt x="937260" y="15239"/>
                </a:moveTo>
                <a:lnTo>
                  <a:pt x="936497" y="14477"/>
                </a:lnTo>
                <a:lnTo>
                  <a:pt x="936497" y="14985"/>
                </a:lnTo>
                <a:lnTo>
                  <a:pt x="937260" y="15239"/>
                </a:lnTo>
                <a:close/>
              </a:path>
              <a:path w="965835" h="203835">
                <a:moveTo>
                  <a:pt x="941832" y="185927"/>
                </a:moveTo>
                <a:lnTo>
                  <a:pt x="936497" y="188975"/>
                </a:lnTo>
                <a:lnTo>
                  <a:pt x="936497" y="202387"/>
                </a:lnTo>
                <a:lnTo>
                  <a:pt x="938784" y="201929"/>
                </a:lnTo>
                <a:lnTo>
                  <a:pt x="941069" y="200786"/>
                </a:lnTo>
                <a:lnTo>
                  <a:pt x="941069" y="186689"/>
                </a:lnTo>
                <a:lnTo>
                  <a:pt x="941832" y="185927"/>
                </a:lnTo>
                <a:close/>
              </a:path>
              <a:path w="965835" h="203835">
                <a:moveTo>
                  <a:pt x="941832" y="17525"/>
                </a:moveTo>
                <a:lnTo>
                  <a:pt x="941069" y="16763"/>
                </a:lnTo>
                <a:lnTo>
                  <a:pt x="941069" y="17090"/>
                </a:lnTo>
                <a:lnTo>
                  <a:pt x="941832" y="17525"/>
                </a:lnTo>
                <a:close/>
              </a:path>
              <a:path w="965835" h="203835">
                <a:moveTo>
                  <a:pt x="945226" y="183226"/>
                </a:moveTo>
                <a:lnTo>
                  <a:pt x="941069" y="186689"/>
                </a:lnTo>
                <a:lnTo>
                  <a:pt x="941069" y="200786"/>
                </a:lnTo>
                <a:lnTo>
                  <a:pt x="941832" y="200405"/>
                </a:lnTo>
                <a:lnTo>
                  <a:pt x="942594" y="200405"/>
                </a:lnTo>
                <a:lnTo>
                  <a:pt x="944880" y="199099"/>
                </a:lnTo>
                <a:lnTo>
                  <a:pt x="944880" y="183641"/>
                </a:lnTo>
                <a:lnTo>
                  <a:pt x="945226" y="183226"/>
                </a:lnTo>
                <a:close/>
              </a:path>
              <a:path w="965835" h="203835">
                <a:moveTo>
                  <a:pt x="945641" y="20573"/>
                </a:moveTo>
                <a:lnTo>
                  <a:pt x="944880" y="19811"/>
                </a:lnTo>
                <a:lnTo>
                  <a:pt x="945226" y="20227"/>
                </a:lnTo>
                <a:lnTo>
                  <a:pt x="945641" y="20573"/>
                </a:lnTo>
                <a:close/>
              </a:path>
              <a:path w="965835" h="203835">
                <a:moveTo>
                  <a:pt x="945226" y="20227"/>
                </a:moveTo>
                <a:lnTo>
                  <a:pt x="944880" y="19811"/>
                </a:lnTo>
                <a:lnTo>
                  <a:pt x="944880" y="19939"/>
                </a:lnTo>
                <a:lnTo>
                  <a:pt x="945226" y="20227"/>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0726"/>
                </a:moveTo>
                <a:lnTo>
                  <a:pt x="945641" y="20573"/>
                </a:lnTo>
                <a:lnTo>
                  <a:pt x="945226" y="20227"/>
                </a:lnTo>
                <a:lnTo>
                  <a:pt x="945641" y="20726"/>
                </a:lnTo>
                <a:close/>
              </a:path>
              <a:path w="965835" h="203835">
                <a:moveTo>
                  <a:pt x="948690" y="197357"/>
                </a:moveTo>
                <a:lnTo>
                  <a:pt x="948690" y="179069"/>
                </a:lnTo>
                <a:lnTo>
                  <a:pt x="945226" y="183226"/>
                </a:lnTo>
                <a:lnTo>
                  <a:pt x="945641" y="182879"/>
                </a:lnTo>
                <a:lnTo>
                  <a:pt x="945641" y="198664"/>
                </a:lnTo>
                <a:lnTo>
                  <a:pt x="947928" y="197357"/>
                </a:lnTo>
                <a:lnTo>
                  <a:pt x="948690" y="197357"/>
                </a:lnTo>
                <a:close/>
              </a:path>
              <a:path w="965835" h="203835">
                <a:moveTo>
                  <a:pt x="958596" y="187451"/>
                </a:moveTo>
                <a:lnTo>
                  <a:pt x="958596" y="16001"/>
                </a:lnTo>
                <a:lnTo>
                  <a:pt x="954786" y="11429"/>
                </a:lnTo>
                <a:lnTo>
                  <a:pt x="954024" y="11429"/>
                </a:lnTo>
                <a:lnTo>
                  <a:pt x="954024" y="10667"/>
                </a:lnTo>
                <a:lnTo>
                  <a:pt x="949452" y="6857"/>
                </a:lnTo>
                <a:lnTo>
                  <a:pt x="948690" y="6857"/>
                </a:lnTo>
                <a:lnTo>
                  <a:pt x="948690" y="24383"/>
                </a:lnTo>
                <a:lnTo>
                  <a:pt x="947928" y="23621"/>
                </a:lnTo>
                <a:lnTo>
                  <a:pt x="950976" y="28955"/>
                </a:lnTo>
                <a:lnTo>
                  <a:pt x="950976" y="29717"/>
                </a:lnTo>
                <a:lnTo>
                  <a:pt x="951738" y="31241"/>
                </a:lnTo>
                <a:lnTo>
                  <a:pt x="951738" y="33527"/>
                </a:lnTo>
                <a:lnTo>
                  <a:pt x="952500" y="35813"/>
                </a:lnTo>
                <a:lnTo>
                  <a:pt x="952500" y="194056"/>
                </a:lnTo>
                <a:lnTo>
                  <a:pt x="954024" y="192785"/>
                </a:lnTo>
                <a:lnTo>
                  <a:pt x="954786" y="192023"/>
                </a:lnTo>
                <a:lnTo>
                  <a:pt x="958596" y="187451"/>
                </a:lnTo>
                <a:close/>
              </a:path>
              <a:path w="965835" h="203835">
                <a:moveTo>
                  <a:pt x="950976" y="195326"/>
                </a:moveTo>
                <a:lnTo>
                  <a:pt x="950976" y="174497"/>
                </a:lnTo>
                <a:lnTo>
                  <a:pt x="947928" y="179831"/>
                </a:lnTo>
                <a:lnTo>
                  <a:pt x="948690" y="179069"/>
                </a:lnTo>
                <a:lnTo>
                  <a:pt x="948690" y="196595"/>
                </a:lnTo>
                <a:lnTo>
                  <a:pt x="949452" y="196595"/>
                </a:lnTo>
                <a:lnTo>
                  <a:pt x="950976" y="195326"/>
                </a:lnTo>
                <a:close/>
              </a:path>
              <a:path w="965835" h="203835">
                <a:moveTo>
                  <a:pt x="950976" y="29717"/>
                </a:moveTo>
                <a:lnTo>
                  <a:pt x="950976" y="28955"/>
                </a:lnTo>
                <a:lnTo>
                  <a:pt x="950213" y="28193"/>
                </a:lnTo>
                <a:lnTo>
                  <a:pt x="950976" y="29717"/>
                </a:lnTo>
                <a:close/>
              </a:path>
              <a:path w="965835" h="203835">
                <a:moveTo>
                  <a:pt x="952500" y="194056"/>
                </a:moveTo>
                <a:lnTo>
                  <a:pt x="952500" y="168401"/>
                </a:lnTo>
                <a:lnTo>
                  <a:pt x="950213" y="175259"/>
                </a:lnTo>
                <a:lnTo>
                  <a:pt x="950976" y="174497"/>
                </a:lnTo>
                <a:lnTo>
                  <a:pt x="950976" y="195326"/>
                </a:lnTo>
                <a:lnTo>
                  <a:pt x="952500" y="194056"/>
                </a:lnTo>
                <a:close/>
              </a:path>
              <a:path w="965835" h="203835">
                <a:moveTo>
                  <a:pt x="959358" y="186689"/>
                </a:moveTo>
                <a:lnTo>
                  <a:pt x="959358" y="16763"/>
                </a:lnTo>
                <a:lnTo>
                  <a:pt x="958596" y="16763"/>
                </a:lnTo>
                <a:lnTo>
                  <a:pt x="958596" y="186689"/>
                </a:lnTo>
                <a:lnTo>
                  <a:pt x="959358" y="186689"/>
                </a:lnTo>
                <a:close/>
              </a:path>
              <a:path w="965835" h="203835">
                <a:moveTo>
                  <a:pt x="962406" y="180593"/>
                </a:moveTo>
                <a:lnTo>
                  <a:pt x="962406" y="22859"/>
                </a:lnTo>
                <a:lnTo>
                  <a:pt x="959358" y="17525"/>
                </a:lnTo>
                <a:lnTo>
                  <a:pt x="959358" y="185927"/>
                </a:lnTo>
                <a:lnTo>
                  <a:pt x="962406" y="180593"/>
                </a:lnTo>
                <a:close/>
              </a:path>
              <a:path w="965835" h="203835">
                <a:moveTo>
                  <a:pt x="965454" y="168401"/>
                </a:moveTo>
                <a:lnTo>
                  <a:pt x="965454" y="34289"/>
                </a:lnTo>
                <a:lnTo>
                  <a:pt x="963930" y="26669"/>
                </a:lnTo>
                <a:lnTo>
                  <a:pt x="962406" y="23621"/>
                </a:lnTo>
                <a:lnTo>
                  <a:pt x="962406" y="179831"/>
                </a:lnTo>
                <a:lnTo>
                  <a:pt x="963930" y="176021"/>
                </a:lnTo>
                <a:lnTo>
                  <a:pt x="964691" y="172973"/>
                </a:lnTo>
                <a:lnTo>
                  <a:pt x="965454" y="168401"/>
                </a:lnTo>
                <a:close/>
              </a:path>
            </a:pathLst>
          </a:custGeom>
          <a:solidFill>
            <a:srgbClr val="6F9526"/>
          </a:solidFill>
        </p:spPr>
        <p:txBody>
          <a:bodyPr wrap="square" lIns="0" tIns="0" rIns="0" bIns="0" rtlCol="0"/>
          <a:lstStyle/>
          <a:p>
            <a:endParaRPr/>
          </a:p>
        </p:txBody>
      </p:sp>
      <p:sp>
        <p:nvSpPr>
          <p:cNvPr id="23" name="bg object 23"/>
          <p:cNvSpPr/>
          <p:nvPr/>
        </p:nvSpPr>
        <p:spPr>
          <a:xfrm>
            <a:off x="913638" y="2955035"/>
            <a:ext cx="952500" cy="190500"/>
          </a:xfrm>
          <a:custGeom>
            <a:avLst/>
            <a:gdLst/>
            <a:ahLst/>
            <a:cxnLst/>
            <a:rect l="l" t="t" r="r" b="b"/>
            <a:pathLst>
              <a:path w="952500" h="190500">
                <a:moveTo>
                  <a:pt x="952500" y="158495"/>
                </a:moveTo>
                <a:lnTo>
                  <a:pt x="952500" y="31241"/>
                </a:lnTo>
                <a:lnTo>
                  <a:pt x="949963" y="18966"/>
                </a:lnTo>
                <a:lnTo>
                  <a:pt x="943070" y="9048"/>
                </a:lnTo>
                <a:lnTo>
                  <a:pt x="932890" y="2416"/>
                </a:lnTo>
                <a:lnTo>
                  <a:pt x="920496" y="0"/>
                </a:lnTo>
                <a:lnTo>
                  <a:pt x="32004" y="0"/>
                </a:lnTo>
                <a:lnTo>
                  <a:pt x="19609" y="2416"/>
                </a:lnTo>
                <a:lnTo>
                  <a:pt x="9429" y="9048"/>
                </a:lnTo>
                <a:lnTo>
                  <a:pt x="2536" y="18966"/>
                </a:lnTo>
                <a:lnTo>
                  <a:pt x="0" y="31241"/>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8FDAC8"/>
          </a:solidFill>
        </p:spPr>
        <p:txBody>
          <a:bodyPr wrap="square" lIns="0" tIns="0" rIns="0" bIns="0" rtlCol="0"/>
          <a:lstStyle/>
          <a:p>
            <a:endParaRPr/>
          </a:p>
        </p:txBody>
      </p:sp>
      <p:sp>
        <p:nvSpPr>
          <p:cNvPr id="24" name="bg object 24"/>
          <p:cNvSpPr/>
          <p:nvPr/>
        </p:nvSpPr>
        <p:spPr>
          <a:xfrm>
            <a:off x="906780" y="2948177"/>
            <a:ext cx="965835" cy="203835"/>
          </a:xfrm>
          <a:custGeom>
            <a:avLst/>
            <a:gdLst/>
            <a:ahLst/>
            <a:cxnLst/>
            <a:rect l="l" t="t" r="r" b="b"/>
            <a:pathLst>
              <a:path w="965835" h="203835">
                <a:moveTo>
                  <a:pt x="3048" y="179832"/>
                </a:moveTo>
                <a:lnTo>
                  <a:pt x="3047" y="23622"/>
                </a:lnTo>
                <a:lnTo>
                  <a:pt x="2285" y="27432"/>
                </a:lnTo>
                <a:lnTo>
                  <a:pt x="761" y="31242"/>
                </a:lnTo>
                <a:lnTo>
                  <a:pt x="761" y="35052"/>
                </a:lnTo>
                <a:lnTo>
                  <a:pt x="0" y="38100"/>
                </a:lnTo>
                <a:lnTo>
                  <a:pt x="0" y="165354"/>
                </a:lnTo>
                <a:lnTo>
                  <a:pt x="762" y="169926"/>
                </a:lnTo>
                <a:lnTo>
                  <a:pt x="1524" y="172974"/>
                </a:lnTo>
                <a:lnTo>
                  <a:pt x="2286" y="176784"/>
                </a:lnTo>
                <a:lnTo>
                  <a:pt x="3048" y="179832"/>
                </a:lnTo>
                <a:close/>
              </a:path>
              <a:path w="965835" h="203835">
                <a:moveTo>
                  <a:pt x="6858" y="185928"/>
                </a:moveTo>
                <a:lnTo>
                  <a:pt x="6857" y="17526"/>
                </a:lnTo>
                <a:lnTo>
                  <a:pt x="3809" y="22860"/>
                </a:lnTo>
                <a:lnTo>
                  <a:pt x="3047" y="22860"/>
                </a:lnTo>
                <a:lnTo>
                  <a:pt x="3048" y="180594"/>
                </a:lnTo>
                <a:lnTo>
                  <a:pt x="3810" y="180594"/>
                </a:lnTo>
                <a:lnTo>
                  <a:pt x="6858" y="185928"/>
                </a:lnTo>
                <a:close/>
              </a:path>
              <a:path w="965835" h="203835">
                <a:moveTo>
                  <a:pt x="18288" y="23622"/>
                </a:moveTo>
                <a:lnTo>
                  <a:pt x="17526" y="24384"/>
                </a:lnTo>
                <a:lnTo>
                  <a:pt x="17525" y="6858"/>
                </a:lnTo>
                <a:lnTo>
                  <a:pt x="16763" y="6858"/>
                </a:lnTo>
                <a:lnTo>
                  <a:pt x="12191" y="10667"/>
                </a:lnTo>
                <a:lnTo>
                  <a:pt x="11429" y="11429"/>
                </a:lnTo>
                <a:lnTo>
                  <a:pt x="6857" y="16763"/>
                </a:lnTo>
                <a:lnTo>
                  <a:pt x="6858" y="187452"/>
                </a:lnTo>
                <a:lnTo>
                  <a:pt x="11430" y="192024"/>
                </a:lnTo>
                <a:lnTo>
                  <a:pt x="11430" y="192786"/>
                </a:lnTo>
                <a:lnTo>
                  <a:pt x="12192" y="192786"/>
                </a:lnTo>
                <a:lnTo>
                  <a:pt x="13716" y="194056"/>
                </a:lnTo>
                <a:lnTo>
                  <a:pt x="13716" y="32766"/>
                </a:lnTo>
                <a:lnTo>
                  <a:pt x="15240" y="28193"/>
                </a:lnTo>
                <a:lnTo>
                  <a:pt x="15240" y="28955"/>
                </a:lnTo>
                <a:lnTo>
                  <a:pt x="18288" y="23622"/>
                </a:lnTo>
                <a:close/>
              </a:path>
              <a:path w="965835" h="203835">
                <a:moveTo>
                  <a:pt x="18288" y="179832"/>
                </a:moveTo>
                <a:lnTo>
                  <a:pt x="15240" y="174498"/>
                </a:lnTo>
                <a:lnTo>
                  <a:pt x="15240" y="175260"/>
                </a:lnTo>
                <a:lnTo>
                  <a:pt x="14478" y="172212"/>
                </a:lnTo>
                <a:lnTo>
                  <a:pt x="13716" y="169926"/>
                </a:lnTo>
                <a:lnTo>
                  <a:pt x="13716" y="194056"/>
                </a:lnTo>
                <a:lnTo>
                  <a:pt x="16764" y="196596"/>
                </a:lnTo>
                <a:lnTo>
                  <a:pt x="17526" y="197358"/>
                </a:lnTo>
                <a:lnTo>
                  <a:pt x="17526" y="179070"/>
                </a:lnTo>
                <a:lnTo>
                  <a:pt x="18288" y="179832"/>
                </a:lnTo>
                <a:close/>
              </a:path>
              <a:path w="965835" h="203835">
                <a:moveTo>
                  <a:pt x="959358" y="186689"/>
                </a:moveTo>
                <a:lnTo>
                  <a:pt x="959358" y="16763"/>
                </a:lnTo>
                <a:lnTo>
                  <a:pt x="958596" y="16763"/>
                </a:lnTo>
                <a:lnTo>
                  <a:pt x="954786" y="11429"/>
                </a:lnTo>
                <a:lnTo>
                  <a:pt x="954024" y="11429"/>
                </a:lnTo>
                <a:lnTo>
                  <a:pt x="954024" y="10667"/>
                </a:lnTo>
                <a:lnTo>
                  <a:pt x="949452" y="6857"/>
                </a:lnTo>
                <a:lnTo>
                  <a:pt x="948690" y="6857"/>
                </a:lnTo>
                <a:lnTo>
                  <a:pt x="947928" y="6095"/>
                </a:lnTo>
                <a:lnTo>
                  <a:pt x="942594" y="3047"/>
                </a:lnTo>
                <a:lnTo>
                  <a:pt x="941832" y="3047"/>
                </a:lnTo>
                <a:lnTo>
                  <a:pt x="938022" y="1523"/>
                </a:lnTo>
                <a:lnTo>
                  <a:pt x="934974" y="761"/>
                </a:lnTo>
                <a:lnTo>
                  <a:pt x="931163" y="0"/>
                </a:lnTo>
                <a:lnTo>
                  <a:pt x="34290" y="0"/>
                </a:lnTo>
                <a:lnTo>
                  <a:pt x="26670" y="1524"/>
                </a:lnTo>
                <a:lnTo>
                  <a:pt x="24383" y="3048"/>
                </a:lnTo>
                <a:lnTo>
                  <a:pt x="22859" y="3048"/>
                </a:lnTo>
                <a:lnTo>
                  <a:pt x="17525" y="6096"/>
                </a:lnTo>
                <a:lnTo>
                  <a:pt x="17526" y="24384"/>
                </a:lnTo>
                <a:lnTo>
                  <a:pt x="21336" y="19812"/>
                </a:lnTo>
                <a:lnTo>
                  <a:pt x="21336" y="20574"/>
                </a:lnTo>
                <a:lnTo>
                  <a:pt x="23622" y="18287"/>
                </a:lnTo>
                <a:lnTo>
                  <a:pt x="23622" y="17525"/>
                </a:lnTo>
                <a:lnTo>
                  <a:pt x="29718" y="14477"/>
                </a:lnTo>
                <a:lnTo>
                  <a:pt x="29718" y="14859"/>
                </a:lnTo>
                <a:lnTo>
                  <a:pt x="31242" y="14477"/>
                </a:lnTo>
                <a:lnTo>
                  <a:pt x="33528" y="13715"/>
                </a:lnTo>
                <a:lnTo>
                  <a:pt x="36576" y="12953"/>
                </a:lnTo>
                <a:lnTo>
                  <a:pt x="930402" y="12953"/>
                </a:lnTo>
                <a:lnTo>
                  <a:pt x="936497" y="14985"/>
                </a:lnTo>
                <a:lnTo>
                  <a:pt x="936497" y="14477"/>
                </a:lnTo>
                <a:lnTo>
                  <a:pt x="941069" y="17090"/>
                </a:lnTo>
                <a:lnTo>
                  <a:pt x="941069" y="16763"/>
                </a:lnTo>
                <a:lnTo>
                  <a:pt x="944880" y="19939"/>
                </a:lnTo>
                <a:lnTo>
                  <a:pt x="944880" y="19811"/>
                </a:lnTo>
                <a:lnTo>
                  <a:pt x="945641" y="20573"/>
                </a:lnTo>
                <a:lnTo>
                  <a:pt x="945641" y="20878"/>
                </a:lnTo>
                <a:lnTo>
                  <a:pt x="947928" y="24079"/>
                </a:lnTo>
                <a:lnTo>
                  <a:pt x="947928" y="23621"/>
                </a:lnTo>
                <a:lnTo>
                  <a:pt x="950976" y="28955"/>
                </a:lnTo>
                <a:lnTo>
                  <a:pt x="950976" y="29717"/>
                </a:lnTo>
                <a:lnTo>
                  <a:pt x="951738" y="31241"/>
                </a:lnTo>
                <a:lnTo>
                  <a:pt x="951738" y="33527"/>
                </a:lnTo>
                <a:lnTo>
                  <a:pt x="952500" y="36575"/>
                </a:lnTo>
                <a:lnTo>
                  <a:pt x="952500" y="194056"/>
                </a:lnTo>
                <a:lnTo>
                  <a:pt x="954024" y="192785"/>
                </a:lnTo>
                <a:lnTo>
                  <a:pt x="954786" y="192023"/>
                </a:lnTo>
                <a:lnTo>
                  <a:pt x="958596" y="187451"/>
                </a:lnTo>
                <a:lnTo>
                  <a:pt x="958596" y="186689"/>
                </a:lnTo>
                <a:lnTo>
                  <a:pt x="959358" y="186689"/>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574"/>
                </a:moveTo>
                <a:lnTo>
                  <a:pt x="21336" y="19812"/>
                </a:lnTo>
                <a:lnTo>
                  <a:pt x="20574" y="21336"/>
                </a:lnTo>
                <a:lnTo>
                  <a:pt x="21336" y="20574"/>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5146" y="186690"/>
                </a:moveTo>
                <a:lnTo>
                  <a:pt x="20989" y="183226"/>
                </a:lnTo>
                <a:lnTo>
                  <a:pt x="21336" y="183642"/>
                </a:lnTo>
                <a:lnTo>
                  <a:pt x="21336" y="199535"/>
                </a:lnTo>
                <a:lnTo>
                  <a:pt x="22860" y="200406"/>
                </a:lnTo>
                <a:lnTo>
                  <a:pt x="23622" y="200406"/>
                </a:lnTo>
                <a:lnTo>
                  <a:pt x="23622" y="185928"/>
                </a:lnTo>
                <a:lnTo>
                  <a:pt x="25146" y="186690"/>
                </a:lnTo>
                <a:close/>
              </a:path>
              <a:path w="965835" h="203835">
                <a:moveTo>
                  <a:pt x="25145" y="16763"/>
                </a:moveTo>
                <a:lnTo>
                  <a:pt x="23622" y="17525"/>
                </a:lnTo>
                <a:lnTo>
                  <a:pt x="23622" y="18287"/>
                </a:lnTo>
                <a:lnTo>
                  <a:pt x="25145" y="16763"/>
                </a:lnTo>
                <a:close/>
              </a:path>
              <a:path w="965835" h="203835">
                <a:moveTo>
                  <a:pt x="29718" y="202387"/>
                </a:moveTo>
                <a:lnTo>
                  <a:pt x="29718" y="188976"/>
                </a:lnTo>
                <a:lnTo>
                  <a:pt x="23622" y="185928"/>
                </a:lnTo>
                <a:lnTo>
                  <a:pt x="23622" y="200406"/>
                </a:lnTo>
                <a:lnTo>
                  <a:pt x="24384" y="200406"/>
                </a:lnTo>
                <a:lnTo>
                  <a:pt x="27432" y="201930"/>
                </a:lnTo>
                <a:lnTo>
                  <a:pt x="29718" y="202387"/>
                </a:lnTo>
                <a:close/>
              </a:path>
              <a:path w="965835" h="203835">
                <a:moveTo>
                  <a:pt x="29718" y="14859"/>
                </a:moveTo>
                <a:lnTo>
                  <a:pt x="29718" y="14477"/>
                </a:lnTo>
                <a:lnTo>
                  <a:pt x="28193" y="15240"/>
                </a:lnTo>
                <a:lnTo>
                  <a:pt x="29718" y="14859"/>
                </a:lnTo>
                <a:close/>
              </a:path>
              <a:path w="965835" h="203835">
                <a:moveTo>
                  <a:pt x="937260" y="188213"/>
                </a:moveTo>
                <a:lnTo>
                  <a:pt x="934212" y="189737"/>
                </a:lnTo>
                <a:lnTo>
                  <a:pt x="931926" y="189737"/>
                </a:lnTo>
                <a:lnTo>
                  <a:pt x="929640" y="190499"/>
                </a:lnTo>
                <a:lnTo>
                  <a:pt x="35814" y="190500"/>
                </a:lnTo>
                <a:lnTo>
                  <a:pt x="33528" y="189738"/>
                </a:lnTo>
                <a:lnTo>
                  <a:pt x="30480" y="188976"/>
                </a:lnTo>
                <a:lnTo>
                  <a:pt x="28193" y="188213"/>
                </a:lnTo>
                <a:lnTo>
                  <a:pt x="29718" y="188976"/>
                </a:lnTo>
                <a:lnTo>
                  <a:pt x="29718" y="202387"/>
                </a:lnTo>
                <a:lnTo>
                  <a:pt x="35052" y="203454"/>
                </a:lnTo>
                <a:lnTo>
                  <a:pt x="931926" y="203453"/>
                </a:lnTo>
                <a:lnTo>
                  <a:pt x="934974" y="202691"/>
                </a:lnTo>
                <a:lnTo>
                  <a:pt x="936497" y="202387"/>
                </a:lnTo>
                <a:lnTo>
                  <a:pt x="936497" y="188975"/>
                </a:lnTo>
                <a:lnTo>
                  <a:pt x="937260" y="188213"/>
                </a:lnTo>
                <a:close/>
              </a:path>
              <a:path w="965835" h="203835">
                <a:moveTo>
                  <a:pt x="937260" y="15239"/>
                </a:moveTo>
                <a:lnTo>
                  <a:pt x="936497" y="14477"/>
                </a:lnTo>
                <a:lnTo>
                  <a:pt x="936497" y="14985"/>
                </a:lnTo>
                <a:lnTo>
                  <a:pt x="937260" y="15239"/>
                </a:lnTo>
                <a:close/>
              </a:path>
              <a:path w="965835" h="203835">
                <a:moveTo>
                  <a:pt x="941832" y="185927"/>
                </a:moveTo>
                <a:lnTo>
                  <a:pt x="936497" y="188975"/>
                </a:lnTo>
                <a:lnTo>
                  <a:pt x="936497" y="202387"/>
                </a:lnTo>
                <a:lnTo>
                  <a:pt x="938784" y="201929"/>
                </a:lnTo>
                <a:lnTo>
                  <a:pt x="941069" y="200786"/>
                </a:lnTo>
                <a:lnTo>
                  <a:pt x="941069" y="186689"/>
                </a:lnTo>
                <a:lnTo>
                  <a:pt x="941832" y="185927"/>
                </a:lnTo>
                <a:close/>
              </a:path>
              <a:path w="965835" h="203835">
                <a:moveTo>
                  <a:pt x="941832" y="17525"/>
                </a:moveTo>
                <a:lnTo>
                  <a:pt x="941069" y="16763"/>
                </a:lnTo>
                <a:lnTo>
                  <a:pt x="941069" y="17090"/>
                </a:lnTo>
                <a:lnTo>
                  <a:pt x="941832" y="17525"/>
                </a:lnTo>
                <a:close/>
              </a:path>
              <a:path w="965835" h="203835">
                <a:moveTo>
                  <a:pt x="945226" y="183226"/>
                </a:moveTo>
                <a:lnTo>
                  <a:pt x="941069" y="186689"/>
                </a:lnTo>
                <a:lnTo>
                  <a:pt x="941069" y="200786"/>
                </a:lnTo>
                <a:lnTo>
                  <a:pt x="941832" y="200405"/>
                </a:lnTo>
                <a:lnTo>
                  <a:pt x="942594" y="200405"/>
                </a:lnTo>
                <a:lnTo>
                  <a:pt x="944880" y="199099"/>
                </a:lnTo>
                <a:lnTo>
                  <a:pt x="944880" y="183641"/>
                </a:lnTo>
                <a:lnTo>
                  <a:pt x="945226" y="183226"/>
                </a:lnTo>
                <a:close/>
              </a:path>
              <a:path w="965835" h="203835">
                <a:moveTo>
                  <a:pt x="945641" y="20573"/>
                </a:moveTo>
                <a:lnTo>
                  <a:pt x="944880" y="19811"/>
                </a:lnTo>
                <a:lnTo>
                  <a:pt x="945104" y="20125"/>
                </a:lnTo>
                <a:lnTo>
                  <a:pt x="945641" y="20573"/>
                </a:lnTo>
                <a:close/>
              </a:path>
              <a:path w="965835" h="203835">
                <a:moveTo>
                  <a:pt x="945104" y="20125"/>
                </a:moveTo>
                <a:lnTo>
                  <a:pt x="944880" y="19811"/>
                </a:lnTo>
                <a:lnTo>
                  <a:pt x="944880" y="19939"/>
                </a:lnTo>
                <a:lnTo>
                  <a:pt x="945104" y="20125"/>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0878"/>
                </a:moveTo>
                <a:lnTo>
                  <a:pt x="945641" y="20573"/>
                </a:lnTo>
                <a:lnTo>
                  <a:pt x="945104" y="20125"/>
                </a:lnTo>
                <a:lnTo>
                  <a:pt x="945641" y="20878"/>
                </a:lnTo>
                <a:close/>
              </a:path>
              <a:path w="965835" h="203835">
                <a:moveTo>
                  <a:pt x="948690" y="197357"/>
                </a:moveTo>
                <a:lnTo>
                  <a:pt x="948690" y="179069"/>
                </a:lnTo>
                <a:lnTo>
                  <a:pt x="945226" y="183226"/>
                </a:lnTo>
                <a:lnTo>
                  <a:pt x="945641" y="182879"/>
                </a:lnTo>
                <a:lnTo>
                  <a:pt x="945641" y="198664"/>
                </a:lnTo>
                <a:lnTo>
                  <a:pt x="947928" y="197357"/>
                </a:lnTo>
                <a:lnTo>
                  <a:pt x="948690" y="197357"/>
                </a:lnTo>
                <a:close/>
              </a:path>
              <a:path w="965835" h="203835">
                <a:moveTo>
                  <a:pt x="948690" y="25145"/>
                </a:moveTo>
                <a:lnTo>
                  <a:pt x="947928" y="23621"/>
                </a:lnTo>
                <a:lnTo>
                  <a:pt x="947928" y="24079"/>
                </a:lnTo>
                <a:lnTo>
                  <a:pt x="948690" y="25145"/>
                </a:lnTo>
                <a:close/>
              </a:path>
              <a:path w="965835" h="203835">
                <a:moveTo>
                  <a:pt x="950976" y="195326"/>
                </a:moveTo>
                <a:lnTo>
                  <a:pt x="950976" y="174497"/>
                </a:lnTo>
                <a:lnTo>
                  <a:pt x="947928" y="179831"/>
                </a:lnTo>
                <a:lnTo>
                  <a:pt x="948690" y="179069"/>
                </a:lnTo>
                <a:lnTo>
                  <a:pt x="948690" y="196595"/>
                </a:lnTo>
                <a:lnTo>
                  <a:pt x="949452" y="196595"/>
                </a:lnTo>
                <a:lnTo>
                  <a:pt x="950976" y="195326"/>
                </a:lnTo>
                <a:close/>
              </a:path>
              <a:path w="965835" h="203835">
                <a:moveTo>
                  <a:pt x="950976" y="29717"/>
                </a:moveTo>
                <a:lnTo>
                  <a:pt x="950976" y="28955"/>
                </a:lnTo>
                <a:lnTo>
                  <a:pt x="950213" y="28193"/>
                </a:lnTo>
                <a:lnTo>
                  <a:pt x="950976" y="29717"/>
                </a:lnTo>
                <a:close/>
              </a:path>
              <a:path w="965835" h="203835">
                <a:moveTo>
                  <a:pt x="952500" y="194056"/>
                </a:moveTo>
                <a:lnTo>
                  <a:pt x="952500" y="168401"/>
                </a:lnTo>
                <a:lnTo>
                  <a:pt x="950213" y="175259"/>
                </a:lnTo>
                <a:lnTo>
                  <a:pt x="950976" y="174497"/>
                </a:lnTo>
                <a:lnTo>
                  <a:pt x="950976" y="195326"/>
                </a:lnTo>
                <a:lnTo>
                  <a:pt x="952500" y="194056"/>
                </a:lnTo>
                <a:close/>
              </a:path>
              <a:path w="965835" h="203835">
                <a:moveTo>
                  <a:pt x="962406" y="180593"/>
                </a:moveTo>
                <a:lnTo>
                  <a:pt x="962406" y="22859"/>
                </a:lnTo>
                <a:lnTo>
                  <a:pt x="959358" y="17525"/>
                </a:lnTo>
                <a:lnTo>
                  <a:pt x="959358" y="185927"/>
                </a:lnTo>
                <a:lnTo>
                  <a:pt x="962406" y="180593"/>
                </a:lnTo>
                <a:close/>
              </a:path>
              <a:path w="965835" h="203835">
                <a:moveTo>
                  <a:pt x="965454" y="169163"/>
                </a:moveTo>
                <a:lnTo>
                  <a:pt x="965454" y="34289"/>
                </a:lnTo>
                <a:lnTo>
                  <a:pt x="963930" y="26669"/>
                </a:lnTo>
                <a:lnTo>
                  <a:pt x="962406" y="23621"/>
                </a:lnTo>
                <a:lnTo>
                  <a:pt x="962406" y="179831"/>
                </a:lnTo>
                <a:lnTo>
                  <a:pt x="963930" y="176021"/>
                </a:lnTo>
                <a:lnTo>
                  <a:pt x="964691" y="172973"/>
                </a:lnTo>
                <a:lnTo>
                  <a:pt x="965454" y="169163"/>
                </a:lnTo>
                <a:close/>
              </a:path>
            </a:pathLst>
          </a:custGeom>
          <a:solidFill>
            <a:srgbClr val="6F9526"/>
          </a:solidFill>
        </p:spPr>
        <p:txBody>
          <a:bodyPr wrap="square" lIns="0" tIns="0" rIns="0" bIns="0" rtlCol="0"/>
          <a:lstStyle/>
          <a:p>
            <a:endParaRPr/>
          </a:p>
        </p:txBody>
      </p:sp>
      <p:sp>
        <p:nvSpPr>
          <p:cNvPr id="25" name="bg object 25"/>
          <p:cNvSpPr/>
          <p:nvPr/>
        </p:nvSpPr>
        <p:spPr>
          <a:xfrm>
            <a:off x="913638" y="3228593"/>
            <a:ext cx="952500" cy="190500"/>
          </a:xfrm>
          <a:custGeom>
            <a:avLst/>
            <a:gdLst/>
            <a:ahLst/>
            <a:cxnLst/>
            <a:rect l="l" t="t" r="r" b="b"/>
            <a:pathLst>
              <a:path w="952500" h="190500">
                <a:moveTo>
                  <a:pt x="952500" y="158495"/>
                </a:moveTo>
                <a:lnTo>
                  <a:pt x="952500" y="31241"/>
                </a:lnTo>
                <a:lnTo>
                  <a:pt x="949963" y="18966"/>
                </a:lnTo>
                <a:lnTo>
                  <a:pt x="943070" y="9048"/>
                </a:lnTo>
                <a:lnTo>
                  <a:pt x="932890" y="2416"/>
                </a:lnTo>
                <a:lnTo>
                  <a:pt x="920496" y="0"/>
                </a:lnTo>
                <a:lnTo>
                  <a:pt x="32004" y="0"/>
                </a:lnTo>
                <a:lnTo>
                  <a:pt x="19609" y="2416"/>
                </a:lnTo>
                <a:lnTo>
                  <a:pt x="9429" y="9048"/>
                </a:lnTo>
                <a:lnTo>
                  <a:pt x="2536" y="18966"/>
                </a:lnTo>
                <a:lnTo>
                  <a:pt x="0" y="31241"/>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26" name="bg object 26"/>
          <p:cNvSpPr/>
          <p:nvPr/>
        </p:nvSpPr>
        <p:spPr>
          <a:xfrm>
            <a:off x="906780" y="3221735"/>
            <a:ext cx="965835" cy="203835"/>
          </a:xfrm>
          <a:custGeom>
            <a:avLst/>
            <a:gdLst/>
            <a:ahLst/>
            <a:cxnLst/>
            <a:rect l="l" t="t" r="r" b="b"/>
            <a:pathLst>
              <a:path w="965835" h="203835">
                <a:moveTo>
                  <a:pt x="6858" y="185928"/>
                </a:moveTo>
                <a:lnTo>
                  <a:pt x="6857" y="17526"/>
                </a:lnTo>
                <a:lnTo>
                  <a:pt x="3809" y="22860"/>
                </a:lnTo>
                <a:lnTo>
                  <a:pt x="3047" y="23622"/>
                </a:lnTo>
                <a:lnTo>
                  <a:pt x="2285" y="27432"/>
                </a:lnTo>
                <a:lnTo>
                  <a:pt x="761" y="31242"/>
                </a:lnTo>
                <a:lnTo>
                  <a:pt x="761" y="35052"/>
                </a:lnTo>
                <a:lnTo>
                  <a:pt x="0" y="38100"/>
                </a:lnTo>
                <a:lnTo>
                  <a:pt x="0" y="165354"/>
                </a:lnTo>
                <a:lnTo>
                  <a:pt x="762" y="169926"/>
                </a:lnTo>
                <a:lnTo>
                  <a:pt x="1524" y="173736"/>
                </a:lnTo>
                <a:lnTo>
                  <a:pt x="3048" y="179832"/>
                </a:lnTo>
                <a:lnTo>
                  <a:pt x="3048" y="180594"/>
                </a:lnTo>
                <a:lnTo>
                  <a:pt x="3810" y="180594"/>
                </a:lnTo>
                <a:lnTo>
                  <a:pt x="6858" y="185928"/>
                </a:lnTo>
                <a:close/>
              </a:path>
              <a:path w="965835" h="203835">
                <a:moveTo>
                  <a:pt x="11430" y="192024"/>
                </a:moveTo>
                <a:lnTo>
                  <a:pt x="11429" y="12192"/>
                </a:lnTo>
                <a:lnTo>
                  <a:pt x="6857" y="16763"/>
                </a:lnTo>
                <a:lnTo>
                  <a:pt x="6858" y="187452"/>
                </a:lnTo>
                <a:lnTo>
                  <a:pt x="11430" y="192024"/>
                </a:lnTo>
                <a:close/>
              </a:path>
              <a:path w="965835" h="203835">
                <a:moveTo>
                  <a:pt x="962406" y="180593"/>
                </a:moveTo>
                <a:lnTo>
                  <a:pt x="962406" y="22859"/>
                </a:lnTo>
                <a:lnTo>
                  <a:pt x="959358" y="17525"/>
                </a:lnTo>
                <a:lnTo>
                  <a:pt x="958596" y="16763"/>
                </a:lnTo>
                <a:lnTo>
                  <a:pt x="954786" y="11429"/>
                </a:lnTo>
                <a:lnTo>
                  <a:pt x="954024" y="11429"/>
                </a:lnTo>
                <a:lnTo>
                  <a:pt x="954024" y="10667"/>
                </a:lnTo>
                <a:lnTo>
                  <a:pt x="949452" y="6857"/>
                </a:lnTo>
                <a:lnTo>
                  <a:pt x="948690" y="6857"/>
                </a:lnTo>
                <a:lnTo>
                  <a:pt x="947928" y="6095"/>
                </a:lnTo>
                <a:lnTo>
                  <a:pt x="942594" y="3047"/>
                </a:lnTo>
                <a:lnTo>
                  <a:pt x="941832" y="3047"/>
                </a:lnTo>
                <a:lnTo>
                  <a:pt x="938022" y="1523"/>
                </a:lnTo>
                <a:lnTo>
                  <a:pt x="934974" y="761"/>
                </a:lnTo>
                <a:lnTo>
                  <a:pt x="931163" y="0"/>
                </a:lnTo>
                <a:lnTo>
                  <a:pt x="34290" y="0"/>
                </a:lnTo>
                <a:lnTo>
                  <a:pt x="30480" y="762"/>
                </a:lnTo>
                <a:lnTo>
                  <a:pt x="26670" y="2286"/>
                </a:lnTo>
                <a:lnTo>
                  <a:pt x="24383" y="3048"/>
                </a:lnTo>
                <a:lnTo>
                  <a:pt x="22859" y="3048"/>
                </a:lnTo>
                <a:lnTo>
                  <a:pt x="17525" y="6096"/>
                </a:lnTo>
                <a:lnTo>
                  <a:pt x="17525" y="6858"/>
                </a:lnTo>
                <a:lnTo>
                  <a:pt x="16763" y="6858"/>
                </a:lnTo>
                <a:lnTo>
                  <a:pt x="12191" y="10667"/>
                </a:lnTo>
                <a:lnTo>
                  <a:pt x="11429" y="11429"/>
                </a:lnTo>
                <a:lnTo>
                  <a:pt x="11430" y="192786"/>
                </a:lnTo>
                <a:lnTo>
                  <a:pt x="12192" y="192786"/>
                </a:lnTo>
                <a:lnTo>
                  <a:pt x="13716" y="194056"/>
                </a:lnTo>
                <a:lnTo>
                  <a:pt x="13716" y="32766"/>
                </a:lnTo>
                <a:lnTo>
                  <a:pt x="15240" y="28193"/>
                </a:lnTo>
                <a:lnTo>
                  <a:pt x="15240" y="28955"/>
                </a:lnTo>
                <a:lnTo>
                  <a:pt x="18288" y="23622"/>
                </a:lnTo>
                <a:lnTo>
                  <a:pt x="18288" y="24079"/>
                </a:lnTo>
                <a:lnTo>
                  <a:pt x="21336" y="19812"/>
                </a:lnTo>
                <a:lnTo>
                  <a:pt x="21336" y="20701"/>
                </a:lnTo>
                <a:lnTo>
                  <a:pt x="23622" y="18795"/>
                </a:lnTo>
                <a:lnTo>
                  <a:pt x="23622" y="17525"/>
                </a:lnTo>
                <a:lnTo>
                  <a:pt x="28193" y="15811"/>
                </a:lnTo>
                <a:lnTo>
                  <a:pt x="28193" y="15240"/>
                </a:lnTo>
                <a:lnTo>
                  <a:pt x="31242" y="14477"/>
                </a:lnTo>
                <a:lnTo>
                  <a:pt x="33528" y="13715"/>
                </a:lnTo>
                <a:lnTo>
                  <a:pt x="36576" y="12953"/>
                </a:lnTo>
                <a:lnTo>
                  <a:pt x="927354" y="12953"/>
                </a:lnTo>
                <a:lnTo>
                  <a:pt x="930402" y="13715"/>
                </a:lnTo>
                <a:lnTo>
                  <a:pt x="932688" y="13715"/>
                </a:lnTo>
                <a:lnTo>
                  <a:pt x="937260" y="15239"/>
                </a:lnTo>
                <a:lnTo>
                  <a:pt x="937260" y="15566"/>
                </a:lnTo>
                <a:lnTo>
                  <a:pt x="941832" y="17525"/>
                </a:lnTo>
                <a:lnTo>
                  <a:pt x="941832" y="18160"/>
                </a:lnTo>
                <a:lnTo>
                  <a:pt x="944880" y="20701"/>
                </a:lnTo>
                <a:lnTo>
                  <a:pt x="944880" y="19811"/>
                </a:lnTo>
                <a:lnTo>
                  <a:pt x="947928" y="24079"/>
                </a:lnTo>
                <a:lnTo>
                  <a:pt x="947928" y="23621"/>
                </a:lnTo>
                <a:lnTo>
                  <a:pt x="950976" y="28955"/>
                </a:lnTo>
                <a:lnTo>
                  <a:pt x="950976" y="29717"/>
                </a:lnTo>
                <a:lnTo>
                  <a:pt x="951738" y="31241"/>
                </a:lnTo>
                <a:lnTo>
                  <a:pt x="951738" y="33527"/>
                </a:lnTo>
                <a:lnTo>
                  <a:pt x="952500" y="36575"/>
                </a:lnTo>
                <a:lnTo>
                  <a:pt x="952500" y="194056"/>
                </a:lnTo>
                <a:lnTo>
                  <a:pt x="954024" y="192785"/>
                </a:lnTo>
                <a:lnTo>
                  <a:pt x="954786" y="192023"/>
                </a:lnTo>
                <a:lnTo>
                  <a:pt x="958596" y="187451"/>
                </a:lnTo>
                <a:lnTo>
                  <a:pt x="958596" y="186689"/>
                </a:lnTo>
                <a:lnTo>
                  <a:pt x="959358" y="186689"/>
                </a:lnTo>
                <a:lnTo>
                  <a:pt x="959358" y="185927"/>
                </a:lnTo>
                <a:lnTo>
                  <a:pt x="962406" y="180593"/>
                </a:lnTo>
                <a:close/>
              </a:path>
              <a:path w="965835" h="203835">
                <a:moveTo>
                  <a:pt x="18288" y="179832"/>
                </a:moveTo>
                <a:lnTo>
                  <a:pt x="15240" y="174498"/>
                </a:lnTo>
                <a:lnTo>
                  <a:pt x="15240" y="175260"/>
                </a:lnTo>
                <a:lnTo>
                  <a:pt x="14478" y="172974"/>
                </a:lnTo>
                <a:lnTo>
                  <a:pt x="13716" y="169926"/>
                </a:lnTo>
                <a:lnTo>
                  <a:pt x="13716" y="194056"/>
                </a:lnTo>
                <a:lnTo>
                  <a:pt x="16764" y="196596"/>
                </a:lnTo>
                <a:lnTo>
                  <a:pt x="16764" y="197358"/>
                </a:lnTo>
                <a:lnTo>
                  <a:pt x="17526" y="197358"/>
                </a:lnTo>
                <a:lnTo>
                  <a:pt x="17526" y="179070"/>
                </a:lnTo>
                <a:lnTo>
                  <a:pt x="18288" y="179832"/>
                </a:lnTo>
                <a:close/>
              </a:path>
              <a:path w="965835" h="203835">
                <a:moveTo>
                  <a:pt x="18288" y="24079"/>
                </a:moveTo>
                <a:lnTo>
                  <a:pt x="18288" y="23622"/>
                </a:lnTo>
                <a:lnTo>
                  <a:pt x="17526" y="25146"/>
                </a:lnTo>
                <a:lnTo>
                  <a:pt x="18288" y="24079"/>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701"/>
                </a:moveTo>
                <a:lnTo>
                  <a:pt x="21336" y="19812"/>
                </a:lnTo>
                <a:lnTo>
                  <a:pt x="20574" y="21336"/>
                </a:lnTo>
                <a:lnTo>
                  <a:pt x="21336" y="20701"/>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5146" y="186690"/>
                </a:moveTo>
                <a:lnTo>
                  <a:pt x="20989" y="183226"/>
                </a:lnTo>
                <a:lnTo>
                  <a:pt x="21336" y="183642"/>
                </a:lnTo>
                <a:lnTo>
                  <a:pt x="21336" y="199535"/>
                </a:lnTo>
                <a:lnTo>
                  <a:pt x="22860" y="200406"/>
                </a:lnTo>
                <a:lnTo>
                  <a:pt x="23622" y="200406"/>
                </a:lnTo>
                <a:lnTo>
                  <a:pt x="23622" y="185928"/>
                </a:lnTo>
                <a:lnTo>
                  <a:pt x="25146" y="186690"/>
                </a:lnTo>
                <a:close/>
              </a:path>
              <a:path w="965835" h="203835">
                <a:moveTo>
                  <a:pt x="25146" y="17525"/>
                </a:moveTo>
                <a:lnTo>
                  <a:pt x="23622" y="17525"/>
                </a:lnTo>
                <a:lnTo>
                  <a:pt x="23622" y="18795"/>
                </a:lnTo>
                <a:lnTo>
                  <a:pt x="25146" y="17525"/>
                </a:lnTo>
                <a:close/>
              </a:path>
              <a:path w="965835" h="203835">
                <a:moveTo>
                  <a:pt x="29718" y="202387"/>
                </a:moveTo>
                <a:lnTo>
                  <a:pt x="29718" y="188976"/>
                </a:lnTo>
                <a:lnTo>
                  <a:pt x="23622" y="185928"/>
                </a:lnTo>
                <a:lnTo>
                  <a:pt x="23622" y="200406"/>
                </a:lnTo>
                <a:lnTo>
                  <a:pt x="24384" y="201168"/>
                </a:lnTo>
                <a:lnTo>
                  <a:pt x="27432" y="201930"/>
                </a:lnTo>
                <a:lnTo>
                  <a:pt x="29718" y="202387"/>
                </a:lnTo>
                <a:close/>
              </a:path>
              <a:path w="965835" h="203835">
                <a:moveTo>
                  <a:pt x="29718" y="15239"/>
                </a:moveTo>
                <a:lnTo>
                  <a:pt x="28193" y="15239"/>
                </a:lnTo>
                <a:lnTo>
                  <a:pt x="28193" y="15811"/>
                </a:lnTo>
                <a:lnTo>
                  <a:pt x="29718" y="15239"/>
                </a:lnTo>
                <a:close/>
              </a:path>
              <a:path w="965835" h="203835">
                <a:moveTo>
                  <a:pt x="937260" y="188213"/>
                </a:moveTo>
                <a:lnTo>
                  <a:pt x="934212" y="189737"/>
                </a:lnTo>
                <a:lnTo>
                  <a:pt x="931926" y="189737"/>
                </a:lnTo>
                <a:lnTo>
                  <a:pt x="929640" y="190499"/>
                </a:lnTo>
                <a:lnTo>
                  <a:pt x="35814" y="190500"/>
                </a:lnTo>
                <a:lnTo>
                  <a:pt x="33528" y="189738"/>
                </a:lnTo>
                <a:lnTo>
                  <a:pt x="30480" y="188976"/>
                </a:lnTo>
                <a:lnTo>
                  <a:pt x="28193" y="188213"/>
                </a:lnTo>
                <a:lnTo>
                  <a:pt x="29718" y="188976"/>
                </a:lnTo>
                <a:lnTo>
                  <a:pt x="29718" y="202387"/>
                </a:lnTo>
                <a:lnTo>
                  <a:pt x="35052" y="203454"/>
                </a:lnTo>
                <a:lnTo>
                  <a:pt x="931926" y="203453"/>
                </a:lnTo>
                <a:lnTo>
                  <a:pt x="934974" y="202691"/>
                </a:lnTo>
                <a:lnTo>
                  <a:pt x="936497" y="202387"/>
                </a:lnTo>
                <a:lnTo>
                  <a:pt x="936497" y="188975"/>
                </a:lnTo>
                <a:lnTo>
                  <a:pt x="937260" y="188213"/>
                </a:lnTo>
                <a:close/>
              </a:path>
              <a:path w="965835" h="203835">
                <a:moveTo>
                  <a:pt x="937260" y="15566"/>
                </a:moveTo>
                <a:lnTo>
                  <a:pt x="937260" y="15239"/>
                </a:lnTo>
                <a:lnTo>
                  <a:pt x="936497" y="15239"/>
                </a:lnTo>
                <a:lnTo>
                  <a:pt x="937260" y="15566"/>
                </a:lnTo>
                <a:close/>
              </a:path>
              <a:path w="965835" h="203835">
                <a:moveTo>
                  <a:pt x="941832" y="185927"/>
                </a:moveTo>
                <a:lnTo>
                  <a:pt x="936497" y="188975"/>
                </a:lnTo>
                <a:lnTo>
                  <a:pt x="936497" y="202387"/>
                </a:lnTo>
                <a:lnTo>
                  <a:pt x="938784" y="201929"/>
                </a:lnTo>
                <a:lnTo>
                  <a:pt x="941069" y="201358"/>
                </a:lnTo>
                <a:lnTo>
                  <a:pt x="941069" y="186689"/>
                </a:lnTo>
                <a:lnTo>
                  <a:pt x="941832" y="185927"/>
                </a:lnTo>
                <a:close/>
              </a:path>
              <a:path w="965835" h="203835">
                <a:moveTo>
                  <a:pt x="941832" y="18160"/>
                </a:moveTo>
                <a:lnTo>
                  <a:pt x="941832" y="17525"/>
                </a:lnTo>
                <a:lnTo>
                  <a:pt x="941069" y="17525"/>
                </a:lnTo>
                <a:lnTo>
                  <a:pt x="941832" y="18160"/>
                </a:lnTo>
                <a:close/>
              </a:path>
              <a:path w="965835" h="203835">
                <a:moveTo>
                  <a:pt x="945226" y="183226"/>
                </a:moveTo>
                <a:lnTo>
                  <a:pt x="941069" y="186689"/>
                </a:lnTo>
                <a:lnTo>
                  <a:pt x="941069" y="201358"/>
                </a:lnTo>
                <a:lnTo>
                  <a:pt x="941832" y="201167"/>
                </a:lnTo>
                <a:lnTo>
                  <a:pt x="941832" y="200405"/>
                </a:lnTo>
                <a:lnTo>
                  <a:pt x="942594" y="200405"/>
                </a:lnTo>
                <a:lnTo>
                  <a:pt x="944880" y="199099"/>
                </a:lnTo>
                <a:lnTo>
                  <a:pt x="944880" y="183641"/>
                </a:lnTo>
                <a:lnTo>
                  <a:pt x="945226" y="183226"/>
                </a:lnTo>
                <a:close/>
              </a:path>
              <a:path w="965835" h="203835">
                <a:moveTo>
                  <a:pt x="945641" y="21335"/>
                </a:moveTo>
                <a:lnTo>
                  <a:pt x="944880" y="19811"/>
                </a:lnTo>
                <a:lnTo>
                  <a:pt x="944880" y="20701"/>
                </a:lnTo>
                <a:lnTo>
                  <a:pt x="945641" y="21335"/>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8690" y="197357"/>
                </a:moveTo>
                <a:lnTo>
                  <a:pt x="948690" y="179069"/>
                </a:lnTo>
                <a:lnTo>
                  <a:pt x="945226" y="183226"/>
                </a:lnTo>
                <a:lnTo>
                  <a:pt x="945641" y="182879"/>
                </a:lnTo>
                <a:lnTo>
                  <a:pt x="945641" y="198664"/>
                </a:lnTo>
                <a:lnTo>
                  <a:pt x="947928" y="197357"/>
                </a:lnTo>
                <a:lnTo>
                  <a:pt x="948690" y="197357"/>
                </a:lnTo>
                <a:close/>
              </a:path>
              <a:path w="965835" h="203835">
                <a:moveTo>
                  <a:pt x="948690" y="25145"/>
                </a:moveTo>
                <a:lnTo>
                  <a:pt x="947928" y="23621"/>
                </a:lnTo>
                <a:lnTo>
                  <a:pt x="947928" y="24079"/>
                </a:lnTo>
                <a:lnTo>
                  <a:pt x="948690" y="25145"/>
                </a:lnTo>
                <a:close/>
              </a:path>
              <a:path w="965835" h="203835">
                <a:moveTo>
                  <a:pt x="950976" y="195326"/>
                </a:moveTo>
                <a:lnTo>
                  <a:pt x="950976" y="174497"/>
                </a:lnTo>
                <a:lnTo>
                  <a:pt x="947928" y="179831"/>
                </a:lnTo>
                <a:lnTo>
                  <a:pt x="948690" y="179069"/>
                </a:lnTo>
                <a:lnTo>
                  <a:pt x="948690" y="197357"/>
                </a:lnTo>
                <a:lnTo>
                  <a:pt x="949452" y="196595"/>
                </a:lnTo>
                <a:lnTo>
                  <a:pt x="950976" y="195326"/>
                </a:lnTo>
                <a:close/>
              </a:path>
              <a:path w="965835" h="203835">
                <a:moveTo>
                  <a:pt x="950976" y="29717"/>
                </a:moveTo>
                <a:lnTo>
                  <a:pt x="950976" y="28955"/>
                </a:lnTo>
                <a:lnTo>
                  <a:pt x="950213" y="28193"/>
                </a:lnTo>
                <a:lnTo>
                  <a:pt x="950976" y="29717"/>
                </a:lnTo>
                <a:close/>
              </a:path>
              <a:path w="965835" h="203835">
                <a:moveTo>
                  <a:pt x="952500" y="194056"/>
                </a:moveTo>
                <a:lnTo>
                  <a:pt x="952500" y="168401"/>
                </a:lnTo>
                <a:lnTo>
                  <a:pt x="950213" y="175259"/>
                </a:lnTo>
                <a:lnTo>
                  <a:pt x="950976" y="174497"/>
                </a:lnTo>
                <a:lnTo>
                  <a:pt x="950976" y="195326"/>
                </a:lnTo>
                <a:lnTo>
                  <a:pt x="952500" y="194056"/>
                </a:lnTo>
                <a:close/>
              </a:path>
              <a:path w="965835" h="203835">
                <a:moveTo>
                  <a:pt x="965454" y="169163"/>
                </a:moveTo>
                <a:lnTo>
                  <a:pt x="965454" y="34289"/>
                </a:lnTo>
                <a:lnTo>
                  <a:pt x="963930" y="26669"/>
                </a:lnTo>
                <a:lnTo>
                  <a:pt x="962406" y="23621"/>
                </a:lnTo>
                <a:lnTo>
                  <a:pt x="962406" y="179831"/>
                </a:lnTo>
                <a:lnTo>
                  <a:pt x="963930" y="176783"/>
                </a:lnTo>
                <a:lnTo>
                  <a:pt x="965454" y="169163"/>
                </a:lnTo>
                <a:close/>
              </a:path>
            </a:pathLst>
          </a:custGeom>
          <a:solidFill>
            <a:srgbClr val="6F9526"/>
          </a:solidFill>
        </p:spPr>
        <p:txBody>
          <a:bodyPr wrap="square" lIns="0" tIns="0" rIns="0" bIns="0" rtlCol="0"/>
          <a:lstStyle/>
          <a:p>
            <a:endParaRPr/>
          </a:p>
        </p:txBody>
      </p:sp>
      <p:sp>
        <p:nvSpPr>
          <p:cNvPr id="27" name="bg object 27"/>
          <p:cNvSpPr/>
          <p:nvPr/>
        </p:nvSpPr>
        <p:spPr>
          <a:xfrm>
            <a:off x="913638" y="3502152"/>
            <a:ext cx="952500" cy="190500"/>
          </a:xfrm>
          <a:custGeom>
            <a:avLst/>
            <a:gdLst/>
            <a:ahLst/>
            <a:cxnLst/>
            <a:rect l="l" t="t" r="r" b="b"/>
            <a:pathLst>
              <a:path w="952500" h="190500">
                <a:moveTo>
                  <a:pt x="952500" y="158495"/>
                </a:moveTo>
                <a:lnTo>
                  <a:pt x="952500" y="31241"/>
                </a:lnTo>
                <a:lnTo>
                  <a:pt x="949963" y="18966"/>
                </a:lnTo>
                <a:lnTo>
                  <a:pt x="943070" y="9048"/>
                </a:lnTo>
                <a:lnTo>
                  <a:pt x="932890" y="2416"/>
                </a:lnTo>
                <a:lnTo>
                  <a:pt x="920496" y="0"/>
                </a:lnTo>
                <a:lnTo>
                  <a:pt x="32004" y="0"/>
                </a:lnTo>
                <a:lnTo>
                  <a:pt x="19609" y="2416"/>
                </a:lnTo>
                <a:lnTo>
                  <a:pt x="9429" y="9048"/>
                </a:lnTo>
                <a:lnTo>
                  <a:pt x="2536" y="18966"/>
                </a:lnTo>
                <a:lnTo>
                  <a:pt x="0" y="31241"/>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28" name="bg object 28"/>
          <p:cNvSpPr/>
          <p:nvPr/>
        </p:nvSpPr>
        <p:spPr>
          <a:xfrm>
            <a:off x="906780" y="3495294"/>
            <a:ext cx="965835" cy="203835"/>
          </a:xfrm>
          <a:custGeom>
            <a:avLst/>
            <a:gdLst/>
            <a:ahLst/>
            <a:cxnLst/>
            <a:rect l="l" t="t" r="r" b="b"/>
            <a:pathLst>
              <a:path w="965835" h="203835">
                <a:moveTo>
                  <a:pt x="6858" y="186690"/>
                </a:moveTo>
                <a:lnTo>
                  <a:pt x="6857" y="17526"/>
                </a:lnTo>
                <a:lnTo>
                  <a:pt x="3809" y="22860"/>
                </a:lnTo>
                <a:lnTo>
                  <a:pt x="3047" y="23622"/>
                </a:lnTo>
                <a:lnTo>
                  <a:pt x="2285" y="27432"/>
                </a:lnTo>
                <a:lnTo>
                  <a:pt x="761" y="31242"/>
                </a:lnTo>
                <a:lnTo>
                  <a:pt x="761" y="35052"/>
                </a:lnTo>
                <a:lnTo>
                  <a:pt x="0" y="38862"/>
                </a:lnTo>
                <a:lnTo>
                  <a:pt x="0" y="165354"/>
                </a:lnTo>
                <a:lnTo>
                  <a:pt x="762" y="169926"/>
                </a:lnTo>
                <a:lnTo>
                  <a:pt x="1524" y="173736"/>
                </a:lnTo>
                <a:lnTo>
                  <a:pt x="3048" y="179832"/>
                </a:lnTo>
                <a:lnTo>
                  <a:pt x="3048" y="180594"/>
                </a:lnTo>
                <a:lnTo>
                  <a:pt x="3810" y="180594"/>
                </a:lnTo>
                <a:lnTo>
                  <a:pt x="6858" y="186690"/>
                </a:lnTo>
                <a:close/>
              </a:path>
              <a:path w="965835" h="203835">
                <a:moveTo>
                  <a:pt x="11430" y="192024"/>
                </a:moveTo>
                <a:lnTo>
                  <a:pt x="11429" y="12192"/>
                </a:lnTo>
                <a:lnTo>
                  <a:pt x="6857" y="16764"/>
                </a:lnTo>
                <a:lnTo>
                  <a:pt x="6858" y="187452"/>
                </a:lnTo>
                <a:lnTo>
                  <a:pt x="11430" y="192024"/>
                </a:lnTo>
                <a:close/>
              </a:path>
              <a:path w="965835" h="203835">
                <a:moveTo>
                  <a:pt x="962406" y="180593"/>
                </a:moveTo>
                <a:lnTo>
                  <a:pt x="962406" y="22859"/>
                </a:lnTo>
                <a:lnTo>
                  <a:pt x="959358" y="17525"/>
                </a:lnTo>
                <a:lnTo>
                  <a:pt x="958596" y="16763"/>
                </a:lnTo>
                <a:lnTo>
                  <a:pt x="954786" y="12191"/>
                </a:lnTo>
                <a:lnTo>
                  <a:pt x="954786" y="11429"/>
                </a:lnTo>
                <a:lnTo>
                  <a:pt x="954024" y="11429"/>
                </a:lnTo>
                <a:lnTo>
                  <a:pt x="954024" y="10667"/>
                </a:lnTo>
                <a:lnTo>
                  <a:pt x="949452" y="6857"/>
                </a:lnTo>
                <a:lnTo>
                  <a:pt x="948690" y="6857"/>
                </a:lnTo>
                <a:lnTo>
                  <a:pt x="947928" y="6095"/>
                </a:lnTo>
                <a:lnTo>
                  <a:pt x="942594" y="3809"/>
                </a:lnTo>
                <a:lnTo>
                  <a:pt x="942594" y="3047"/>
                </a:lnTo>
                <a:lnTo>
                  <a:pt x="941832" y="3047"/>
                </a:lnTo>
                <a:lnTo>
                  <a:pt x="938022" y="1523"/>
                </a:lnTo>
                <a:lnTo>
                  <a:pt x="934974" y="761"/>
                </a:lnTo>
                <a:lnTo>
                  <a:pt x="931163" y="0"/>
                </a:lnTo>
                <a:lnTo>
                  <a:pt x="38100" y="0"/>
                </a:lnTo>
                <a:lnTo>
                  <a:pt x="34290" y="762"/>
                </a:lnTo>
                <a:lnTo>
                  <a:pt x="30480" y="762"/>
                </a:lnTo>
                <a:lnTo>
                  <a:pt x="26670" y="2286"/>
                </a:lnTo>
                <a:lnTo>
                  <a:pt x="24383" y="3048"/>
                </a:lnTo>
                <a:lnTo>
                  <a:pt x="23621" y="3048"/>
                </a:lnTo>
                <a:lnTo>
                  <a:pt x="22859" y="3810"/>
                </a:lnTo>
                <a:lnTo>
                  <a:pt x="17525" y="6096"/>
                </a:lnTo>
                <a:lnTo>
                  <a:pt x="17525" y="6858"/>
                </a:lnTo>
                <a:lnTo>
                  <a:pt x="16763" y="6858"/>
                </a:lnTo>
                <a:lnTo>
                  <a:pt x="12191" y="10668"/>
                </a:lnTo>
                <a:lnTo>
                  <a:pt x="11429" y="11430"/>
                </a:lnTo>
                <a:lnTo>
                  <a:pt x="11430" y="192786"/>
                </a:lnTo>
                <a:lnTo>
                  <a:pt x="12192" y="192786"/>
                </a:lnTo>
                <a:lnTo>
                  <a:pt x="13716" y="194056"/>
                </a:lnTo>
                <a:lnTo>
                  <a:pt x="13716" y="33528"/>
                </a:lnTo>
                <a:lnTo>
                  <a:pt x="14478" y="30480"/>
                </a:lnTo>
                <a:lnTo>
                  <a:pt x="15240" y="28194"/>
                </a:lnTo>
                <a:lnTo>
                  <a:pt x="15240" y="28956"/>
                </a:lnTo>
                <a:lnTo>
                  <a:pt x="18288" y="23622"/>
                </a:lnTo>
                <a:lnTo>
                  <a:pt x="18288" y="24079"/>
                </a:lnTo>
                <a:lnTo>
                  <a:pt x="21336" y="19812"/>
                </a:lnTo>
                <a:lnTo>
                  <a:pt x="21336" y="20701"/>
                </a:lnTo>
                <a:lnTo>
                  <a:pt x="23622" y="18796"/>
                </a:lnTo>
                <a:lnTo>
                  <a:pt x="23622" y="18288"/>
                </a:lnTo>
                <a:lnTo>
                  <a:pt x="28194" y="16002"/>
                </a:lnTo>
                <a:lnTo>
                  <a:pt x="28194" y="15240"/>
                </a:lnTo>
                <a:lnTo>
                  <a:pt x="31242" y="14478"/>
                </a:lnTo>
                <a:lnTo>
                  <a:pt x="33528" y="13716"/>
                </a:lnTo>
                <a:lnTo>
                  <a:pt x="36576" y="13716"/>
                </a:lnTo>
                <a:lnTo>
                  <a:pt x="38862" y="12954"/>
                </a:lnTo>
                <a:lnTo>
                  <a:pt x="927354" y="12953"/>
                </a:lnTo>
                <a:lnTo>
                  <a:pt x="930402" y="13715"/>
                </a:lnTo>
                <a:lnTo>
                  <a:pt x="932688" y="13715"/>
                </a:lnTo>
                <a:lnTo>
                  <a:pt x="937260" y="15239"/>
                </a:lnTo>
                <a:lnTo>
                  <a:pt x="937260" y="15675"/>
                </a:lnTo>
                <a:lnTo>
                  <a:pt x="941069" y="17852"/>
                </a:lnTo>
                <a:lnTo>
                  <a:pt x="941069" y="17525"/>
                </a:lnTo>
                <a:lnTo>
                  <a:pt x="944880" y="20701"/>
                </a:lnTo>
                <a:lnTo>
                  <a:pt x="944880" y="20573"/>
                </a:lnTo>
                <a:lnTo>
                  <a:pt x="945641" y="21335"/>
                </a:lnTo>
                <a:lnTo>
                  <a:pt x="945641" y="21488"/>
                </a:lnTo>
                <a:lnTo>
                  <a:pt x="947928" y="24231"/>
                </a:lnTo>
                <a:lnTo>
                  <a:pt x="947928" y="23621"/>
                </a:lnTo>
                <a:lnTo>
                  <a:pt x="950976" y="28955"/>
                </a:lnTo>
                <a:lnTo>
                  <a:pt x="950976" y="29717"/>
                </a:lnTo>
                <a:lnTo>
                  <a:pt x="951738" y="31241"/>
                </a:lnTo>
                <a:lnTo>
                  <a:pt x="951738" y="33527"/>
                </a:lnTo>
                <a:lnTo>
                  <a:pt x="952500" y="36575"/>
                </a:lnTo>
                <a:lnTo>
                  <a:pt x="952500" y="194056"/>
                </a:lnTo>
                <a:lnTo>
                  <a:pt x="954024" y="192785"/>
                </a:lnTo>
                <a:lnTo>
                  <a:pt x="954786" y="192023"/>
                </a:lnTo>
                <a:lnTo>
                  <a:pt x="958596" y="187451"/>
                </a:lnTo>
                <a:lnTo>
                  <a:pt x="958596" y="186689"/>
                </a:lnTo>
                <a:lnTo>
                  <a:pt x="959358" y="186689"/>
                </a:lnTo>
                <a:lnTo>
                  <a:pt x="962406" y="180593"/>
                </a:lnTo>
                <a:close/>
              </a:path>
              <a:path w="965835" h="203835">
                <a:moveTo>
                  <a:pt x="18288" y="179832"/>
                </a:moveTo>
                <a:lnTo>
                  <a:pt x="15240" y="174498"/>
                </a:lnTo>
                <a:lnTo>
                  <a:pt x="15240" y="175260"/>
                </a:lnTo>
                <a:lnTo>
                  <a:pt x="14478" y="172974"/>
                </a:lnTo>
                <a:lnTo>
                  <a:pt x="13716" y="169926"/>
                </a:lnTo>
                <a:lnTo>
                  <a:pt x="13716" y="194056"/>
                </a:lnTo>
                <a:lnTo>
                  <a:pt x="16764" y="196596"/>
                </a:lnTo>
                <a:lnTo>
                  <a:pt x="16764" y="197358"/>
                </a:lnTo>
                <a:lnTo>
                  <a:pt x="17526" y="197358"/>
                </a:lnTo>
                <a:lnTo>
                  <a:pt x="17526" y="179070"/>
                </a:lnTo>
                <a:lnTo>
                  <a:pt x="18288" y="179832"/>
                </a:lnTo>
                <a:close/>
              </a:path>
              <a:path w="965835" h="203835">
                <a:moveTo>
                  <a:pt x="18288" y="24079"/>
                </a:moveTo>
                <a:lnTo>
                  <a:pt x="18288" y="23622"/>
                </a:lnTo>
                <a:lnTo>
                  <a:pt x="17526" y="25146"/>
                </a:lnTo>
                <a:lnTo>
                  <a:pt x="18288" y="24079"/>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701"/>
                </a:moveTo>
                <a:lnTo>
                  <a:pt x="21336" y="19812"/>
                </a:lnTo>
                <a:lnTo>
                  <a:pt x="20574" y="21336"/>
                </a:lnTo>
                <a:lnTo>
                  <a:pt x="21336" y="20701"/>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5145" y="186690"/>
                </a:moveTo>
                <a:lnTo>
                  <a:pt x="20989" y="183226"/>
                </a:lnTo>
                <a:lnTo>
                  <a:pt x="21336" y="183642"/>
                </a:lnTo>
                <a:lnTo>
                  <a:pt x="21336" y="199535"/>
                </a:lnTo>
                <a:lnTo>
                  <a:pt x="22860" y="200406"/>
                </a:lnTo>
                <a:lnTo>
                  <a:pt x="23622" y="200406"/>
                </a:lnTo>
                <a:lnTo>
                  <a:pt x="23622" y="185928"/>
                </a:lnTo>
                <a:lnTo>
                  <a:pt x="25145" y="186690"/>
                </a:lnTo>
                <a:close/>
              </a:path>
              <a:path w="965835" h="203835">
                <a:moveTo>
                  <a:pt x="25145" y="17526"/>
                </a:moveTo>
                <a:lnTo>
                  <a:pt x="23622" y="18288"/>
                </a:lnTo>
                <a:lnTo>
                  <a:pt x="23622" y="18796"/>
                </a:lnTo>
                <a:lnTo>
                  <a:pt x="25145" y="17526"/>
                </a:lnTo>
                <a:close/>
              </a:path>
              <a:path w="965835" h="203835">
                <a:moveTo>
                  <a:pt x="937260" y="188213"/>
                </a:moveTo>
                <a:lnTo>
                  <a:pt x="934212" y="189737"/>
                </a:lnTo>
                <a:lnTo>
                  <a:pt x="931926" y="190499"/>
                </a:lnTo>
                <a:lnTo>
                  <a:pt x="35814" y="190500"/>
                </a:lnTo>
                <a:lnTo>
                  <a:pt x="33528" y="189738"/>
                </a:lnTo>
                <a:lnTo>
                  <a:pt x="30480" y="189738"/>
                </a:lnTo>
                <a:lnTo>
                  <a:pt x="28194" y="188214"/>
                </a:lnTo>
                <a:lnTo>
                  <a:pt x="23622" y="185928"/>
                </a:lnTo>
                <a:lnTo>
                  <a:pt x="23622" y="200406"/>
                </a:lnTo>
                <a:lnTo>
                  <a:pt x="24384" y="201168"/>
                </a:lnTo>
                <a:lnTo>
                  <a:pt x="27432" y="201930"/>
                </a:lnTo>
                <a:lnTo>
                  <a:pt x="35052" y="203454"/>
                </a:lnTo>
                <a:lnTo>
                  <a:pt x="931926" y="203453"/>
                </a:lnTo>
                <a:lnTo>
                  <a:pt x="934974" y="202691"/>
                </a:lnTo>
                <a:lnTo>
                  <a:pt x="936497" y="202387"/>
                </a:lnTo>
                <a:lnTo>
                  <a:pt x="936497" y="188975"/>
                </a:lnTo>
                <a:lnTo>
                  <a:pt x="937260" y="188213"/>
                </a:lnTo>
                <a:close/>
              </a:path>
              <a:path w="965835" h="203835">
                <a:moveTo>
                  <a:pt x="29718" y="15240"/>
                </a:moveTo>
                <a:lnTo>
                  <a:pt x="28194" y="15240"/>
                </a:lnTo>
                <a:lnTo>
                  <a:pt x="28194" y="16002"/>
                </a:lnTo>
                <a:lnTo>
                  <a:pt x="29718" y="15240"/>
                </a:lnTo>
                <a:close/>
              </a:path>
              <a:path w="965835" h="203835">
                <a:moveTo>
                  <a:pt x="937260" y="15675"/>
                </a:moveTo>
                <a:lnTo>
                  <a:pt x="937260" y="15239"/>
                </a:lnTo>
                <a:lnTo>
                  <a:pt x="936497" y="15239"/>
                </a:lnTo>
                <a:lnTo>
                  <a:pt x="937260" y="15675"/>
                </a:lnTo>
                <a:close/>
              </a:path>
              <a:path w="965835" h="203835">
                <a:moveTo>
                  <a:pt x="941832" y="185927"/>
                </a:moveTo>
                <a:lnTo>
                  <a:pt x="936497" y="188975"/>
                </a:lnTo>
                <a:lnTo>
                  <a:pt x="936497" y="202387"/>
                </a:lnTo>
                <a:lnTo>
                  <a:pt x="938784" y="201929"/>
                </a:lnTo>
                <a:lnTo>
                  <a:pt x="941069" y="201358"/>
                </a:lnTo>
                <a:lnTo>
                  <a:pt x="941069" y="186689"/>
                </a:lnTo>
                <a:lnTo>
                  <a:pt x="941832" y="185927"/>
                </a:lnTo>
                <a:close/>
              </a:path>
              <a:path w="965835" h="203835">
                <a:moveTo>
                  <a:pt x="941832" y="18287"/>
                </a:moveTo>
                <a:lnTo>
                  <a:pt x="941069" y="17525"/>
                </a:lnTo>
                <a:lnTo>
                  <a:pt x="941069" y="17852"/>
                </a:lnTo>
                <a:lnTo>
                  <a:pt x="941832" y="18287"/>
                </a:lnTo>
                <a:close/>
              </a:path>
              <a:path w="965835" h="203835">
                <a:moveTo>
                  <a:pt x="945226" y="183226"/>
                </a:moveTo>
                <a:lnTo>
                  <a:pt x="941069" y="186689"/>
                </a:lnTo>
                <a:lnTo>
                  <a:pt x="941069" y="201358"/>
                </a:lnTo>
                <a:lnTo>
                  <a:pt x="941832" y="201167"/>
                </a:lnTo>
                <a:lnTo>
                  <a:pt x="941832" y="200405"/>
                </a:lnTo>
                <a:lnTo>
                  <a:pt x="942594" y="200405"/>
                </a:lnTo>
                <a:lnTo>
                  <a:pt x="944880" y="199099"/>
                </a:lnTo>
                <a:lnTo>
                  <a:pt x="944880" y="183641"/>
                </a:lnTo>
                <a:lnTo>
                  <a:pt x="945226" y="183226"/>
                </a:lnTo>
                <a:close/>
              </a:path>
              <a:path w="965835" h="203835">
                <a:moveTo>
                  <a:pt x="945641" y="21335"/>
                </a:moveTo>
                <a:lnTo>
                  <a:pt x="944880" y="20573"/>
                </a:lnTo>
                <a:lnTo>
                  <a:pt x="945226" y="20989"/>
                </a:lnTo>
                <a:lnTo>
                  <a:pt x="945641" y="21335"/>
                </a:lnTo>
                <a:close/>
              </a:path>
              <a:path w="965835" h="203835">
                <a:moveTo>
                  <a:pt x="945226" y="20989"/>
                </a:moveTo>
                <a:lnTo>
                  <a:pt x="944880" y="20573"/>
                </a:lnTo>
                <a:lnTo>
                  <a:pt x="944880" y="20701"/>
                </a:lnTo>
                <a:lnTo>
                  <a:pt x="945226" y="20989"/>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1488"/>
                </a:moveTo>
                <a:lnTo>
                  <a:pt x="945641" y="21335"/>
                </a:lnTo>
                <a:lnTo>
                  <a:pt x="945226" y="20989"/>
                </a:lnTo>
                <a:lnTo>
                  <a:pt x="945641" y="21488"/>
                </a:lnTo>
                <a:close/>
              </a:path>
              <a:path w="965835" h="203835">
                <a:moveTo>
                  <a:pt x="948690" y="197357"/>
                </a:moveTo>
                <a:lnTo>
                  <a:pt x="948690" y="179069"/>
                </a:lnTo>
                <a:lnTo>
                  <a:pt x="945226" y="183226"/>
                </a:lnTo>
                <a:lnTo>
                  <a:pt x="945641" y="182879"/>
                </a:lnTo>
                <a:lnTo>
                  <a:pt x="945641" y="198664"/>
                </a:lnTo>
                <a:lnTo>
                  <a:pt x="947928" y="197357"/>
                </a:lnTo>
                <a:lnTo>
                  <a:pt x="948690" y="197357"/>
                </a:lnTo>
                <a:close/>
              </a:path>
              <a:path w="965835" h="203835">
                <a:moveTo>
                  <a:pt x="948690" y="25145"/>
                </a:moveTo>
                <a:lnTo>
                  <a:pt x="947928" y="23621"/>
                </a:lnTo>
                <a:lnTo>
                  <a:pt x="947928" y="24231"/>
                </a:lnTo>
                <a:lnTo>
                  <a:pt x="948690" y="25145"/>
                </a:lnTo>
                <a:close/>
              </a:path>
              <a:path w="965835" h="203835">
                <a:moveTo>
                  <a:pt x="950976" y="195326"/>
                </a:moveTo>
                <a:lnTo>
                  <a:pt x="950976" y="174497"/>
                </a:lnTo>
                <a:lnTo>
                  <a:pt x="947928" y="179831"/>
                </a:lnTo>
                <a:lnTo>
                  <a:pt x="948690" y="179069"/>
                </a:lnTo>
                <a:lnTo>
                  <a:pt x="948690" y="197357"/>
                </a:lnTo>
                <a:lnTo>
                  <a:pt x="949452" y="196595"/>
                </a:lnTo>
                <a:lnTo>
                  <a:pt x="950976" y="195326"/>
                </a:lnTo>
                <a:close/>
              </a:path>
              <a:path w="965835" h="203835">
                <a:moveTo>
                  <a:pt x="950976" y="29717"/>
                </a:moveTo>
                <a:lnTo>
                  <a:pt x="950976" y="28955"/>
                </a:lnTo>
                <a:lnTo>
                  <a:pt x="950213" y="28193"/>
                </a:lnTo>
                <a:lnTo>
                  <a:pt x="950976" y="29717"/>
                </a:lnTo>
                <a:close/>
              </a:path>
              <a:path w="965835" h="203835">
                <a:moveTo>
                  <a:pt x="952500" y="194056"/>
                </a:moveTo>
                <a:lnTo>
                  <a:pt x="952500" y="168401"/>
                </a:lnTo>
                <a:lnTo>
                  <a:pt x="950213" y="175259"/>
                </a:lnTo>
                <a:lnTo>
                  <a:pt x="950976" y="174497"/>
                </a:lnTo>
                <a:lnTo>
                  <a:pt x="950976" y="195326"/>
                </a:lnTo>
                <a:lnTo>
                  <a:pt x="952500" y="194056"/>
                </a:lnTo>
                <a:close/>
              </a:path>
              <a:path w="965835" h="203835">
                <a:moveTo>
                  <a:pt x="965454" y="169163"/>
                </a:moveTo>
                <a:lnTo>
                  <a:pt x="965454" y="34289"/>
                </a:lnTo>
                <a:lnTo>
                  <a:pt x="963930" y="26669"/>
                </a:lnTo>
                <a:lnTo>
                  <a:pt x="962406" y="23621"/>
                </a:lnTo>
                <a:lnTo>
                  <a:pt x="962406" y="179831"/>
                </a:lnTo>
                <a:lnTo>
                  <a:pt x="963930" y="176783"/>
                </a:lnTo>
                <a:lnTo>
                  <a:pt x="965454" y="169163"/>
                </a:lnTo>
                <a:close/>
              </a:path>
            </a:pathLst>
          </a:custGeom>
          <a:solidFill>
            <a:srgbClr val="6F9526"/>
          </a:solidFill>
        </p:spPr>
        <p:txBody>
          <a:bodyPr wrap="square" lIns="0" tIns="0" rIns="0" bIns="0" rtlCol="0"/>
          <a:lstStyle/>
          <a:p>
            <a:endParaRPr/>
          </a:p>
        </p:txBody>
      </p:sp>
      <p:sp>
        <p:nvSpPr>
          <p:cNvPr id="29" name="bg object 29"/>
          <p:cNvSpPr/>
          <p:nvPr/>
        </p:nvSpPr>
        <p:spPr>
          <a:xfrm>
            <a:off x="913638" y="3775710"/>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8FDAC8"/>
          </a:solidFill>
        </p:spPr>
        <p:txBody>
          <a:bodyPr wrap="square" lIns="0" tIns="0" rIns="0" bIns="0" rtlCol="0"/>
          <a:lstStyle/>
          <a:p>
            <a:endParaRPr/>
          </a:p>
        </p:txBody>
      </p:sp>
      <p:sp>
        <p:nvSpPr>
          <p:cNvPr id="30" name="bg object 30"/>
          <p:cNvSpPr/>
          <p:nvPr/>
        </p:nvSpPr>
        <p:spPr>
          <a:xfrm>
            <a:off x="906780" y="3768852"/>
            <a:ext cx="965835" cy="203835"/>
          </a:xfrm>
          <a:custGeom>
            <a:avLst/>
            <a:gdLst/>
            <a:ahLst/>
            <a:cxnLst/>
            <a:rect l="l" t="t" r="r" b="b"/>
            <a:pathLst>
              <a:path w="965835" h="203835">
                <a:moveTo>
                  <a:pt x="3048" y="179832"/>
                </a:moveTo>
                <a:lnTo>
                  <a:pt x="3047" y="24384"/>
                </a:lnTo>
                <a:lnTo>
                  <a:pt x="2285" y="27432"/>
                </a:lnTo>
                <a:lnTo>
                  <a:pt x="761" y="31242"/>
                </a:lnTo>
                <a:lnTo>
                  <a:pt x="761" y="35052"/>
                </a:lnTo>
                <a:lnTo>
                  <a:pt x="0" y="38862"/>
                </a:lnTo>
                <a:lnTo>
                  <a:pt x="0" y="166116"/>
                </a:lnTo>
                <a:lnTo>
                  <a:pt x="2286" y="177546"/>
                </a:lnTo>
                <a:lnTo>
                  <a:pt x="3048" y="179832"/>
                </a:lnTo>
                <a:close/>
              </a:path>
              <a:path w="965835" h="203835">
                <a:moveTo>
                  <a:pt x="6858" y="186690"/>
                </a:moveTo>
                <a:lnTo>
                  <a:pt x="6857" y="17526"/>
                </a:lnTo>
                <a:lnTo>
                  <a:pt x="3809" y="22860"/>
                </a:lnTo>
                <a:lnTo>
                  <a:pt x="3047" y="23622"/>
                </a:lnTo>
                <a:lnTo>
                  <a:pt x="3048" y="180594"/>
                </a:lnTo>
                <a:lnTo>
                  <a:pt x="3810" y="180594"/>
                </a:lnTo>
                <a:lnTo>
                  <a:pt x="3810" y="181356"/>
                </a:lnTo>
                <a:lnTo>
                  <a:pt x="6858" y="186690"/>
                </a:lnTo>
                <a:close/>
              </a:path>
              <a:path w="965835" h="203835">
                <a:moveTo>
                  <a:pt x="11430" y="192024"/>
                </a:moveTo>
                <a:lnTo>
                  <a:pt x="11429" y="12192"/>
                </a:lnTo>
                <a:lnTo>
                  <a:pt x="6857" y="16764"/>
                </a:lnTo>
                <a:lnTo>
                  <a:pt x="6858" y="187452"/>
                </a:lnTo>
                <a:lnTo>
                  <a:pt x="11430" y="192024"/>
                </a:lnTo>
                <a:close/>
              </a:path>
              <a:path w="965835" h="203835">
                <a:moveTo>
                  <a:pt x="954786" y="192785"/>
                </a:moveTo>
                <a:lnTo>
                  <a:pt x="954786" y="11429"/>
                </a:lnTo>
                <a:lnTo>
                  <a:pt x="954024" y="11429"/>
                </a:lnTo>
                <a:lnTo>
                  <a:pt x="954024" y="10667"/>
                </a:lnTo>
                <a:lnTo>
                  <a:pt x="949452" y="6857"/>
                </a:lnTo>
                <a:lnTo>
                  <a:pt x="948689" y="6857"/>
                </a:lnTo>
                <a:lnTo>
                  <a:pt x="947928" y="6095"/>
                </a:lnTo>
                <a:lnTo>
                  <a:pt x="942594" y="3809"/>
                </a:lnTo>
                <a:lnTo>
                  <a:pt x="942594" y="3047"/>
                </a:lnTo>
                <a:lnTo>
                  <a:pt x="941832" y="3047"/>
                </a:lnTo>
                <a:lnTo>
                  <a:pt x="938022" y="1523"/>
                </a:lnTo>
                <a:lnTo>
                  <a:pt x="934974" y="761"/>
                </a:lnTo>
                <a:lnTo>
                  <a:pt x="931163" y="761"/>
                </a:lnTo>
                <a:lnTo>
                  <a:pt x="927354" y="0"/>
                </a:lnTo>
                <a:lnTo>
                  <a:pt x="38100" y="0"/>
                </a:lnTo>
                <a:lnTo>
                  <a:pt x="34290" y="762"/>
                </a:lnTo>
                <a:lnTo>
                  <a:pt x="30480" y="762"/>
                </a:lnTo>
                <a:lnTo>
                  <a:pt x="26670" y="2286"/>
                </a:lnTo>
                <a:lnTo>
                  <a:pt x="24383" y="3048"/>
                </a:lnTo>
                <a:lnTo>
                  <a:pt x="23621" y="3048"/>
                </a:lnTo>
                <a:lnTo>
                  <a:pt x="22859" y="3810"/>
                </a:lnTo>
                <a:lnTo>
                  <a:pt x="17525" y="6096"/>
                </a:lnTo>
                <a:lnTo>
                  <a:pt x="17525" y="6858"/>
                </a:lnTo>
                <a:lnTo>
                  <a:pt x="16763" y="6858"/>
                </a:lnTo>
                <a:lnTo>
                  <a:pt x="12191" y="10668"/>
                </a:lnTo>
                <a:lnTo>
                  <a:pt x="11429" y="11430"/>
                </a:lnTo>
                <a:lnTo>
                  <a:pt x="11430" y="192786"/>
                </a:lnTo>
                <a:lnTo>
                  <a:pt x="12192" y="192786"/>
                </a:lnTo>
                <a:lnTo>
                  <a:pt x="13716" y="194056"/>
                </a:lnTo>
                <a:lnTo>
                  <a:pt x="13716" y="33528"/>
                </a:lnTo>
                <a:lnTo>
                  <a:pt x="14478" y="30480"/>
                </a:lnTo>
                <a:lnTo>
                  <a:pt x="15240" y="28194"/>
                </a:lnTo>
                <a:lnTo>
                  <a:pt x="15240" y="29718"/>
                </a:lnTo>
                <a:lnTo>
                  <a:pt x="18288" y="23622"/>
                </a:lnTo>
                <a:lnTo>
                  <a:pt x="18288" y="24231"/>
                </a:lnTo>
                <a:lnTo>
                  <a:pt x="20574" y="21488"/>
                </a:lnTo>
                <a:lnTo>
                  <a:pt x="20574" y="21336"/>
                </a:lnTo>
                <a:lnTo>
                  <a:pt x="21336" y="20574"/>
                </a:lnTo>
                <a:lnTo>
                  <a:pt x="23622" y="18796"/>
                </a:lnTo>
                <a:lnTo>
                  <a:pt x="23622" y="18288"/>
                </a:lnTo>
                <a:lnTo>
                  <a:pt x="28194" y="16002"/>
                </a:lnTo>
                <a:lnTo>
                  <a:pt x="28194" y="15240"/>
                </a:lnTo>
                <a:lnTo>
                  <a:pt x="31242" y="14478"/>
                </a:lnTo>
                <a:lnTo>
                  <a:pt x="33528" y="13716"/>
                </a:lnTo>
                <a:lnTo>
                  <a:pt x="932688" y="13715"/>
                </a:lnTo>
                <a:lnTo>
                  <a:pt x="937260" y="15239"/>
                </a:lnTo>
                <a:lnTo>
                  <a:pt x="937260" y="15675"/>
                </a:lnTo>
                <a:lnTo>
                  <a:pt x="941069" y="17852"/>
                </a:lnTo>
                <a:lnTo>
                  <a:pt x="941069" y="17525"/>
                </a:lnTo>
                <a:lnTo>
                  <a:pt x="944880" y="20701"/>
                </a:lnTo>
                <a:lnTo>
                  <a:pt x="944880" y="20573"/>
                </a:lnTo>
                <a:lnTo>
                  <a:pt x="945641" y="21335"/>
                </a:lnTo>
                <a:lnTo>
                  <a:pt x="945641" y="21488"/>
                </a:lnTo>
                <a:lnTo>
                  <a:pt x="947928" y="24231"/>
                </a:lnTo>
                <a:lnTo>
                  <a:pt x="947928" y="23621"/>
                </a:lnTo>
                <a:lnTo>
                  <a:pt x="951738" y="31241"/>
                </a:lnTo>
                <a:lnTo>
                  <a:pt x="951738" y="33527"/>
                </a:lnTo>
                <a:lnTo>
                  <a:pt x="952500" y="36575"/>
                </a:lnTo>
                <a:lnTo>
                  <a:pt x="952500" y="194056"/>
                </a:lnTo>
                <a:lnTo>
                  <a:pt x="954024" y="192785"/>
                </a:lnTo>
                <a:lnTo>
                  <a:pt x="954786" y="192785"/>
                </a:lnTo>
                <a:close/>
              </a:path>
              <a:path w="965835" h="203835">
                <a:moveTo>
                  <a:pt x="18288" y="179832"/>
                </a:moveTo>
                <a:lnTo>
                  <a:pt x="15240" y="174498"/>
                </a:lnTo>
                <a:lnTo>
                  <a:pt x="15240" y="176022"/>
                </a:lnTo>
                <a:lnTo>
                  <a:pt x="14478" y="172974"/>
                </a:lnTo>
                <a:lnTo>
                  <a:pt x="13716" y="170688"/>
                </a:lnTo>
                <a:lnTo>
                  <a:pt x="13716" y="194056"/>
                </a:lnTo>
                <a:lnTo>
                  <a:pt x="16764" y="196596"/>
                </a:lnTo>
                <a:lnTo>
                  <a:pt x="16764" y="197358"/>
                </a:lnTo>
                <a:lnTo>
                  <a:pt x="17526" y="197358"/>
                </a:lnTo>
                <a:lnTo>
                  <a:pt x="17526" y="179070"/>
                </a:lnTo>
                <a:lnTo>
                  <a:pt x="18288" y="179832"/>
                </a:lnTo>
                <a:close/>
              </a:path>
              <a:path w="965835" h="203835">
                <a:moveTo>
                  <a:pt x="18288" y="24231"/>
                </a:moveTo>
                <a:lnTo>
                  <a:pt x="18288" y="23622"/>
                </a:lnTo>
                <a:lnTo>
                  <a:pt x="17526" y="25146"/>
                </a:lnTo>
                <a:lnTo>
                  <a:pt x="18288" y="24231"/>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574"/>
                </a:moveTo>
                <a:lnTo>
                  <a:pt x="20574" y="21336"/>
                </a:lnTo>
                <a:lnTo>
                  <a:pt x="20989" y="20989"/>
                </a:lnTo>
                <a:lnTo>
                  <a:pt x="21336" y="20574"/>
                </a:lnTo>
                <a:close/>
              </a:path>
              <a:path w="965835" h="203835">
                <a:moveTo>
                  <a:pt x="20989" y="20989"/>
                </a:moveTo>
                <a:lnTo>
                  <a:pt x="20574" y="21336"/>
                </a:lnTo>
                <a:lnTo>
                  <a:pt x="20574" y="21488"/>
                </a:lnTo>
                <a:lnTo>
                  <a:pt x="20989" y="20989"/>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1336" y="20701"/>
                </a:moveTo>
                <a:lnTo>
                  <a:pt x="20989" y="20989"/>
                </a:lnTo>
                <a:lnTo>
                  <a:pt x="21336" y="20701"/>
                </a:lnTo>
                <a:close/>
              </a:path>
              <a:path w="965835" h="203835">
                <a:moveTo>
                  <a:pt x="25145" y="186690"/>
                </a:moveTo>
                <a:lnTo>
                  <a:pt x="20989" y="183226"/>
                </a:lnTo>
                <a:lnTo>
                  <a:pt x="21336" y="183642"/>
                </a:lnTo>
                <a:lnTo>
                  <a:pt x="21336" y="199535"/>
                </a:lnTo>
                <a:lnTo>
                  <a:pt x="22860" y="200406"/>
                </a:lnTo>
                <a:lnTo>
                  <a:pt x="23622" y="200406"/>
                </a:lnTo>
                <a:lnTo>
                  <a:pt x="23622" y="185928"/>
                </a:lnTo>
                <a:lnTo>
                  <a:pt x="25145" y="186690"/>
                </a:lnTo>
                <a:close/>
              </a:path>
              <a:path w="965835" h="203835">
                <a:moveTo>
                  <a:pt x="25145" y="17526"/>
                </a:moveTo>
                <a:lnTo>
                  <a:pt x="23622" y="18288"/>
                </a:lnTo>
                <a:lnTo>
                  <a:pt x="23622" y="18796"/>
                </a:lnTo>
                <a:lnTo>
                  <a:pt x="25145" y="17526"/>
                </a:lnTo>
                <a:close/>
              </a:path>
              <a:path w="965835" h="203835">
                <a:moveTo>
                  <a:pt x="29718" y="188976"/>
                </a:moveTo>
                <a:lnTo>
                  <a:pt x="23622" y="185928"/>
                </a:lnTo>
                <a:lnTo>
                  <a:pt x="23622" y="201168"/>
                </a:lnTo>
                <a:lnTo>
                  <a:pt x="24384" y="201168"/>
                </a:lnTo>
                <a:lnTo>
                  <a:pt x="27432" y="201930"/>
                </a:lnTo>
                <a:lnTo>
                  <a:pt x="28194" y="202082"/>
                </a:lnTo>
                <a:lnTo>
                  <a:pt x="28194" y="188976"/>
                </a:lnTo>
                <a:lnTo>
                  <a:pt x="29718" y="188976"/>
                </a:lnTo>
                <a:close/>
              </a:path>
              <a:path w="965835" h="203835">
                <a:moveTo>
                  <a:pt x="29718" y="15240"/>
                </a:moveTo>
                <a:lnTo>
                  <a:pt x="28194" y="15240"/>
                </a:lnTo>
                <a:lnTo>
                  <a:pt x="28194" y="16002"/>
                </a:lnTo>
                <a:lnTo>
                  <a:pt x="29718" y="15240"/>
                </a:lnTo>
                <a:close/>
              </a:path>
              <a:path w="965835" h="203835">
                <a:moveTo>
                  <a:pt x="937260" y="202234"/>
                </a:moveTo>
                <a:lnTo>
                  <a:pt x="937260" y="188975"/>
                </a:lnTo>
                <a:lnTo>
                  <a:pt x="934212" y="189737"/>
                </a:lnTo>
                <a:lnTo>
                  <a:pt x="931926" y="190499"/>
                </a:lnTo>
                <a:lnTo>
                  <a:pt x="33528" y="190500"/>
                </a:lnTo>
                <a:lnTo>
                  <a:pt x="30480" y="189738"/>
                </a:lnTo>
                <a:lnTo>
                  <a:pt x="28194" y="188976"/>
                </a:lnTo>
                <a:lnTo>
                  <a:pt x="28194" y="202082"/>
                </a:lnTo>
                <a:lnTo>
                  <a:pt x="35052" y="203454"/>
                </a:lnTo>
                <a:lnTo>
                  <a:pt x="931926" y="203453"/>
                </a:lnTo>
                <a:lnTo>
                  <a:pt x="934974" y="202691"/>
                </a:lnTo>
                <a:lnTo>
                  <a:pt x="937260" y="202234"/>
                </a:lnTo>
                <a:close/>
              </a:path>
              <a:path w="965835" h="203835">
                <a:moveTo>
                  <a:pt x="937260" y="15675"/>
                </a:moveTo>
                <a:lnTo>
                  <a:pt x="937260" y="15239"/>
                </a:lnTo>
                <a:lnTo>
                  <a:pt x="936497" y="15239"/>
                </a:lnTo>
                <a:lnTo>
                  <a:pt x="937260" y="15675"/>
                </a:lnTo>
                <a:close/>
              </a:path>
              <a:path w="965835" h="203835">
                <a:moveTo>
                  <a:pt x="941832" y="185927"/>
                </a:moveTo>
                <a:lnTo>
                  <a:pt x="936497" y="188975"/>
                </a:lnTo>
                <a:lnTo>
                  <a:pt x="937260" y="188975"/>
                </a:lnTo>
                <a:lnTo>
                  <a:pt x="937260" y="202234"/>
                </a:lnTo>
                <a:lnTo>
                  <a:pt x="938784" y="201929"/>
                </a:lnTo>
                <a:lnTo>
                  <a:pt x="941069" y="201358"/>
                </a:lnTo>
                <a:lnTo>
                  <a:pt x="941069" y="186689"/>
                </a:lnTo>
                <a:lnTo>
                  <a:pt x="941832" y="185927"/>
                </a:lnTo>
                <a:close/>
              </a:path>
              <a:path w="965835" h="203835">
                <a:moveTo>
                  <a:pt x="941832" y="18287"/>
                </a:moveTo>
                <a:lnTo>
                  <a:pt x="941069" y="17525"/>
                </a:lnTo>
                <a:lnTo>
                  <a:pt x="941069" y="17852"/>
                </a:lnTo>
                <a:lnTo>
                  <a:pt x="941832" y="18287"/>
                </a:lnTo>
                <a:close/>
              </a:path>
              <a:path w="965835" h="203835">
                <a:moveTo>
                  <a:pt x="945226" y="183226"/>
                </a:moveTo>
                <a:lnTo>
                  <a:pt x="941069" y="186689"/>
                </a:lnTo>
                <a:lnTo>
                  <a:pt x="941069" y="201358"/>
                </a:lnTo>
                <a:lnTo>
                  <a:pt x="941832" y="201167"/>
                </a:lnTo>
                <a:lnTo>
                  <a:pt x="942594" y="200405"/>
                </a:lnTo>
                <a:lnTo>
                  <a:pt x="944880" y="199099"/>
                </a:lnTo>
                <a:lnTo>
                  <a:pt x="944880" y="183641"/>
                </a:lnTo>
                <a:lnTo>
                  <a:pt x="945226" y="183226"/>
                </a:lnTo>
                <a:close/>
              </a:path>
              <a:path w="965835" h="203835">
                <a:moveTo>
                  <a:pt x="945641" y="21335"/>
                </a:moveTo>
                <a:lnTo>
                  <a:pt x="944880" y="20573"/>
                </a:lnTo>
                <a:lnTo>
                  <a:pt x="945226" y="20989"/>
                </a:lnTo>
                <a:lnTo>
                  <a:pt x="945641" y="21335"/>
                </a:lnTo>
                <a:close/>
              </a:path>
              <a:path w="965835" h="203835">
                <a:moveTo>
                  <a:pt x="945226" y="20989"/>
                </a:moveTo>
                <a:lnTo>
                  <a:pt x="944880" y="20573"/>
                </a:lnTo>
                <a:lnTo>
                  <a:pt x="944880" y="20701"/>
                </a:lnTo>
                <a:lnTo>
                  <a:pt x="945226" y="20989"/>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1488"/>
                </a:moveTo>
                <a:lnTo>
                  <a:pt x="945641" y="21335"/>
                </a:lnTo>
                <a:lnTo>
                  <a:pt x="945226" y="20989"/>
                </a:lnTo>
                <a:lnTo>
                  <a:pt x="945641" y="21488"/>
                </a:lnTo>
                <a:close/>
              </a:path>
              <a:path w="965835" h="203835">
                <a:moveTo>
                  <a:pt x="948689" y="197357"/>
                </a:moveTo>
                <a:lnTo>
                  <a:pt x="948689" y="179070"/>
                </a:lnTo>
                <a:lnTo>
                  <a:pt x="945226" y="183226"/>
                </a:lnTo>
                <a:lnTo>
                  <a:pt x="945641" y="182879"/>
                </a:lnTo>
                <a:lnTo>
                  <a:pt x="945641" y="198664"/>
                </a:lnTo>
                <a:lnTo>
                  <a:pt x="947928" y="197357"/>
                </a:lnTo>
                <a:lnTo>
                  <a:pt x="948689" y="197357"/>
                </a:lnTo>
                <a:close/>
              </a:path>
              <a:path w="965835" h="203835">
                <a:moveTo>
                  <a:pt x="948689" y="25145"/>
                </a:moveTo>
                <a:lnTo>
                  <a:pt x="947928" y="23621"/>
                </a:lnTo>
                <a:lnTo>
                  <a:pt x="947928" y="24231"/>
                </a:lnTo>
                <a:lnTo>
                  <a:pt x="948689" y="25145"/>
                </a:lnTo>
                <a:close/>
              </a:path>
              <a:path w="965835" h="203835">
                <a:moveTo>
                  <a:pt x="950366" y="175564"/>
                </a:moveTo>
                <a:lnTo>
                  <a:pt x="947928" y="179831"/>
                </a:lnTo>
                <a:lnTo>
                  <a:pt x="948689" y="179070"/>
                </a:lnTo>
                <a:lnTo>
                  <a:pt x="948689" y="197358"/>
                </a:lnTo>
                <a:lnTo>
                  <a:pt x="949452" y="196595"/>
                </a:lnTo>
                <a:lnTo>
                  <a:pt x="950213" y="195961"/>
                </a:lnTo>
                <a:lnTo>
                  <a:pt x="950213" y="176021"/>
                </a:lnTo>
                <a:lnTo>
                  <a:pt x="950366" y="175564"/>
                </a:lnTo>
                <a:close/>
              </a:path>
              <a:path w="965835" h="203835">
                <a:moveTo>
                  <a:pt x="950976" y="174497"/>
                </a:moveTo>
                <a:lnTo>
                  <a:pt x="950366" y="175564"/>
                </a:lnTo>
                <a:lnTo>
                  <a:pt x="950213" y="176021"/>
                </a:lnTo>
                <a:lnTo>
                  <a:pt x="950976" y="174497"/>
                </a:lnTo>
                <a:close/>
              </a:path>
              <a:path w="965835" h="203835">
                <a:moveTo>
                  <a:pt x="950976" y="195326"/>
                </a:moveTo>
                <a:lnTo>
                  <a:pt x="950976" y="174497"/>
                </a:lnTo>
                <a:lnTo>
                  <a:pt x="950213" y="176021"/>
                </a:lnTo>
                <a:lnTo>
                  <a:pt x="950213" y="195961"/>
                </a:lnTo>
                <a:lnTo>
                  <a:pt x="950976" y="195326"/>
                </a:lnTo>
                <a:close/>
              </a:path>
              <a:path w="965835" h="203835">
                <a:moveTo>
                  <a:pt x="952500" y="194056"/>
                </a:moveTo>
                <a:lnTo>
                  <a:pt x="952500" y="168401"/>
                </a:lnTo>
                <a:lnTo>
                  <a:pt x="951738" y="170687"/>
                </a:lnTo>
                <a:lnTo>
                  <a:pt x="950976" y="173735"/>
                </a:lnTo>
                <a:lnTo>
                  <a:pt x="950366" y="175564"/>
                </a:lnTo>
                <a:lnTo>
                  <a:pt x="950976" y="174497"/>
                </a:lnTo>
                <a:lnTo>
                  <a:pt x="950976" y="195326"/>
                </a:lnTo>
                <a:lnTo>
                  <a:pt x="952500" y="194056"/>
                </a:lnTo>
                <a:close/>
              </a:path>
              <a:path w="965835" h="203835">
                <a:moveTo>
                  <a:pt x="962406" y="181355"/>
                </a:moveTo>
                <a:lnTo>
                  <a:pt x="962406" y="22859"/>
                </a:lnTo>
                <a:lnTo>
                  <a:pt x="959358" y="17525"/>
                </a:lnTo>
                <a:lnTo>
                  <a:pt x="958596" y="16763"/>
                </a:lnTo>
                <a:lnTo>
                  <a:pt x="954786" y="12191"/>
                </a:lnTo>
                <a:lnTo>
                  <a:pt x="954786" y="192023"/>
                </a:lnTo>
                <a:lnTo>
                  <a:pt x="958596" y="187451"/>
                </a:lnTo>
                <a:lnTo>
                  <a:pt x="959358" y="186689"/>
                </a:lnTo>
                <a:lnTo>
                  <a:pt x="962406" y="181355"/>
                </a:lnTo>
                <a:close/>
              </a:path>
              <a:path w="965835" h="203835">
                <a:moveTo>
                  <a:pt x="965454" y="169163"/>
                </a:moveTo>
                <a:lnTo>
                  <a:pt x="965454" y="34289"/>
                </a:lnTo>
                <a:lnTo>
                  <a:pt x="963930" y="26669"/>
                </a:lnTo>
                <a:lnTo>
                  <a:pt x="962406" y="24383"/>
                </a:lnTo>
                <a:lnTo>
                  <a:pt x="962406" y="179831"/>
                </a:lnTo>
                <a:lnTo>
                  <a:pt x="963930" y="176783"/>
                </a:lnTo>
                <a:lnTo>
                  <a:pt x="965454" y="169163"/>
                </a:lnTo>
                <a:close/>
              </a:path>
            </a:pathLst>
          </a:custGeom>
          <a:solidFill>
            <a:srgbClr val="6F9526"/>
          </a:solidFill>
        </p:spPr>
        <p:txBody>
          <a:bodyPr wrap="square" lIns="0" tIns="0" rIns="0" bIns="0" rtlCol="0"/>
          <a:lstStyle/>
          <a:p>
            <a:endParaRPr/>
          </a:p>
        </p:txBody>
      </p:sp>
      <p:sp>
        <p:nvSpPr>
          <p:cNvPr id="31" name="bg object 31"/>
          <p:cNvSpPr/>
          <p:nvPr/>
        </p:nvSpPr>
        <p:spPr>
          <a:xfrm>
            <a:off x="913638" y="4029455"/>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FFFF00"/>
          </a:solidFill>
        </p:spPr>
        <p:txBody>
          <a:bodyPr wrap="square" lIns="0" tIns="0" rIns="0" bIns="0" rtlCol="0"/>
          <a:lstStyle/>
          <a:p>
            <a:endParaRPr/>
          </a:p>
        </p:txBody>
      </p:sp>
      <p:sp>
        <p:nvSpPr>
          <p:cNvPr id="32" name="bg object 32"/>
          <p:cNvSpPr/>
          <p:nvPr/>
        </p:nvSpPr>
        <p:spPr>
          <a:xfrm>
            <a:off x="906780" y="4022597"/>
            <a:ext cx="965835" cy="203835"/>
          </a:xfrm>
          <a:custGeom>
            <a:avLst/>
            <a:gdLst/>
            <a:ahLst/>
            <a:cxnLst/>
            <a:rect l="l" t="t" r="r" b="b"/>
            <a:pathLst>
              <a:path w="965835" h="203835">
                <a:moveTo>
                  <a:pt x="3048" y="179832"/>
                </a:moveTo>
                <a:lnTo>
                  <a:pt x="3047" y="24384"/>
                </a:lnTo>
                <a:lnTo>
                  <a:pt x="2285" y="27432"/>
                </a:lnTo>
                <a:lnTo>
                  <a:pt x="761" y="31242"/>
                </a:lnTo>
                <a:lnTo>
                  <a:pt x="761" y="35052"/>
                </a:lnTo>
                <a:lnTo>
                  <a:pt x="0" y="38862"/>
                </a:lnTo>
                <a:lnTo>
                  <a:pt x="0" y="166116"/>
                </a:lnTo>
                <a:lnTo>
                  <a:pt x="2286" y="177546"/>
                </a:lnTo>
                <a:lnTo>
                  <a:pt x="3048" y="179832"/>
                </a:lnTo>
                <a:close/>
              </a:path>
              <a:path w="965835" h="203835">
                <a:moveTo>
                  <a:pt x="6858" y="186690"/>
                </a:moveTo>
                <a:lnTo>
                  <a:pt x="6857" y="17526"/>
                </a:lnTo>
                <a:lnTo>
                  <a:pt x="3809" y="22860"/>
                </a:lnTo>
                <a:lnTo>
                  <a:pt x="3047" y="23622"/>
                </a:lnTo>
                <a:lnTo>
                  <a:pt x="3048" y="180594"/>
                </a:lnTo>
                <a:lnTo>
                  <a:pt x="3810" y="180594"/>
                </a:lnTo>
                <a:lnTo>
                  <a:pt x="3810" y="181356"/>
                </a:lnTo>
                <a:lnTo>
                  <a:pt x="6858" y="186690"/>
                </a:lnTo>
                <a:close/>
              </a:path>
              <a:path w="965835" h="203835">
                <a:moveTo>
                  <a:pt x="11430" y="192024"/>
                </a:moveTo>
                <a:lnTo>
                  <a:pt x="11429" y="12192"/>
                </a:lnTo>
                <a:lnTo>
                  <a:pt x="6857" y="16764"/>
                </a:lnTo>
                <a:lnTo>
                  <a:pt x="6858" y="187452"/>
                </a:lnTo>
                <a:lnTo>
                  <a:pt x="11430" y="192024"/>
                </a:lnTo>
                <a:close/>
              </a:path>
              <a:path w="965835" h="203835">
                <a:moveTo>
                  <a:pt x="954786" y="192785"/>
                </a:moveTo>
                <a:lnTo>
                  <a:pt x="954786" y="11429"/>
                </a:lnTo>
                <a:lnTo>
                  <a:pt x="954024" y="11429"/>
                </a:lnTo>
                <a:lnTo>
                  <a:pt x="954024" y="10667"/>
                </a:lnTo>
                <a:lnTo>
                  <a:pt x="949452" y="6857"/>
                </a:lnTo>
                <a:lnTo>
                  <a:pt x="947928" y="6857"/>
                </a:lnTo>
                <a:lnTo>
                  <a:pt x="942594" y="3809"/>
                </a:lnTo>
                <a:lnTo>
                  <a:pt x="942594" y="3047"/>
                </a:lnTo>
                <a:lnTo>
                  <a:pt x="941832" y="3047"/>
                </a:lnTo>
                <a:lnTo>
                  <a:pt x="938022" y="1523"/>
                </a:lnTo>
                <a:lnTo>
                  <a:pt x="934974" y="761"/>
                </a:lnTo>
                <a:lnTo>
                  <a:pt x="931163" y="761"/>
                </a:lnTo>
                <a:lnTo>
                  <a:pt x="927354" y="0"/>
                </a:lnTo>
                <a:lnTo>
                  <a:pt x="38100" y="0"/>
                </a:lnTo>
                <a:lnTo>
                  <a:pt x="34290" y="762"/>
                </a:lnTo>
                <a:lnTo>
                  <a:pt x="30480" y="762"/>
                </a:lnTo>
                <a:lnTo>
                  <a:pt x="26670" y="2286"/>
                </a:lnTo>
                <a:lnTo>
                  <a:pt x="24383" y="3048"/>
                </a:lnTo>
                <a:lnTo>
                  <a:pt x="23621" y="3048"/>
                </a:lnTo>
                <a:lnTo>
                  <a:pt x="22859" y="3810"/>
                </a:lnTo>
                <a:lnTo>
                  <a:pt x="17525" y="6858"/>
                </a:lnTo>
                <a:lnTo>
                  <a:pt x="16763" y="6858"/>
                </a:lnTo>
                <a:lnTo>
                  <a:pt x="12191" y="10668"/>
                </a:lnTo>
                <a:lnTo>
                  <a:pt x="11429" y="11430"/>
                </a:lnTo>
                <a:lnTo>
                  <a:pt x="11430" y="192786"/>
                </a:lnTo>
                <a:lnTo>
                  <a:pt x="12192" y="192786"/>
                </a:lnTo>
                <a:lnTo>
                  <a:pt x="13716" y="194056"/>
                </a:lnTo>
                <a:lnTo>
                  <a:pt x="13716" y="33528"/>
                </a:lnTo>
                <a:lnTo>
                  <a:pt x="14478" y="30480"/>
                </a:lnTo>
                <a:lnTo>
                  <a:pt x="15240" y="28194"/>
                </a:lnTo>
                <a:lnTo>
                  <a:pt x="15240" y="29718"/>
                </a:lnTo>
                <a:lnTo>
                  <a:pt x="18288" y="23622"/>
                </a:lnTo>
                <a:lnTo>
                  <a:pt x="18288" y="24231"/>
                </a:lnTo>
                <a:lnTo>
                  <a:pt x="20574" y="21488"/>
                </a:lnTo>
                <a:lnTo>
                  <a:pt x="20574" y="21336"/>
                </a:lnTo>
                <a:lnTo>
                  <a:pt x="21336" y="20574"/>
                </a:lnTo>
                <a:lnTo>
                  <a:pt x="23622" y="18796"/>
                </a:lnTo>
                <a:lnTo>
                  <a:pt x="23622" y="18288"/>
                </a:lnTo>
                <a:lnTo>
                  <a:pt x="28194" y="16002"/>
                </a:lnTo>
                <a:lnTo>
                  <a:pt x="28194" y="15240"/>
                </a:lnTo>
                <a:lnTo>
                  <a:pt x="31242" y="14478"/>
                </a:lnTo>
                <a:lnTo>
                  <a:pt x="33528" y="13716"/>
                </a:lnTo>
                <a:lnTo>
                  <a:pt x="932688" y="13715"/>
                </a:lnTo>
                <a:lnTo>
                  <a:pt x="937260" y="15239"/>
                </a:lnTo>
                <a:lnTo>
                  <a:pt x="937260" y="15675"/>
                </a:lnTo>
                <a:lnTo>
                  <a:pt x="941069" y="17852"/>
                </a:lnTo>
                <a:lnTo>
                  <a:pt x="941069" y="17525"/>
                </a:lnTo>
                <a:lnTo>
                  <a:pt x="944880" y="20701"/>
                </a:lnTo>
                <a:lnTo>
                  <a:pt x="944880" y="20573"/>
                </a:lnTo>
                <a:lnTo>
                  <a:pt x="945641" y="21335"/>
                </a:lnTo>
                <a:lnTo>
                  <a:pt x="945641" y="21488"/>
                </a:lnTo>
                <a:lnTo>
                  <a:pt x="947928" y="24231"/>
                </a:lnTo>
                <a:lnTo>
                  <a:pt x="947928" y="23621"/>
                </a:lnTo>
                <a:lnTo>
                  <a:pt x="951738" y="31241"/>
                </a:lnTo>
                <a:lnTo>
                  <a:pt x="951738" y="33527"/>
                </a:lnTo>
                <a:lnTo>
                  <a:pt x="952500" y="36575"/>
                </a:lnTo>
                <a:lnTo>
                  <a:pt x="952500" y="194056"/>
                </a:lnTo>
                <a:lnTo>
                  <a:pt x="954024" y="192785"/>
                </a:lnTo>
                <a:lnTo>
                  <a:pt x="954786" y="192785"/>
                </a:lnTo>
                <a:close/>
              </a:path>
              <a:path w="965835" h="203835">
                <a:moveTo>
                  <a:pt x="18288" y="179832"/>
                </a:moveTo>
                <a:lnTo>
                  <a:pt x="15240" y="174498"/>
                </a:lnTo>
                <a:lnTo>
                  <a:pt x="15240" y="176022"/>
                </a:lnTo>
                <a:lnTo>
                  <a:pt x="14478" y="172974"/>
                </a:lnTo>
                <a:lnTo>
                  <a:pt x="13716" y="170688"/>
                </a:lnTo>
                <a:lnTo>
                  <a:pt x="13716" y="194056"/>
                </a:lnTo>
                <a:lnTo>
                  <a:pt x="16764" y="196596"/>
                </a:lnTo>
                <a:lnTo>
                  <a:pt x="16764" y="197358"/>
                </a:lnTo>
                <a:lnTo>
                  <a:pt x="17526" y="197358"/>
                </a:lnTo>
                <a:lnTo>
                  <a:pt x="17526" y="179070"/>
                </a:lnTo>
                <a:lnTo>
                  <a:pt x="18288" y="179832"/>
                </a:lnTo>
                <a:close/>
              </a:path>
              <a:path w="965835" h="203835">
                <a:moveTo>
                  <a:pt x="18288" y="24231"/>
                </a:moveTo>
                <a:lnTo>
                  <a:pt x="18288" y="23622"/>
                </a:lnTo>
                <a:lnTo>
                  <a:pt x="17526" y="25146"/>
                </a:lnTo>
                <a:lnTo>
                  <a:pt x="18288" y="24231"/>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574"/>
                </a:moveTo>
                <a:lnTo>
                  <a:pt x="20574" y="21336"/>
                </a:lnTo>
                <a:lnTo>
                  <a:pt x="20989" y="20989"/>
                </a:lnTo>
                <a:lnTo>
                  <a:pt x="21336" y="20574"/>
                </a:lnTo>
                <a:close/>
              </a:path>
              <a:path w="965835" h="203835">
                <a:moveTo>
                  <a:pt x="20989" y="20989"/>
                </a:moveTo>
                <a:lnTo>
                  <a:pt x="20574" y="21336"/>
                </a:lnTo>
                <a:lnTo>
                  <a:pt x="20574" y="21488"/>
                </a:lnTo>
                <a:lnTo>
                  <a:pt x="20989" y="20989"/>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1336" y="20701"/>
                </a:moveTo>
                <a:lnTo>
                  <a:pt x="20989" y="20989"/>
                </a:lnTo>
                <a:lnTo>
                  <a:pt x="21336" y="20701"/>
                </a:lnTo>
                <a:close/>
              </a:path>
              <a:path w="965835" h="203835">
                <a:moveTo>
                  <a:pt x="25145" y="186690"/>
                </a:moveTo>
                <a:lnTo>
                  <a:pt x="20989" y="183226"/>
                </a:lnTo>
                <a:lnTo>
                  <a:pt x="21336" y="183642"/>
                </a:lnTo>
                <a:lnTo>
                  <a:pt x="21336" y="199535"/>
                </a:lnTo>
                <a:lnTo>
                  <a:pt x="22860" y="200406"/>
                </a:lnTo>
                <a:lnTo>
                  <a:pt x="23622" y="200406"/>
                </a:lnTo>
                <a:lnTo>
                  <a:pt x="23622" y="185928"/>
                </a:lnTo>
                <a:lnTo>
                  <a:pt x="25145" y="186690"/>
                </a:lnTo>
                <a:close/>
              </a:path>
              <a:path w="965835" h="203835">
                <a:moveTo>
                  <a:pt x="25145" y="17526"/>
                </a:moveTo>
                <a:lnTo>
                  <a:pt x="23622" y="18288"/>
                </a:lnTo>
                <a:lnTo>
                  <a:pt x="23622" y="18796"/>
                </a:lnTo>
                <a:lnTo>
                  <a:pt x="25145" y="17526"/>
                </a:lnTo>
                <a:close/>
              </a:path>
              <a:path w="965835" h="203835">
                <a:moveTo>
                  <a:pt x="29718" y="188976"/>
                </a:moveTo>
                <a:lnTo>
                  <a:pt x="23622" y="185928"/>
                </a:lnTo>
                <a:lnTo>
                  <a:pt x="23622" y="201168"/>
                </a:lnTo>
                <a:lnTo>
                  <a:pt x="24384" y="201168"/>
                </a:lnTo>
                <a:lnTo>
                  <a:pt x="27432" y="201930"/>
                </a:lnTo>
                <a:lnTo>
                  <a:pt x="28194" y="202082"/>
                </a:lnTo>
                <a:lnTo>
                  <a:pt x="28194" y="188976"/>
                </a:lnTo>
                <a:lnTo>
                  <a:pt x="29718" y="188976"/>
                </a:lnTo>
                <a:close/>
              </a:path>
              <a:path w="965835" h="203835">
                <a:moveTo>
                  <a:pt x="29718" y="15240"/>
                </a:moveTo>
                <a:lnTo>
                  <a:pt x="28194" y="15240"/>
                </a:lnTo>
                <a:lnTo>
                  <a:pt x="28194" y="16002"/>
                </a:lnTo>
                <a:lnTo>
                  <a:pt x="29718" y="15240"/>
                </a:lnTo>
                <a:close/>
              </a:path>
              <a:path w="965835" h="203835">
                <a:moveTo>
                  <a:pt x="937260" y="202234"/>
                </a:moveTo>
                <a:lnTo>
                  <a:pt x="937260" y="188975"/>
                </a:lnTo>
                <a:lnTo>
                  <a:pt x="934212" y="189737"/>
                </a:lnTo>
                <a:lnTo>
                  <a:pt x="931926" y="190499"/>
                </a:lnTo>
                <a:lnTo>
                  <a:pt x="33528" y="190500"/>
                </a:lnTo>
                <a:lnTo>
                  <a:pt x="30480" y="189738"/>
                </a:lnTo>
                <a:lnTo>
                  <a:pt x="28194" y="188976"/>
                </a:lnTo>
                <a:lnTo>
                  <a:pt x="28194" y="202082"/>
                </a:lnTo>
                <a:lnTo>
                  <a:pt x="35052" y="203454"/>
                </a:lnTo>
                <a:lnTo>
                  <a:pt x="931926" y="203453"/>
                </a:lnTo>
                <a:lnTo>
                  <a:pt x="934974" y="202691"/>
                </a:lnTo>
                <a:lnTo>
                  <a:pt x="937260" y="202234"/>
                </a:lnTo>
                <a:close/>
              </a:path>
              <a:path w="965835" h="203835">
                <a:moveTo>
                  <a:pt x="937260" y="15675"/>
                </a:moveTo>
                <a:lnTo>
                  <a:pt x="937260" y="15239"/>
                </a:lnTo>
                <a:lnTo>
                  <a:pt x="936497" y="15239"/>
                </a:lnTo>
                <a:lnTo>
                  <a:pt x="937260" y="15675"/>
                </a:lnTo>
                <a:close/>
              </a:path>
              <a:path w="965835" h="203835">
                <a:moveTo>
                  <a:pt x="941832" y="185927"/>
                </a:moveTo>
                <a:lnTo>
                  <a:pt x="936497" y="188975"/>
                </a:lnTo>
                <a:lnTo>
                  <a:pt x="937260" y="188975"/>
                </a:lnTo>
                <a:lnTo>
                  <a:pt x="937260" y="202234"/>
                </a:lnTo>
                <a:lnTo>
                  <a:pt x="938784" y="201929"/>
                </a:lnTo>
                <a:lnTo>
                  <a:pt x="941069" y="201358"/>
                </a:lnTo>
                <a:lnTo>
                  <a:pt x="941069" y="186689"/>
                </a:lnTo>
                <a:lnTo>
                  <a:pt x="941832" y="185927"/>
                </a:lnTo>
                <a:close/>
              </a:path>
              <a:path w="965835" h="203835">
                <a:moveTo>
                  <a:pt x="941832" y="18287"/>
                </a:moveTo>
                <a:lnTo>
                  <a:pt x="941069" y="17525"/>
                </a:lnTo>
                <a:lnTo>
                  <a:pt x="941069" y="17852"/>
                </a:lnTo>
                <a:lnTo>
                  <a:pt x="941832" y="18287"/>
                </a:lnTo>
                <a:close/>
              </a:path>
              <a:path w="965835" h="203835">
                <a:moveTo>
                  <a:pt x="945226" y="183226"/>
                </a:moveTo>
                <a:lnTo>
                  <a:pt x="941069" y="186689"/>
                </a:lnTo>
                <a:lnTo>
                  <a:pt x="941069" y="201358"/>
                </a:lnTo>
                <a:lnTo>
                  <a:pt x="941832" y="201167"/>
                </a:lnTo>
                <a:lnTo>
                  <a:pt x="942594" y="200405"/>
                </a:lnTo>
                <a:lnTo>
                  <a:pt x="944880" y="199099"/>
                </a:lnTo>
                <a:lnTo>
                  <a:pt x="944880" y="183641"/>
                </a:lnTo>
                <a:lnTo>
                  <a:pt x="945226" y="183226"/>
                </a:lnTo>
                <a:close/>
              </a:path>
              <a:path w="965835" h="203835">
                <a:moveTo>
                  <a:pt x="945641" y="21335"/>
                </a:moveTo>
                <a:lnTo>
                  <a:pt x="944880" y="20573"/>
                </a:lnTo>
                <a:lnTo>
                  <a:pt x="945226" y="20989"/>
                </a:lnTo>
                <a:lnTo>
                  <a:pt x="945641" y="21335"/>
                </a:lnTo>
                <a:close/>
              </a:path>
              <a:path w="965835" h="203835">
                <a:moveTo>
                  <a:pt x="945226" y="20989"/>
                </a:moveTo>
                <a:lnTo>
                  <a:pt x="944880" y="20573"/>
                </a:lnTo>
                <a:lnTo>
                  <a:pt x="944880" y="20701"/>
                </a:lnTo>
                <a:lnTo>
                  <a:pt x="945226" y="20989"/>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1488"/>
                </a:moveTo>
                <a:lnTo>
                  <a:pt x="945641" y="21335"/>
                </a:lnTo>
                <a:lnTo>
                  <a:pt x="945226" y="20989"/>
                </a:lnTo>
                <a:lnTo>
                  <a:pt x="945641" y="21488"/>
                </a:lnTo>
                <a:close/>
              </a:path>
              <a:path w="965835" h="203835">
                <a:moveTo>
                  <a:pt x="948689" y="197357"/>
                </a:moveTo>
                <a:lnTo>
                  <a:pt x="948689" y="179070"/>
                </a:lnTo>
                <a:lnTo>
                  <a:pt x="945226" y="183226"/>
                </a:lnTo>
                <a:lnTo>
                  <a:pt x="945641" y="182879"/>
                </a:lnTo>
                <a:lnTo>
                  <a:pt x="945641" y="198664"/>
                </a:lnTo>
                <a:lnTo>
                  <a:pt x="947928" y="197357"/>
                </a:lnTo>
                <a:lnTo>
                  <a:pt x="948689" y="197357"/>
                </a:lnTo>
                <a:close/>
              </a:path>
              <a:path w="965835" h="203835">
                <a:moveTo>
                  <a:pt x="948689" y="25145"/>
                </a:moveTo>
                <a:lnTo>
                  <a:pt x="947928" y="23621"/>
                </a:lnTo>
                <a:lnTo>
                  <a:pt x="947928" y="24231"/>
                </a:lnTo>
                <a:lnTo>
                  <a:pt x="948689" y="25145"/>
                </a:lnTo>
                <a:close/>
              </a:path>
              <a:path w="965835" h="203835">
                <a:moveTo>
                  <a:pt x="950366" y="175564"/>
                </a:moveTo>
                <a:lnTo>
                  <a:pt x="947928" y="179831"/>
                </a:lnTo>
                <a:lnTo>
                  <a:pt x="948689" y="179070"/>
                </a:lnTo>
                <a:lnTo>
                  <a:pt x="948689" y="197358"/>
                </a:lnTo>
                <a:lnTo>
                  <a:pt x="949452" y="196595"/>
                </a:lnTo>
                <a:lnTo>
                  <a:pt x="950213" y="195961"/>
                </a:lnTo>
                <a:lnTo>
                  <a:pt x="950213" y="176021"/>
                </a:lnTo>
                <a:lnTo>
                  <a:pt x="950366" y="175564"/>
                </a:lnTo>
                <a:close/>
              </a:path>
              <a:path w="965835" h="203835">
                <a:moveTo>
                  <a:pt x="950976" y="174497"/>
                </a:moveTo>
                <a:lnTo>
                  <a:pt x="950366" y="175564"/>
                </a:lnTo>
                <a:lnTo>
                  <a:pt x="950213" y="176021"/>
                </a:lnTo>
                <a:lnTo>
                  <a:pt x="950976" y="174497"/>
                </a:lnTo>
                <a:close/>
              </a:path>
              <a:path w="965835" h="203835">
                <a:moveTo>
                  <a:pt x="950976" y="195326"/>
                </a:moveTo>
                <a:lnTo>
                  <a:pt x="950976" y="174497"/>
                </a:lnTo>
                <a:lnTo>
                  <a:pt x="950213" y="176021"/>
                </a:lnTo>
                <a:lnTo>
                  <a:pt x="950213" y="195961"/>
                </a:lnTo>
                <a:lnTo>
                  <a:pt x="950976" y="195326"/>
                </a:lnTo>
                <a:close/>
              </a:path>
              <a:path w="965835" h="203835">
                <a:moveTo>
                  <a:pt x="952500" y="194056"/>
                </a:moveTo>
                <a:lnTo>
                  <a:pt x="952500" y="168401"/>
                </a:lnTo>
                <a:lnTo>
                  <a:pt x="951738" y="170687"/>
                </a:lnTo>
                <a:lnTo>
                  <a:pt x="950976" y="173735"/>
                </a:lnTo>
                <a:lnTo>
                  <a:pt x="950366" y="175564"/>
                </a:lnTo>
                <a:lnTo>
                  <a:pt x="950976" y="174497"/>
                </a:lnTo>
                <a:lnTo>
                  <a:pt x="950976" y="195326"/>
                </a:lnTo>
                <a:lnTo>
                  <a:pt x="952500" y="194056"/>
                </a:lnTo>
                <a:close/>
              </a:path>
              <a:path w="965835" h="203835">
                <a:moveTo>
                  <a:pt x="962406" y="181355"/>
                </a:moveTo>
                <a:lnTo>
                  <a:pt x="962406" y="22859"/>
                </a:lnTo>
                <a:lnTo>
                  <a:pt x="959358" y="17525"/>
                </a:lnTo>
                <a:lnTo>
                  <a:pt x="958596" y="16763"/>
                </a:lnTo>
                <a:lnTo>
                  <a:pt x="954786" y="12191"/>
                </a:lnTo>
                <a:lnTo>
                  <a:pt x="954786" y="192023"/>
                </a:lnTo>
                <a:lnTo>
                  <a:pt x="958596" y="187451"/>
                </a:lnTo>
                <a:lnTo>
                  <a:pt x="959358" y="186689"/>
                </a:lnTo>
                <a:lnTo>
                  <a:pt x="962406" y="181355"/>
                </a:lnTo>
                <a:close/>
              </a:path>
              <a:path w="965835" h="203835">
                <a:moveTo>
                  <a:pt x="965454" y="169163"/>
                </a:moveTo>
                <a:lnTo>
                  <a:pt x="965454" y="34289"/>
                </a:lnTo>
                <a:lnTo>
                  <a:pt x="963930" y="26669"/>
                </a:lnTo>
                <a:lnTo>
                  <a:pt x="962406" y="24383"/>
                </a:lnTo>
                <a:lnTo>
                  <a:pt x="962406" y="179831"/>
                </a:lnTo>
                <a:lnTo>
                  <a:pt x="963930" y="176783"/>
                </a:lnTo>
                <a:lnTo>
                  <a:pt x="965454" y="169163"/>
                </a:lnTo>
                <a:close/>
              </a:path>
            </a:pathLst>
          </a:custGeom>
          <a:solidFill>
            <a:srgbClr val="6F9526"/>
          </a:solidFill>
        </p:spPr>
        <p:txBody>
          <a:bodyPr wrap="square" lIns="0" tIns="0" rIns="0" bIns="0" rtlCol="0"/>
          <a:lstStyle/>
          <a:p>
            <a:endParaRPr/>
          </a:p>
        </p:txBody>
      </p:sp>
      <p:sp>
        <p:nvSpPr>
          <p:cNvPr id="33" name="bg object 33"/>
          <p:cNvSpPr/>
          <p:nvPr/>
        </p:nvSpPr>
        <p:spPr>
          <a:xfrm>
            <a:off x="913638" y="4283202"/>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FFFF00"/>
          </a:solidFill>
        </p:spPr>
        <p:txBody>
          <a:bodyPr wrap="square" lIns="0" tIns="0" rIns="0" bIns="0" rtlCol="0"/>
          <a:lstStyle/>
          <a:p>
            <a:endParaRPr/>
          </a:p>
        </p:txBody>
      </p:sp>
      <p:sp>
        <p:nvSpPr>
          <p:cNvPr id="34" name="bg object 34"/>
          <p:cNvSpPr/>
          <p:nvPr/>
        </p:nvSpPr>
        <p:spPr>
          <a:xfrm>
            <a:off x="906780" y="4276344"/>
            <a:ext cx="965835" cy="203835"/>
          </a:xfrm>
          <a:custGeom>
            <a:avLst/>
            <a:gdLst/>
            <a:ahLst/>
            <a:cxnLst/>
            <a:rect l="l" t="t" r="r" b="b"/>
            <a:pathLst>
              <a:path w="965835" h="203835">
                <a:moveTo>
                  <a:pt x="3048" y="179832"/>
                </a:moveTo>
                <a:lnTo>
                  <a:pt x="3047" y="24384"/>
                </a:lnTo>
                <a:lnTo>
                  <a:pt x="2285" y="27432"/>
                </a:lnTo>
                <a:lnTo>
                  <a:pt x="761" y="31242"/>
                </a:lnTo>
                <a:lnTo>
                  <a:pt x="761" y="35052"/>
                </a:lnTo>
                <a:lnTo>
                  <a:pt x="0" y="38862"/>
                </a:lnTo>
                <a:lnTo>
                  <a:pt x="0" y="166116"/>
                </a:lnTo>
                <a:lnTo>
                  <a:pt x="2286" y="177546"/>
                </a:lnTo>
                <a:lnTo>
                  <a:pt x="3048" y="179832"/>
                </a:lnTo>
                <a:close/>
              </a:path>
              <a:path w="965835" h="203835">
                <a:moveTo>
                  <a:pt x="6858" y="186690"/>
                </a:moveTo>
                <a:lnTo>
                  <a:pt x="6857" y="17526"/>
                </a:lnTo>
                <a:lnTo>
                  <a:pt x="3809" y="22860"/>
                </a:lnTo>
                <a:lnTo>
                  <a:pt x="3047" y="23622"/>
                </a:lnTo>
                <a:lnTo>
                  <a:pt x="3048" y="180594"/>
                </a:lnTo>
                <a:lnTo>
                  <a:pt x="3810" y="180594"/>
                </a:lnTo>
                <a:lnTo>
                  <a:pt x="3810" y="181356"/>
                </a:lnTo>
                <a:lnTo>
                  <a:pt x="6858" y="186690"/>
                </a:lnTo>
                <a:close/>
              </a:path>
              <a:path w="965835" h="203835">
                <a:moveTo>
                  <a:pt x="11430" y="192024"/>
                </a:moveTo>
                <a:lnTo>
                  <a:pt x="11429" y="12192"/>
                </a:lnTo>
                <a:lnTo>
                  <a:pt x="6857" y="16764"/>
                </a:lnTo>
                <a:lnTo>
                  <a:pt x="6858" y="187452"/>
                </a:lnTo>
                <a:lnTo>
                  <a:pt x="11430" y="192024"/>
                </a:lnTo>
                <a:close/>
              </a:path>
              <a:path w="965835" h="203835">
                <a:moveTo>
                  <a:pt x="954786" y="192785"/>
                </a:moveTo>
                <a:lnTo>
                  <a:pt x="954786" y="11429"/>
                </a:lnTo>
                <a:lnTo>
                  <a:pt x="954024" y="11429"/>
                </a:lnTo>
                <a:lnTo>
                  <a:pt x="949452" y="6857"/>
                </a:lnTo>
                <a:lnTo>
                  <a:pt x="947928" y="6857"/>
                </a:lnTo>
                <a:lnTo>
                  <a:pt x="942594" y="3809"/>
                </a:lnTo>
                <a:lnTo>
                  <a:pt x="942594" y="3047"/>
                </a:lnTo>
                <a:lnTo>
                  <a:pt x="941832" y="3047"/>
                </a:lnTo>
                <a:lnTo>
                  <a:pt x="938022" y="1523"/>
                </a:lnTo>
                <a:lnTo>
                  <a:pt x="934974" y="761"/>
                </a:lnTo>
                <a:lnTo>
                  <a:pt x="931163" y="761"/>
                </a:lnTo>
                <a:lnTo>
                  <a:pt x="927354" y="0"/>
                </a:lnTo>
                <a:lnTo>
                  <a:pt x="38100" y="0"/>
                </a:lnTo>
                <a:lnTo>
                  <a:pt x="34290" y="762"/>
                </a:lnTo>
                <a:lnTo>
                  <a:pt x="30480" y="762"/>
                </a:lnTo>
                <a:lnTo>
                  <a:pt x="26670" y="2286"/>
                </a:lnTo>
                <a:lnTo>
                  <a:pt x="24383" y="3048"/>
                </a:lnTo>
                <a:lnTo>
                  <a:pt x="23621" y="3048"/>
                </a:lnTo>
                <a:lnTo>
                  <a:pt x="22859" y="3810"/>
                </a:lnTo>
                <a:lnTo>
                  <a:pt x="17525" y="6858"/>
                </a:lnTo>
                <a:lnTo>
                  <a:pt x="16763" y="6858"/>
                </a:lnTo>
                <a:lnTo>
                  <a:pt x="12191" y="10668"/>
                </a:lnTo>
                <a:lnTo>
                  <a:pt x="11429" y="11430"/>
                </a:lnTo>
                <a:lnTo>
                  <a:pt x="11430" y="192786"/>
                </a:lnTo>
                <a:lnTo>
                  <a:pt x="12192" y="192786"/>
                </a:lnTo>
                <a:lnTo>
                  <a:pt x="13716" y="194056"/>
                </a:lnTo>
                <a:lnTo>
                  <a:pt x="13716" y="33528"/>
                </a:lnTo>
                <a:lnTo>
                  <a:pt x="14478" y="30480"/>
                </a:lnTo>
                <a:lnTo>
                  <a:pt x="15240" y="28194"/>
                </a:lnTo>
                <a:lnTo>
                  <a:pt x="15240" y="29718"/>
                </a:lnTo>
                <a:lnTo>
                  <a:pt x="18288" y="23622"/>
                </a:lnTo>
                <a:lnTo>
                  <a:pt x="18288" y="24231"/>
                </a:lnTo>
                <a:lnTo>
                  <a:pt x="20574" y="21488"/>
                </a:lnTo>
                <a:lnTo>
                  <a:pt x="20574" y="21336"/>
                </a:lnTo>
                <a:lnTo>
                  <a:pt x="21336" y="20574"/>
                </a:lnTo>
                <a:lnTo>
                  <a:pt x="23622" y="18796"/>
                </a:lnTo>
                <a:lnTo>
                  <a:pt x="23622" y="18288"/>
                </a:lnTo>
                <a:lnTo>
                  <a:pt x="28194" y="16002"/>
                </a:lnTo>
                <a:lnTo>
                  <a:pt x="28194" y="15240"/>
                </a:lnTo>
                <a:lnTo>
                  <a:pt x="31242" y="14478"/>
                </a:lnTo>
                <a:lnTo>
                  <a:pt x="33528" y="13716"/>
                </a:lnTo>
                <a:lnTo>
                  <a:pt x="932688" y="13715"/>
                </a:lnTo>
                <a:lnTo>
                  <a:pt x="937260" y="15239"/>
                </a:lnTo>
                <a:lnTo>
                  <a:pt x="937260" y="15675"/>
                </a:lnTo>
                <a:lnTo>
                  <a:pt x="941069" y="17852"/>
                </a:lnTo>
                <a:lnTo>
                  <a:pt x="941069" y="17525"/>
                </a:lnTo>
                <a:lnTo>
                  <a:pt x="944880" y="20701"/>
                </a:lnTo>
                <a:lnTo>
                  <a:pt x="944880" y="20573"/>
                </a:lnTo>
                <a:lnTo>
                  <a:pt x="945641" y="21335"/>
                </a:lnTo>
                <a:lnTo>
                  <a:pt x="945641" y="21488"/>
                </a:lnTo>
                <a:lnTo>
                  <a:pt x="947928" y="24231"/>
                </a:lnTo>
                <a:lnTo>
                  <a:pt x="947928" y="23621"/>
                </a:lnTo>
                <a:lnTo>
                  <a:pt x="951738" y="31241"/>
                </a:lnTo>
                <a:lnTo>
                  <a:pt x="951738" y="33527"/>
                </a:lnTo>
                <a:lnTo>
                  <a:pt x="952500" y="36575"/>
                </a:lnTo>
                <a:lnTo>
                  <a:pt x="952500" y="194056"/>
                </a:lnTo>
                <a:lnTo>
                  <a:pt x="954024" y="192785"/>
                </a:lnTo>
                <a:lnTo>
                  <a:pt x="954786" y="192785"/>
                </a:lnTo>
                <a:close/>
              </a:path>
              <a:path w="965835" h="203835">
                <a:moveTo>
                  <a:pt x="18288" y="179832"/>
                </a:moveTo>
                <a:lnTo>
                  <a:pt x="15240" y="174498"/>
                </a:lnTo>
                <a:lnTo>
                  <a:pt x="15240" y="176022"/>
                </a:lnTo>
                <a:lnTo>
                  <a:pt x="14478" y="172974"/>
                </a:lnTo>
                <a:lnTo>
                  <a:pt x="13716" y="170688"/>
                </a:lnTo>
                <a:lnTo>
                  <a:pt x="13716" y="194056"/>
                </a:lnTo>
                <a:lnTo>
                  <a:pt x="16764" y="196596"/>
                </a:lnTo>
                <a:lnTo>
                  <a:pt x="16764" y="197358"/>
                </a:lnTo>
                <a:lnTo>
                  <a:pt x="17526" y="197358"/>
                </a:lnTo>
                <a:lnTo>
                  <a:pt x="17526" y="179070"/>
                </a:lnTo>
                <a:lnTo>
                  <a:pt x="18288" y="179832"/>
                </a:lnTo>
                <a:close/>
              </a:path>
              <a:path w="965835" h="203835">
                <a:moveTo>
                  <a:pt x="18288" y="24231"/>
                </a:moveTo>
                <a:lnTo>
                  <a:pt x="18288" y="23622"/>
                </a:lnTo>
                <a:lnTo>
                  <a:pt x="17526" y="25146"/>
                </a:lnTo>
                <a:lnTo>
                  <a:pt x="18288" y="24231"/>
                </a:lnTo>
                <a:close/>
              </a:path>
              <a:path w="965835" h="203835">
                <a:moveTo>
                  <a:pt x="20989" y="183226"/>
                </a:moveTo>
                <a:lnTo>
                  <a:pt x="17526" y="179070"/>
                </a:lnTo>
                <a:lnTo>
                  <a:pt x="17526" y="197358"/>
                </a:lnTo>
                <a:lnTo>
                  <a:pt x="20574" y="199099"/>
                </a:lnTo>
                <a:lnTo>
                  <a:pt x="20574" y="182880"/>
                </a:lnTo>
                <a:lnTo>
                  <a:pt x="20989" y="183226"/>
                </a:lnTo>
                <a:close/>
              </a:path>
              <a:path w="965835" h="203835">
                <a:moveTo>
                  <a:pt x="21336" y="20574"/>
                </a:moveTo>
                <a:lnTo>
                  <a:pt x="20574" y="21336"/>
                </a:lnTo>
                <a:lnTo>
                  <a:pt x="20989" y="20989"/>
                </a:lnTo>
                <a:lnTo>
                  <a:pt x="21336" y="20574"/>
                </a:lnTo>
                <a:close/>
              </a:path>
              <a:path w="965835" h="203835">
                <a:moveTo>
                  <a:pt x="20989" y="20989"/>
                </a:moveTo>
                <a:lnTo>
                  <a:pt x="20574" y="21336"/>
                </a:lnTo>
                <a:lnTo>
                  <a:pt x="20574" y="21488"/>
                </a:lnTo>
                <a:lnTo>
                  <a:pt x="20989" y="20989"/>
                </a:lnTo>
                <a:close/>
              </a:path>
              <a:path w="965835" h="203835">
                <a:moveTo>
                  <a:pt x="21336" y="183642"/>
                </a:moveTo>
                <a:lnTo>
                  <a:pt x="20989" y="183226"/>
                </a:lnTo>
                <a:lnTo>
                  <a:pt x="20574" y="182880"/>
                </a:lnTo>
                <a:lnTo>
                  <a:pt x="21336" y="183642"/>
                </a:lnTo>
                <a:close/>
              </a:path>
              <a:path w="965835" h="203835">
                <a:moveTo>
                  <a:pt x="21336" y="199535"/>
                </a:moveTo>
                <a:lnTo>
                  <a:pt x="21336" y="183642"/>
                </a:lnTo>
                <a:lnTo>
                  <a:pt x="20574" y="182880"/>
                </a:lnTo>
                <a:lnTo>
                  <a:pt x="20574" y="199099"/>
                </a:lnTo>
                <a:lnTo>
                  <a:pt x="21336" y="199535"/>
                </a:lnTo>
                <a:close/>
              </a:path>
              <a:path w="965835" h="203835">
                <a:moveTo>
                  <a:pt x="21336" y="20701"/>
                </a:moveTo>
                <a:lnTo>
                  <a:pt x="20989" y="20989"/>
                </a:lnTo>
                <a:lnTo>
                  <a:pt x="21336" y="20701"/>
                </a:lnTo>
                <a:close/>
              </a:path>
              <a:path w="965835" h="203835">
                <a:moveTo>
                  <a:pt x="25145" y="186690"/>
                </a:moveTo>
                <a:lnTo>
                  <a:pt x="20989" y="183226"/>
                </a:lnTo>
                <a:lnTo>
                  <a:pt x="21336" y="183642"/>
                </a:lnTo>
                <a:lnTo>
                  <a:pt x="21336" y="199535"/>
                </a:lnTo>
                <a:lnTo>
                  <a:pt x="22860" y="200406"/>
                </a:lnTo>
                <a:lnTo>
                  <a:pt x="23622" y="200406"/>
                </a:lnTo>
                <a:lnTo>
                  <a:pt x="23622" y="185928"/>
                </a:lnTo>
                <a:lnTo>
                  <a:pt x="25145" y="186690"/>
                </a:lnTo>
                <a:close/>
              </a:path>
              <a:path w="965835" h="203835">
                <a:moveTo>
                  <a:pt x="25145" y="17526"/>
                </a:moveTo>
                <a:lnTo>
                  <a:pt x="23622" y="18288"/>
                </a:lnTo>
                <a:lnTo>
                  <a:pt x="23622" y="18796"/>
                </a:lnTo>
                <a:lnTo>
                  <a:pt x="25145" y="17526"/>
                </a:lnTo>
                <a:close/>
              </a:path>
              <a:path w="965835" h="203835">
                <a:moveTo>
                  <a:pt x="29718" y="188976"/>
                </a:moveTo>
                <a:lnTo>
                  <a:pt x="23622" y="185928"/>
                </a:lnTo>
                <a:lnTo>
                  <a:pt x="23622" y="201168"/>
                </a:lnTo>
                <a:lnTo>
                  <a:pt x="24384" y="201168"/>
                </a:lnTo>
                <a:lnTo>
                  <a:pt x="27432" y="201930"/>
                </a:lnTo>
                <a:lnTo>
                  <a:pt x="28194" y="202082"/>
                </a:lnTo>
                <a:lnTo>
                  <a:pt x="28194" y="188976"/>
                </a:lnTo>
                <a:lnTo>
                  <a:pt x="29718" y="188976"/>
                </a:lnTo>
                <a:close/>
              </a:path>
              <a:path w="965835" h="203835">
                <a:moveTo>
                  <a:pt x="29718" y="15240"/>
                </a:moveTo>
                <a:lnTo>
                  <a:pt x="28194" y="15240"/>
                </a:lnTo>
                <a:lnTo>
                  <a:pt x="28194" y="16002"/>
                </a:lnTo>
                <a:lnTo>
                  <a:pt x="29718" y="15240"/>
                </a:lnTo>
                <a:close/>
              </a:path>
              <a:path w="965835" h="203835">
                <a:moveTo>
                  <a:pt x="937260" y="202234"/>
                </a:moveTo>
                <a:lnTo>
                  <a:pt x="937260" y="188975"/>
                </a:lnTo>
                <a:lnTo>
                  <a:pt x="934212" y="189737"/>
                </a:lnTo>
                <a:lnTo>
                  <a:pt x="931926" y="190499"/>
                </a:lnTo>
                <a:lnTo>
                  <a:pt x="33528" y="190500"/>
                </a:lnTo>
                <a:lnTo>
                  <a:pt x="30480" y="189738"/>
                </a:lnTo>
                <a:lnTo>
                  <a:pt x="28194" y="188976"/>
                </a:lnTo>
                <a:lnTo>
                  <a:pt x="28194" y="202082"/>
                </a:lnTo>
                <a:lnTo>
                  <a:pt x="35052" y="203454"/>
                </a:lnTo>
                <a:lnTo>
                  <a:pt x="931926" y="203453"/>
                </a:lnTo>
                <a:lnTo>
                  <a:pt x="934974" y="202691"/>
                </a:lnTo>
                <a:lnTo>
                  <a:pt x="937260" y="202234"/>
                </a:lnTo>
                <a:close/>
              </a:path>
              <a:path w="965835" h="203835">
                <a:moveTo>
                  <a:pt x="937260" y="15675"/>
                </a:moveTo>
                <a:lnTo>
                  <a:pt x="937260" y="15239"/>
                </a:lnTo>
                <a:lnTo>
                  <a:pt x="936497" y="15239"/>
                </a:lnTo>
                <a:lnTo>
                  <a:pt x="937260" y="15675"/>
                </a:lnTo>
                <a:close/>
              </a:path>
              <a:path w="965835" h="203835">
                <a:moveTo>
                  <a:pt x="941832" y="185927"/>
                </a:moveTo>
                <a:lnTo>
                  <a:pt x="936497" y="188975"/>
                </a:lnTo>
                <a:lnTo>
                  <a:pt x="937260" y="188975"/>
                </a:lnTo>
                <a:lnTo>
                  <a:pt x="937260" y="202234"/>
                </a:lnTo>
                <a:lnTo>
                  <a:pt x="938784" y="201929"/>
                </a:lnTo>
                <a:lnTo>
                  <a:pt x="941069" y="201358"/>
                </a:lnTo>
                <a:lnTo>
                  <a:pt x="941069" y="186689"/>
                </a:lnTo>
                <a:lnTo>
                  <a:pt x="941832" y="185927"/>
                </a:lnTo>
                <a:close/>
              </a:path>
              <a:path w="965835" h="203835">
                <a:moveTo>
                  <a:pt x="941832" y="18287"/>
                </a:moveTo>
                <a:lnTo>
                  <a:pt x="941069" y="17525"/>
                </a:lnTo>
                <a:lnTo>
                  <a:pt x="941069" y="17852"/>
                </a:lnTo>
                <a:lnTo>
                  <a:pt x="941832" y="18287"/>
                </a:lnTo>
                <a:close/>
              </a:path>
              <a:path w="965835" h="203835">
                <a:moveTo>
                  <a:pt x="945226" y="183226"/>
                </a:moveTo>
                <a:lnTo>
                  <a:pt x="941069" y="186689"/>
                </a:lnTo>
                <a:lnTo>
                  <a:pt x="941069" y="201358"/>
                </a:lnTo>
                <a:lnTo>
                  <a:pt x="941832" y="201167"/>
                </a:lnTo>
                <a:lnTo>
                  <a:pt x="942594" y="200405"/>
                </a:lnTo>
                <a:lnTo>
                  <a:pt x="944880" y="199099"/>
                </a:lnTo>
                <a:lnTo>
                  <a:pt x="944880" y="183641"/>
                </a:lnTo>
                <a:lnTo>
                  <a:pt x="945226" y="183226"/>
                </a:lnTo>
                <a:close/>
              </a:path>
              <a:path w="965835" h="203835">
                <a:moveTo>
                  <a:pt x="945641" y="21335"/>
                </a:moveTo>
                <a:lnTo>
                  <a:pt x="944880" y="20573"/>
                </a:lnTo>
                <a:lnTo>
                  <a:pt x="945226" y="20989"/>
                </a:lnTo>
                <a:lnTo>
                  <a:pt x="945641" y="21335"/>
                </a:lnTo>
                <a:close/>
              </a:path>
              <a:path w="965835" h="203835">
                <a:moveTo>
                  <a:pt x="945226" y="20989"/>
                </a:moveTo>
                <a:lnTo>
                  <a:pt x="944880" y="20573"/>
                </a:lnTo>
                <a:lnTo>
                  <a:pt x="944880" y="20701"/>
                </a:lnTo>
                <a:lnTo>
                  <a:pt x="945226" y="20989"/>
                </a:lnTo>
                <a:close/>
              </a:path>
              <a:path w="965835" h="203835">
                <a:moveTo>
                  <a:pt x="945641" y="182879"/>
                </a:moveTo>
                <a:lnTo>
                  <a:pt x="945226" y="183226"/>
                </a:lnTo>
                <a:lnTo>
                  <a:pt x="944880" y="183641"/>
                </a:lnTo>
                <a:lnTo>
                  <a:pt x="945641" y="182879"/>
                </a:lnTo>
                <a:close/>
              </a:path>
              <a:path w="965835" h="203835">
                <a:moveTo>
                  <a:pt x="945641" y="198664"/>
                </a:moveTo>
                <a:lnTo>
                  <a:pt x="945641" y="182879"/>
                </a:lnTo>
                <a:lnTo>
                  <a:pt x="944880" y="183641"/>
                </a:lnTo>
                <a:lnTo>
                  <a:pt x="944880" y="199099"/>
                </a:lnTo>
                <a:lnTo>
                  <a:pt x="945641" y="198664"/>
                </a:lnTo>
                <a:close/>
              </a:path>
              <a:path w="965835" h="203835">
                <a:moveTo>
                  <a:pt x="945641" y="21488"/>
                </a:moveTo>
                <a:lnTo>
                  <a:pt x="945641" y="21335"/>
                </a:lnTo>
                <a:lnTo>
                  <a:pt x="945226" y="20989"/>
                </a:lnTo>
                <a:lnTo>
                  <a:pt x="945641" y="21488"/>
                </a:lnTo>
                <a:close/>
              </a:path>
              <a:path w="965835" h="203835">
                <a:moveTo>
                  <a:pt x="948689" y="197357"/>
                </a:moveTo>
                <a:lnTo>
                  <a:pt x="948689" y="179070"/>
                </a:lnTo>
                <a:lnTo>
                  <a:pt x="945226" y="183226"/>
                </a:lnTo>
                <a:lnTo>
                  <a:pt x="945641" y="182879"/>
                </a:lnTo>
                <a:lnTo>
                  <a:pt x="945641" y="198664"/>
                </a:lnTo>
                <a:lnTo>
                  <a:pt x="947928" y="197357"/>
                </a:lnTo>
                <a:lnTo>
                  <a:pt x="948689" y="197357"/>
                </a:lnTo>
                <a:close/>
              </a:path>
              <a:path w="965835" h="203835">
                <a:moveTo>
                  <a:pt x="948689" y="25145"/>
                </a:moveTo>
                <a:lnTo>
                  <a:pt x="947928" y="23621"/>
                </a:lnTo>
                <a:lnTo>
                  <a:pt x="947928" y="24231"/>
                </a:lnTo>
                <a:lnTo>
                  <a:pt x="948689" y="25145"/>
                </a:lnTo>
                <a:close/>
              </a:path>
              <a:path w="965835" h="203835">
                <a:moveTo>
                  <a:pt x="950366" y="175564"/>
                </a:moveTo>
                <a:lnTo>
                  <a:pt x="947928" y="179831"/>
                </a:lnTo>
                <a:lnTo>
                  <a:pt x="948689" y="179070"/>
                </a:lnTo>
                <a:lnTo>
                  <a:pt x="948689" y="197358"/>
                </a:lnTo>
                <a:lnTo>
                  <a:pt x="949452" y="196595"/>
                </a:lnTo>
                <a:lnTo>
                  <a:pt x="950213" y="195961"/>
                </a:lnTo>
                <a:lnTo>
                  <a:pt x="950213" y="176021"/>
                </a:lnTo>
                <a:lnTo>
                  <a:pt x="950366" y="175564"/>
                </a:lnTo>
                <a:close/>
              </a:path>
              <a:path w="965835" h="203835">
                <a:moveTo>
                  <a:pt x="950976" y="174497"/>
                </a:moveTo>
                <a:lnTo>
                  <a:pt x="950366" y="175564"/>
                </a:lnTo>
                <a:lnTo>
                  <a:pt x="950213" y="176021"/>
                </a:lnTo>
                <a:lnTo>
                  <a:pt x="950976" y="174497"/>
                </a:lnTo>
                <a:close/>
              </a:path>
              <a:path w="965835" h="203835">
                <a:moveTo>
                  <a:pt x="950976" y="195326"/>
                </a:moveTo>
                <a:lnTo>
                  <a:pt x="950976" y="174497"/>
                </a:lnTo>
                <a:lnTo>
                  <a:pt x="950213" y="176021"/>
                </a:lnTo>
                <a:lnTo>
                  <a:pt x="950213" y="195961"/>
                </a:lnTo>
                <a:lnTo>
                  <a:pt x="950976" y="195326"/>
                </a:lnTo>
                <a:close/>
              </a:path>
              <a:path w="965835" h="203835">
                <a:moveTo>
                  <a:pt x="952500" y="194056"/>
                </a:moveTo>
                <a:lnTo>
                  <a:pt x="952500" y="168401"/>
                </a:lnTo>
                <a:lnTo>
                  <a:pt x="951738" y="170687"/>
                </a:lnTo>
                <a:lnTo>
                  <a:pt x="950976" y="173735"/>
                </a:lnTo>
                <a:lnTo>
                  <a:pt x="950366" y="175564"/>
                </a:lnTo>
                <a:lnTo>
                  <a:pt x="950976" y="174497"/>
                </a:lnTo>
                <a:lnTo>
                  <a:pt x="950976" y="195326"/>
                </a:lnTo>
                <a:lnTo>
                  <a:pt x="952500" y="194056"/>
                </a:lnTo>
                <a:close/>
              </a:path>
              <a:path w="965835" h="203835">
                <a:moveTo>
                  <a:pt x="962406" y="181355"/>
                </a:moveTo>
                <a:lnTo>
                  <a:pt x="962406" y="22859"/>
                </a:lnTo>
                <a:lnTo>
                  <a:pt x="959358" y="17525"/>
                </a:lnTo>
                <a:lnTo>
                  <a:pt x="958596" y="16763"/>
                </a:lnTo>
                <a:lnTo>
                  <a:pt x="954786" y="12191"/>
                </a:lnTo>
                <a:lnTo>
                  <a:pt x="954786" y="192023"/>
                </a:lnTo>
                <a:lnTo>
                  <a:pt x="958596" y="187451"/>
                </a:lnTo>
                <a:lnTo>
                  <a:pt x="959358" y="186689"/>
                </a:lnTo>
                <a:lnTo>
                  <a:pt x="962406" y="181355"/>
                </a:lnTo>
                <a:close/>
              </a:path>
              <a:path w="965835" h="203835">
                <a:moveTo>
                  <a:pt x="965454" y="169163"/>
                </a:moveTo>
                <a:lnTo>
                  <a:pt x="965454" y="34289"/>
                </a:lnTo>
                <a:lnTo>
                  <a:pt x="963930" y="26669"/>
                </a:lnTo>
                <a:lnTo>
                  <a:pt x="962406" y="24383"/>
                </a:lnTo>
                <a:lnTo>
                  <a:pt x="962406" y="179831"/>
                </a:lnTo>
                <a:lnTo>
                  <a:pt x="963930" y="176783"/>
                </a:lnTo>
                <a:lnTo>
                  <a:pt x="965454" y="169163"/>
                </a:lnTo>
                <a:close/>
              </a:path>
            </a:pathLst>
          </a:custGeom>
          <a:solidFill>
            <a:srgbClr val="6F9526"/>
          </a:solidFill>
        </p:spPr>
        <p:txBody>
          <a:bodyPr wrap="square" lIns="0" tIns="0" rIns="0" bIns="0" rtlCol="0"/>
          <a:lstStyle/>
          <a:p>
            <a:endParaRPr/>
          </a:p>
        </p:txBody>
      </p:sp>
      <p:sp>
        <p:nvSpPr>
          <p:cNvPr id="35" name="bg object 35"/>
          <p:cNvSpPr/>
          <p:nvPr/>
        </p:nvSpPr>
        <p:spPr>
          <a:xfrm>
            <a:off x="913638" y="1936241"/>
            <a:ext cx="952500" cy="374650"/>
          </a:xfrm>
          <a:custGeom>
            <a:avLst/>
            <a:gdLst/>
            <a:ahLst/>
            <a:cxnLst/>
            <a:rect l="l" t="t" r="r" b="b"/>
            <a:pathLst>
              <a:path w="952500" h="374650">
                <a:moveTo>
                  <a:pt x="952500" y="311658"/>
                </a:moveTo>
                <a:lnTo>
                  <a:pt x="952500" y="62484"/>
                </a:lnTo>
                <a:lnTo>
                  <a:pt x="947558" y="38254"/>
                </a:lnTo>
                <a:lnTo>
                  <a:pt x="934116" y="18383"/>
                </a:lnTo>
                <a:lnTo>
                  <a:pt x="914245" y="4941"/>
                </a:lnTo>
                <a:lnTo>
                  <a:pt x="890016" y="0"/>
                </a:lnTo>
                <a:lnTo>
                  <a:pt x="62484" y="0"/>
                </a:lnTo>
                <a:lnTo>
                  <a:pt x="38254" y="4941"/>
                </a:lnTo>
                <a:lnTo>
                  <a:pt x="18383" y="18383"/>
                </a:lnTo>
                <a:lnTo>
                  <a:pt x="4941" y="38254"/>
                </a:lnTo>
                <a:lnTo>
                  <a:pt x="0" y="62484"/>
                </a:lnTo>
                <a:lnTo>
                  <a:pt x="0" y="311658"/>
                </a:lnTo>
                <a:lnTo>
                  <a:pt x="4941" y="335887"/>
                </a:lnTo>
                <a:lnTo>
                  <a:pt x="18383" y="355758"/>
                </a:lnTo>
                <a:lnTo>
                  <a:pt x="38254" y="369200"/>
                </a:lnTo>
                <a:lnTo>
                  <a:pt x="62484" y="374142"/>
                </a:lnTo>
                <a:lnTo>
                  <a:pt x="890016" y="374142"/>
                </a:lnTo>
                <a:lnTo>
                  <a:pt x="914245" y="369200"/>
                </a:lnTo>
                <a:lnTo>
                  <a:pt x="934116" y="355758"/>
                </a:lnTo>
                <a:lnTo>
                  <a:pt x="947558" y="335887"/>
                </a:lnTo>
                <a:lnTo>
                  <a:pt x="952500" y="311658"/>
                </a:lnTo>
                <a:close/>
              </a:path>
            </a:pathLst>
          </a:custGeom>
          <a:solidFill>
            <a:srgbClr val="E2DFCC"/>
          </a:solidFill>
        </p:spPr>
        <p:txBody>
          <a:bodyPr wrap="square" lIns="0" tIns="0" rIns="0" bIns="0" rtlCol="0"/>
          <a:lstStyle/>
          <a:p>
            <a:endParaRPr/>
          </a:p>
        </p:txBody>
      </p:sp>
      <p:sp>
        <p:nvSpPr>
          <p:cNvPr id="36" name="bg object 36"/>
          <p:cNvSpPr/>
          <p:nvPr/>
        </p:nvSpPr>
        <p:spPr>
          <a:xfrm>
            <a:off x="906780" y="1930145"/>
            <a:ext cx="965835" cy="386715"/>
          </a:xfrm>
          <a:custGeom>
            <a:avLst/>
            <a:gdLst/>
            <a:ahLst/>
            <a:cxnLst/>
            <a:rect l="l" t="t" r="r" b="b"/>
            <a:pathLst>
              <a:path w="965835" h="386714">
                <a:moveTo>
                  <a:pt x="965454" y="324611"/>
                </a:moveTo>
                <a:lnTo>
                  <a:pt x="965454" y="60959"/>
                </a:lnTo>
                <a:lnTo>
                  <a:pt x="963930" y="54101"/>
                </a:lnTo>
                <a:lnTo>
                  <a:pt x="955833" y="33555"/>
                </a:lnTo>
                <a:lnTo>
                  <a:pt x="942665" y="17387"/>
                </a:lnTo>
                <a:lnTo>
                  <a:pt x="925080" y="6051"/>
                </a:lnTo>
                <a:lnTo>
                  <a:pt x="903732" y="0"/>
                </a:lnTo>
                <a:lnTo>
                  <a:pt x="68580" y="0"/>
                </a:lnTo>
                <a:lnTo>
                  <a:pt x="27955" y="13663"/>
                </a:lnTo>
                <a:lnTo>
                  <a:pt x="3047" y="48767"/>
                </a:lnTo>
                <a:lnTo>
                  <a:pt x="0" y="68579"/>
                </a:lnTo>
                <a:lnTo>
                  <a:pt x="0" y="317753"/>
                </a:lnTo>
                <a:lnTo>
                  <a:pt x="13716" y="358891"/>
                </a:lnTo>
                <a:lnTo>
                  <a:pt x="13716" y="62483"/>
                </a:lnTo>
                <a:lnTo>
                  <a:pt x="14478" y="57149"/>
                </a:lnTo>
                <a:lnTo>
                  <a:pt x="38099" y="22097"/>
                </a:lnTo>
                <a:lnTo>
                  <a:pt x="902969" y="12953"/>
                </a:lnTo>
                <a:lnTo>
                  <a:pt x="908304" y="14477"/>
                </a:lnTo>
                <a:lnTo>
                  <a:pt x="924778" y="20379"/>
                </a:lnTo>
                <a:lnTo>
                  <a:pt x="938222" y="31546"/>
                </a:lnTo>
                <a:lnTo>
                  <a:pt x="947755" y="46371"/>
                </a:lnTo>
                <a:lnTo>
                  <a:pt x="952500" y="63245"/>
                </a:lnTo>
                <a:lnTo>
                  <a:pt x="952500" y="356552"/>
                </a:lnTo>
                <a:lnTo>
                  <a:pt x="959299" y="345949"/>
                </a:lnTo>
                <a:lnTo>
                  <a:pt x="965454" y="324611"/>
                </a:lnTo>
                <a:close/>
              </a:path>
              <a:path w="965835" h="386714">
                <a:moveTo>
                  <a:pt x="952500" y="356552"/>
                </a:moveTo>
                <a:lnTo>
                  <a:pt x="952500" y="323849"/>
                </a:lnTo>
                <a:lnTo>
                  <a:pt x="950976" y="329183"/>
                </a:lnTo>
                <a:lnTo>
                  <a:pt x="945074" y="345658"/>
                </a:lnTo>
                <a:lnTo>
                  <a:pt x="933907" y="359102"/>
                </a:lnTo>
                <a:lnTo>
                  <a:pt x="919082" y="368635"/>
                </a:lnTo>
                <a:lnTo>
                  <a:pt x="902969" y="373165"/>
                </a:lnTo>
                <a:lnTo>
                  <a:pt x="68580" y="373260"/>
                </a:lnTo>
                <a:lnTo>
                  <a:pt x="51883" y="370632"/>
                </a:lnTo>
                <a:lnTo>
                  <a:pt x="16002" y="333755"/>
                </a:lnTo>
                <a:lnTo>
                  <a:pt x="13716" y="323087"/>
                </a:lnTo>
                <a:lnTo>
                  <a:pt x="13716" y="358891"/>
                </a:lnTo>
                <a:lnTo>
                  <a:pt x="52539" y="384248"/>
                </a:lnTo>
                <a:lnTo>
                  <a:pt x="904494" y="386333"/>
                </a:lnTo>
                <a:lnTo>
                  <a:pt x="910590" y="384809"/>
                </a:lnTo>
                <a:lnTo>
                  <a:pt x="931431" y="377195"/>
                </a:lnTo>
                <a:lnTo>
                  <a:pt x="947813" y="363859"/>
                </a:lnTo>
                <a:lnTo>
                  <a:pt x="952500" y="356552"/>
                </a:lnTo>
                <a:close/>
              </a:path>
            </a:pathLst>
          </a:custGeom>
          <a:solidFill>
            <a:srgbClr val="6F952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1161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rgbClr val="3F3F3F"/>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271872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02920" y="1813562"/>
            <a:ext cx="9052560" cy="51294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2920" y="7203864"/>
            <a:ext cx="2346960" cy="413808"/>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436621" y="7203864"/>
            <a:ext cx="3185160" cy="41380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91440" tIns="45720" rIns="91440" bIns="45720" rtlCol="0" anchor="ctr"/>
          <a:lstStyle>
            <a:lvl1pPr algn="r">
              <a:defRPr sz="1200">
                <a:solidFill>
                  <a:schemeClr val="tx1">
                    <a:tint val="75000"/>
                  </a:schemeClr>
                </a:solidFill>
              </a:defRPr>
            </a:lvl1pPr>
          </a:lstStyle>
          <a:p>
            <a:fld id="{1FFCFEE5-8EAD-403C-AFC6-4E09610A5144}" type="slidenum">
              <a:rPr lang="en-US" smtClean="0"/>
              <a:t>‹#›</a:t>
            </a:fld>
            <a:endParaRPr lang="en-US"/>
          </a:p>
        </p:txBody>
      </p:sp>
    </p:spTree>
    <p:extLst>
      <p:ext uri="{BB962C8B-B14F-4D97-AF65-F5344CB8AC3E}">
        <p14:creationId xmlns:p14="http://schemas.microsoft.com/office/powerpoint/2010/main" val="3003686311"/>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3" r:id="rId3"/>
    <p:sldLayoutId id="2147483685" r:id="rId4"/>
    <p:sldLayoutId id="2147483686" r:id="rId5"/>
    <p:sldLayoutId id="2147483687" r:id="rId6"/>
  </p:sldLayoutIdLst>
  <p:hf hdr="0" ftr="0" dt="0"/>
  <p:txStyles>
    <p:titleStyle>
      <a:lvl1pPr algn="ctr" defTabSz="914323" rtl="0" eaLnBrk="1" latinLnBrk="0" hangingPunct="1">
        <a:spcBef>
          <a:spcPct val="0"/>
        </a:spcBef>
        <a:buNone/>
        <a:defRPr sz="4399" kern="1200">
          <a:solidFill>
            <a:schemeClr val="tx1"/>
          </a:solidFill>
          <a:latin typeface="+mj-lt"/>
          <a:ea typeface="+mj-ea"/>
          <a:cs typeface="+mj-cs"/>
        </a:defRPr>
      </a:lvl1pPr>
    </p:titleStyle>
    <p:bodyStyle>
      <a:lvl1pPr marL="342871" indent="-342871" algn="l" defTabSz="914323"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87" indent="-285726" algn="l" defTabSz="91432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04" indent="-228581" algn="l" defTabSz="914323"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66"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227"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23" rtl="0" eaLnBrk="1" latinLnBrk="0" hangingPunct="1">
        <a:defRPr sz="1800" kern="1200">
          <a:solidFill>
            <a:schemeClr val="tx1"/>
          </a:solidFill>
          <a:latin typeface="+mn-lt"/>
          <a:ea typeface="+mn-ea"/>
          <a:cs typeface="+mn-cs"/>
        </a:defRPr>
      </a:lvl1pPr>
      <a:lvl2pPr marL="457162" algn="l" defTabSz="914323" rtl="0" eaLnBrk="1" latinLnBrk="0" hangingPunct="1">
        <a:defRPr sz="1800" kern="1200">
          <a:solidFill>
            <a:schemeClr val="tx1"/>
          </a:solidFill>
          <a:latin typeface="+mn-lt"/>
          <a:ea typeface="+mn-ea"/>
          <a:cs typeface="+mn-cs"/>
        </a:defRPr>
      </a:lvl2pPr>
      <a:lvl3pPr marL="914323" algn="l" defTabSz="914323" rtl="0" eaLnBrk="1" latinLnBrk="0" hangingPunct="1">
        <a:defRPr sz="1800" kern="1200">
          <a:solidFill>
            <a:schemeClr val="tx1"/>
          </a:solidFill>
          <a:latin typeface="+mn-lt"/>
          <a:ea typeface="+mn-ea"/>
          <a:cs typeface="+mn-cs"/>
        </a:defRPr>
      </a:lvl3pPr>
      <a:lvl4pPr marL="1371485" algn="l" defTabSz="914323" rtl="0" eaLnBrk="1" latinLnBrk="0" hangingPunct="1">
        <a:defRPr sz="1800" kern="1200">
          <a:solidFill>
            <a:schemeClr val="tx1"/>
          </a:solidFill>
          <a:latin typeface="+mn-lt"/>
          <a:ea typeface="+mn-ea"/>
          <a:cs typeface="+mn-cs"/>
        </a:defRPr>
      </a:lvl4pPr>
      <a:lvl5pPr marL="1828647" algn="l" defTabSz="914323" rtl="0" eaLnBrk="1" latinLnBrk="0" hangingPunct="1">
        <a:defRPr sz="1800" kern="1200">
          <a:solidFill>
            <a:schemeClr val="tx1"/>
          </a:solidFill>
          <a:latin typeface="+mn-lt"/>
          <a:ea typeface="+mn-ea"/>
          <a:cs typeface="+mn-cs"/>
        </a:defRPr>
      </a:lvl5pPr>
      <a:lvl6pPr marL="2285808" algn="l" defTabSz="914323" rtl="0" eaLnBrk="1" latinLnBrk="0" hangingPunct="1">
        <a:defRPr sz="1800" kern="1200">
          <a:solidFill>
            <a:schemeClr val="tx1"/>
          </a:solidFill>
          <a:latin typeface="+mn-lt"/>
          <a:ea typeface="+mn-ea"/>
          <a:cs typeface="+mn-cs"/>
        </a:defRPr>
      </a:lvl6pPr>
      <a:lvl7pPr marL="2742970" algn="l" defTabSz="914323" rtl="0" eaLnBrk="1" latinLnBrk="0" hangingPunct="1">
        <a:defRPr sz="1800" kern="1200">
          <a:solidFill>
            <a:schemeClr val="tx1"/>
          </a:solidFill>
          <a:latin typeface="+mn-lt"/>
          <a:ea typeface="+mn-ea"/>
          <a:cs typeface="+mn-cs"/>
        </a:defRPr>
      </a:lvl7pPr>
      <a:lvl8pPr marL="3200132" algn="l" defTabSz="914323" rtl="0" eaLnBrk="1" latinLnBrk="0" hangingPunct="1">
        <a:defRPr sz="1800" kern="1200">
          <a:solidFill>
            <a:schemeClr val="tx1"/>
          </a:solidFill>
          <a:latin typeface="+mn-lt"/>
          <a:ea typeface="+mn-ea"/>
          <a:cs typeface="+mn-cs"/>
        </a:defRPr>
      </a:lvl8pPr>
      <a:lvl9pPr marL="3657294" algn="l" defTabSz="9143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238.png"/><Relationship Id="rId7" Type="http://schemas.openxmlformats.org/officeDocument/2006/relationships/image" Target="../media/image23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20.png"/><Relationship Id="rId9" Type="http://schemas.microsoft.com/office/2007/relationships/hdphoto" Target="../media/hdphoto6.wdp"/></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04.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hyperlink" Target="https://cs231n.github.io/"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2.png"/><Relationship Id="rId5" Type="http://schemas.openxmlformats.org/officeDocument/2006/relationships/hyperlink" Target="http://yann.lecun.com/exdb/mnist/" TargetMode="External"/><Relationship Id="rId4" Type="http://schemas.openxmlformats.org/officeDocument/2006/relationships/image" Target="../media/image241.png"/></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fchollet/keras/tree/master/examples" TargetMode="External"/><Relationship Id="rId2" Type="http://schemas.openxmlformats.org/officeDocument/2006/relationships/hyperlink" Target="http://keras.io/" TargetMode="Externa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55.png"/><Relationship Id="rId1" Type="http://schemas.openxmlformats.org/officeDocument/2006/relationships/slideLayout" Target="../slideLayouts/slideLayout3.xml"/><Relationship Id="rId5" Type="http://schemas.openxmlformats.org/officeDocument/2006/relationships/image" Target="../media/image14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cs231n.github.io/classification/"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3.xml"/><Relationship Id="rId4" Type="http://schemas.openxmlformats.org/officeDocument/2006/relationships/image" Target="../media/image2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www.slideshare.net/0xdata/deep" TargetMode="External"/><Relationship Id="rId2" Type="http://schemas.openxmlformats.org/officeDocument/2006/relationships/image" Target="../media/image250.jp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colah.github.io/posts/2015" TargetMode="External"/><Relationship Id="rId2" Type="http://schemas.openxmlformats.org/officeDocument/2006/relationships/image" Target="../media/image251.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3.xml"/><Relationship Id="rId5" Type="http://schemas.openxmlformats.org/officeDocument/2006/relationships/image" Target="../media/image255.png"/><Relationship Id="rId4" Type="http://schemas.openxmlformats.org/officeDocument/2006/relationships/image" Target="../media/image254.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256.png"/><Relationship Id="rId1" Type="http://schemas.openxmlformats.org/officeDocument/2006/relationships/slideLayout" Target="../slideLayouts/slideLayout3.xml"/><Relationship Id="rId4" Type="http://schemas.openxmlformats.org/officeDocument/2006/relationships/hyperlink" Target="http://www.cc.gatech.edu/~hays/7476/projects/Avery_Wenchen/"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www.sciencedirect.com/science/article/pii/S0263224117304517" TargetMode="External"/><Relationship Id="rId2" Type="http://schemas.openxmlformats.org/officeDocument/2006/relationships/image" Target="../media/image258.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hyperlink" Target="http://www.sciencedirect.com/science/article/pii/S0263224117304517" TargetMode="External"/><Relationship Id="rId1" Type="http://schemas.openxmlformats.org/officeDocument/2006/relationships/slideLayout" Target="../slideLayouts/slideLayout3.xml"/><Relationship Id="rId4" Type="http://schemas.openxmlformats.org/officeDocument/2006/relationships/image" Target="../media/image260.jpg"/></Relationships>
</file>

<file path=ppt/slides/_rels/slide123.xml.rels><?xml version="1.0" encoding="UTF-8" standalone="yes"?>
<Relationships xmlns="http://schemas.openxmlformats.org/package/2006/relationships"><Relationship Id="rId2" Type="http://schemas.openxmlformats.org/officeDocument/2006/relationships/image" Target="../media/image261.jp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263.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265.jp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jpg"/><Relationship Id="rId1" Type="http://schemas.openxmlformats.org/officeDocument/2006/relationships/slideLayout" Target="../slideLayouts/slideLayout3.xml"/><Relationship Id="rId4" Type="http://schemas.openxmlformats.org/officeDocument/2006/relationships/image" Target="../media/image268.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9.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hyperlink" Target="http://www.deeplearningbook.org/contents/optimization.html" TargetMode="Externa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 Id="rId5" Type="http://schemas.openxmlformats.org/officeDocument/2006/relationships/image" Target="../media/image275.png"/><Relationship Id="rId4" Type="http://schemas.openxmlformats.org/officeDocument/2006/relationships/image" Target="../media/image274.jpg"/></Relationships>
</file>

<file path=ppt/slides/_rels/slide133.xml.rels><?xml version="1.0" encoding="UTF-8" standalone="yes"?>
<Relationships xmlns="http://schemas.openxmlformats.org/package/2006/relationships"><Relationship Id="rId3" Type="http://schemas.openxmlformats.org/officeDocument/2006/relationships/image" Target="../media/image277.jpg"/><Relationship Id="rId2" Type="http://schemas.openxmlformats.org/officeDocument/2006/relationships/image" Target="../media/image276.jpg"/><Relationship Id="rId1" Type="http://schemas.openxmlformats.org/officeDocument/2006/relationships/slideLayout" Target="../slideLayouts/slideLayout3.xml"/><Relationship Id="rId4" Type="http://schemas.openxmlformats.org/officeDocument/2006/relationships/image" Target="../media/image278.png"/></Relationships>
</file>

<file path=ppt/slides/_rels/slide134.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280.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image" Target="../media/image28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285.jpg"/><Relationship Id="rId1" Type="http://schemas.openxmlformats.org/officeDocument/2006/relationships/slideLayout" Target="../slideLayouts/slideLayout3.xml"/><Relationship Id="rId4" Type="http://schemas.openxmlformats.org/officeDocument/2006/relationships/hyperlink" Target="http://www.researchgate.net/figure/Figur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288.jp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png"/><Relationship Id="rId1" Type="http://schemas.openxmlformats.org/officeDocument/2006/relationships/slideLayout" Target="../slideLayouts/slideLayout3.xml"/><Relationship Id="rId4" Type="http://schemas.openxmlformats.org/officeDocument/2006/relationships/image" Target="../media/image292.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nk.springer.com/chapter/10.1007/978-1-4471-0123-9_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xenonstack.com/blog/static/public/uploads/media/machine-learning-vs-deep-learning.png" TargetMode="External"/></Relationships>
</file>

<file path=ppt/slides/_rels/slide23.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jpeg"/><Relationship Id="rId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8" Type="http://schemas.openxmlformats.org/officeDocument/2006/relationships/image" Target="../media/image33.pn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77.png"/><Relationship Id="rId7" Type="http://schemas.openxmlformats.org/officeDocument/2006/relationships/image" Target="../media/image79.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78.wmf"/><Relationship Id="rId4" Type="http://schemas.openxmlformats.org/officeDocument/2006/relationships/oleObject" Target="../embeddings/oleObject1.bin"/><Relationship Id="rId9" Type="http://schemas.openxmlformats.org/officeDocument/2006/relationships/image" Target="../media/image80.wmf"/></Relationships>
</file>

<file path=ppt/slides/_rels/slide32.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9.wmf"/><Relationship Id="rId11" Type="http://schemas.openxmlformats.org/officeDocument/2006/relationships/image" Target="../media/image740.png"/><Relationship Id="rId5" Type="http://schemas.openxmlformats.org/officeDocument/2006/relationships/oleObject" Target="../embeddings/oleObject5.bin"/><Relationship Id="rId10" Type="http://schemas.openxmlformats.org/officeDocument/2006/relationships/image" Target="../media/image730.png"/><Relationship Id="rId4" Type="http://schemas.openxmlformats.org/officeDocument/2006/relationships/image" Target="../media/image78.wmf"/></Relationships>
</file>

<file path=ppt/slides/_rels/slide33.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11.bin"/><Relationship Id="rId18" Type="http://schemas.openxmlformats.org/officeDocument/2006/relationships/image" Target="../media/image87.wmf"/><Relationship Id="rId26" Type="http://schemas.openxmlformats.org/officeDocument/2006/relationships/image" Target="../media/image91.wmf"/><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84.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notesSlide" Target="../notesSlides/notesSlide23.xml"/><Relationship Id="rId16" Type="http://schemas.openxmlformats.org/officeDocument/2006/relationships/image" Target="../media/image86.wmf"/><Relationship Id="rId20" Type="http://schemas.openxmlformats.org/officeDocument/2006/relationships/image" Target="../media/image88.wmf"/><Relationship Id="rId29"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81.wmf"/><Relationship Id="rId11" Type="http://schemas.openxmlformats.org/officeDocument/2006/relationships/oleObject" Target="../embeddings/oleObject10.bin"/><Relationship Id="rId24" Type="http://schemas.openxmlformats.org/officeDocument/2006/relationships/image" Target="../media/image90.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92.wmf"/><Relationship Id="rId10" Type="http://schemas.openxmlformats.org/officeDocument/2006/relationships/image" Target="../media/image83.wmf"/><Relationship Id="rId19" Type="http://schemas.openxmlformats.org/officeDocument/2006/relationships/oleObject" Target="../embeddings/oleObject14.bin"/><Relationship Id="rId4" Type="http://schemas.openxmlformats.org/officeDocument/2006/relationships/image" Target="../media/image750.png"/><Relationship Id="rId9" Type="http://schemas.openxmlformats.org/officeDocument/2006/relationships/oleObject" Target="../embeddings/oleObject9.bin"/><Relationship Id="rId14" Type="http://schemas.openxmlformats.org/officeDocument/2006/relationships/image" Target="../media/image85.wmf"/><Relationship Id="rId22" Type="http://schemas.openxmlformats.org/officeDocument/2006/relationships/image" Target="../media/image89.wmf"/><Relationship Id="rId27" Type="http://schemas.openxmlformats.org/officeDocument/2006/relationships/oleObject" Target="../embeddings/oleObject18.bin"/></Relationships>
</file>

<file path=ppt/slides/_rels/slide34.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oleObject" Target="../embeddings/oleObject20.bin"/><Relationship Id="rId4" Type="http://schemas.openxmlformats.org/officeDocument/2006/relationships/image" Target="../media/image78.wmf"/></Relationships>
</file>

<file path=ppt/slides/_rels/slide37.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8.wmf"/><Relationship Id="rId11" Type="http://schemas.openxmlformats.org/officeDocument/2006/relationships/image" Target="../media/image911.png"/><Relationship Id="rId5" Type="http://schemas.openxmlformats.org/officeDocument/2006/relationships/oleObject" Target="../embeddings/oleObject23.bin"/><Relationship Id="rId10" Type="http://schemas.openxmlformats.org/officeDocument/2006/relationships/image" Target="../media/image900.png"/><Relationship Id="rId4" Type="http://schemas.openxmlformats.org/officeDocument/2006/relationships/image" Target="../media/image97.wmf"/></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0.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30.png"/><Relationship Id="rId7"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103.png"/><Relationship Id="rId4" Type="http://schemas.openxmlformats.org/officeDocument/2006/relationships/image" Target="../media/image940.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95.w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79.wmf"/><Relationship Id="rId4" Type="http://schemas.openxmlformats.org/officeDocument/2006/relationships/oleObject" Target="../embeddings/oleObject26.bin"/><Relationship Id="rId9" Type="http://schemas.openxmlformats.org/officeDocument/2006/relationships/image" Target="../media/image530.png"/></Relationships>
</file>

<file path=ppt/slides/_rels/slide41.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95.wmf"/><Relationship Id="rId12" Type="http://schemas.openxmlformats.org/officeDocument/2006/relationships/image" Target="../media/image380.png"/><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11" Type="http://schemas.openxmlformats.org/officeDocument/2006/relationships/image" Target="../media/image370.png"/><Relationship Id="rId5" Type="http://schemas.openxmlformats.org/officeDocument/2006/relationships/image" Target="../media/image79.wmf"/><Relationship Id="rId10" Type="http://schemas.openxmlformats.org/officeDocument/2006/relationships/image" Target="../media/image360.png"/><Relationship Id="rId4" Type="http://schemas.openxmlformats.org/officeDocument/2006/relationships/oleObject" Target="../embeddings/oleObject26.bin"/></Relationships>
</file>

<file path=ppt/slides/_rels/slide42.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570.png"/><Relationship Id="rId7" Type="http://schemas.openxmlformats.org/officeDocument/2006/relationships/oleObject" Target="../embeddings/oleObject28.bin"/><Relationship Id="rId12" Type="http://schemas.openxmlformats.org/officeDocument/2006/relationships/image" Target="../media/image95.w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oleObject" Target="../embeddings/oleObject30.bin"/><Relationship Id="rId5" Type="http://schemas.openxmlformats.org/officeDocument/2006/relationships/image" Target="../media/image550.png"/><Relationship Id="rId10" Type="http://schemas.openxmlformats.org/officeDocument/2006/relationships/image" Target="../media/image79.wmf"/><Relationship Id="rId4" Type="http://schemas.openxmlformats.org/officeDocument/2006/relationships/image" Target="../media/image990.png"/><Relationship Id="rId9" Type="http://schemas.openxmlformats.org/officeDocument/2006/relationships/oleObject" Target="../embeddings/oleObject29.bin"/><Relationship Id="rId14" Type="http://schemas.openxmlformats.org/officeDocument/2006/relationships/image" Target="../media/image580.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105.wmf"/><Relationship Id="rId18" Type="http://schemas.openxmlformats.org/officeDocument/2006/relationships/oleObject" Target="../embeddings/oleObject39.bin"/><Relationship Id="rId3" Type="http://schemas.openxmlformats.org/officeDocument/2006/relationships/image" Target="../media/image100.wmf"/><Relationship Id="rId7" Type="http://schemas.openxmlformats.org/officeDocument/2006/relationships/image" Target="../media/image102.wmf"/><Relationship Id="rId12" Type="http://schemas.openxmlformats.org/officeDocument/2006/relationships/oleObject" Target="../embeddings/oleObject36.bin"/><Relationship Id="rId17" Type="http://schemas.openxmlformats.org/officeDocument/2006/relationships/image" Target="../media/image107.wmf"/><Relationship Id="rId2" Type="http://schemas.openxmlformats.org/officeDocument/2006/relationships/oleObject" Target="../embeddings/oleObject31.bin"/><Relationship Id="rId16" Type="http://schemas.openxmlformats.org/officeDocument/2006/relationships/oleObject" Target="../embeddings/oleObject38.bin"/><Relationship Id="rId1" Type="http://schemas.openxmlformats.org/officeDocument/2006/relationships/slideLayout" Target="../slideLayouts/slideLayout2.xml"/><Relationship Id="rId6" Type="http://schemas.openxmlformats.org/officeDocument/2006/relationships/oleObject" Target="../embeddings/oleObject33.bin"/><Relationship Id="rId11" Type="http://schemas.openxmlformats.org/officeDocument/2006/relationships/image" Target="../media/image104.wmf"/><Relationship Id="rId5" Type="http://schemas.openxmlformats.org/officeDocument/2006/relationships/image" Target="../media/image101.wmf"/><Relationship Id="rId15" Type="http://schemas.openxmlformats.org/officeDocument/2006/relationships/image" Target="../media/image106.wmf"/><Relationship Id="rId10" Type="http://schemas.openxmlformats.org/officeDocument/2006/relationships/oleObject" Target="../embeddings/oleObject35.bin"/><Relationship Id="rId19" Type="http://schemas.openxmlformats.org/officeDocument/2006/relationships/image" Target="../media/image108.wmf"/><Relationship Id="rId4" Type="http://schemas.openxmlformats.org/officeDocument/2006/relationships/oleObject" Target="../embeddings/oleObject32.bin"/><Relationship Id="rId9" Type="http://schemas.openxmlformats.org/officeDocument/2006/relationships/image" Target="../media/image103.wmf"/><Relationship Id="rId14" Type="http://schemas.openxmlformats.org/officeDocument/2006/relationships/oleObject" Target="../embeddings/oleObject37.bin"/></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image" Target="../media/image116.wmf"/><Relationship Id="rId26" Type="http://schemas.openxmlformats.org/officeDocument/2006/relationships/image" Target="../media/image119.wmf"/><Relationship Id="rId21" Type="http://schemas.openxmlformats.org/officeDocument/2006/relationships/oleObject" Target="../embeddings/oleObject49.bin"/><Relationship Id="rId34" Type="http://schemas.openxmlformats.org/officeDocument/2006/relationships/image" Target="../media/image123.wmf"/><Relationship Id="rId7" Type="http://schemas.openxmlformats.org/officeDocument/2006/relationships/oleObject" Target="../embeddings/oleObject42.bin"/><Relationship Id="rId12" Type="http://schemas.openxmlformats.org/officeDocument/2006/relationships/image" Target="../media/image113.wmf"/><Relationship Id="rId17" Type="http://schemas.openxmlformats.org/officeDocument/2006/relationships/oleObject" Target="../embeddings/oleObject47.bin"/><Relationship Id="rId25" Type="http://schemas.openxmlformats.org/officeDocument/2006/relationships/oleObject" Target="../embeddings/oleObject51.bin"/><Relationship Id="rId33" Type="http://schemas.openxmlformats.org/officeDocument/2006/relationships/oleObject" Target="../embeddings/oleObject55.bin"/><Relationship Id="rId38" Type="http://schemas.openxmlformats.org/officeDocument/2006/relationships/image" Target="../media/image840.png"/><Relationship Id="rId2" Type="http://schemas.openxmlformats.org/officeDocument/2006/relationships/notesSlide" Target="../notesSlides/notesSlide27.xml"/><Relationship Id="rId16" Type="http://schemas.openxmlformats.org/officeDocument/2006/relationships/image" Target="../media/image115.wmf"/><Relationship Id="rId20" Type="http://schemas.openxmlformats.org/officeDocument/2006/relationships/image" Target="../media/image117.wmf"/><Relationship Id="rId29"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image" Target="../media/image110.wmf"/><Relationship Id="rId11" Type="http://schemas.openxmlformats.org/officeDocument/2006/relationships/oleObject" Target="../embeddings/oleObject44.bin"/><Relationship Id="rId24" Type="http://schemas.openxmlformats.org/officeDocument/2006/relationships/image" Target="../media/image118.wmf"/><Relationship Id="rId32" Type="http://schemas.openxmlformats.org/officeDocument/2006/relationships/image" Target="../media/image122.wmf"/><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oleObject" Target="../embeddings/oleObject50.bin"/><Relationship Id="rId28" Type="http://schemas.openxmlformats.org/officeDocument/2006/relationships/image" Target="../media/image120.wmf"/><Relationship Id="rId36" Type="http://schemas.openxmlformats.org/officeDocument/2006/relationships/image" Target="../media/image124.wmf"/><Relationship Id="rId10" Type="http://schemas.openxmlformats.org/officeDocument/2006/relationships/image" Target="../media/image112.wmf"/><Relationship Id="rId19" Type="http://schemas.openxmlformats.org/officeDocument/2006/relationships/oleObject" Target="../embeddings/oleObject48.bin"/><Relationship Id="rId31" Type="http://schemas.openxmlformats.org/officeDocument/2006/relationships/oleObject" Target="../embeddings/oleObject54.bin"/><Relationship Id="rId4" Type="http://schemas.openxmlformats.org/officeDocument/2006/relationships/image" Target="../media/image109.wmf"/><Relationship Id="rId9" Type="http://schemas.openxmlformats.org/officeDocument/2006/relationships/oleObject" Target="../embeddings/oleObject43.bin"/><Relationship Id="rId14" Type="http://schemas.openxmlformats.org/officeDocument/2006/relationships/image" Target="../media/image114.wmf"/><Relationship Id="rId22" Type="http://schemas.openxmlformats.org/officeDocument/2006/relationships/image" Target="../media/image89.wmf"/><Relationship Id="rId27" Type="http://schemas.openxmlformats.org/officeDocument/2006/relationships/oleObject" Target="../embeddings/oleObject52.bin"/><Relationship Id="rId30" Type="http://schemas.openxmlformats.org/officeDocument/2006/relationships/image" Target="../media/image121.wmf"/><Relationship Id="rId35" Type="http://schemas.openxmlformats.org/officeDocument/2006/relationships/oleObject" Target="../embeddings/oleObject56.bin"/><Relationship Id="rId8" Type="http://schemas.openxmlformats.org/officeDocument/2006/relationships/image" Target="../media/image111.wmf"/><Relationship Id="rId3" Type="http://schemas.openxmlformats.org/officeDocument/2006/relationships/oleObject" Target="../embeddings/oleObject40.bin"/></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hyperlink" Target="https://www.xenonstack.com/blog/static/public/uploads/media/machine-learning-vs-deep-learning.p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0.png"/></Relationships>
</file>

<file path=ppt/slides/_rels/slide47.xml.rels><?xml version="1.0" encoding="UTF-8" standalone="yes"?>
<Relationships xmlns="http://schemas.openxmlformats.org/package/2006/relationships"><Relationship Id="rId3" Type="http://schemas.openxmlformats.org/officeDocument/2006/relationships/image" Target="../media/image1290.png"/><Relationship Id="rId7" Type="http://schemas.openxmlformats.org/officeDocument/2006/relationships/image" Target="../media/image126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91.png"/><Relationship Id="rId5" Type="http://schemas.openxmlformats.org/officeDocument/2006/relationships/image" Target="../media/image128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40.png"/><Relationship Id="rId7" Type="http://schemas.openxmlformats.org/officeDocument/2006/relationships/image" Target="../media/image78.wmf"/><Relationship Id="rId1" Type="http://schemas.openxmlformats.org/officeDocument/2006/relationships/slideLayout" Target="../slideLayouts/slideLayout2.xml"/><Relationship Id="rId6" Type="http://schemas.openxmlformats.org/officeDocument/2006/relationships/oleObject" Target="../embeddings/oleObject57.bin"/><Relationship Id="rId11" Type="http://schemas.openxmlformats.org/officeDocument/2006/relationships/image" Target="../media/image80.wmf"/><Relationship Id="rId5" Type="http://schemas.openxmlformats.org/officeDocument/2006/relationships/image" Target="../media/image77.png"/><Relationship Id="rId10" Type="http://schemas.openxmlformats.org/officeDocument/2006/relationships/oleObject" Target="../embeddings/oleObject59.bin"/><Relationship Id="rId4" Type="http://schemas.openxmlformats.org/officeDocument/2006/relationships/image" Target="../media/image141.png"/><Relationship Id="rId9" Type="http://schemas.openxmlformats.org/officeDocument/2006/relationships/image" Target="../media/image79.wmf"/></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cs231n.github.io/neural-networks-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image" Target="../media/image146.png"/><Relationship Id="rId7" Type="http://schemas.openxmlformats.org/officeDocument/2006/relationships/image" Target="../media/image79.wmf"/><Relationship Id="rId1" Type="http://schemas.openxmlformats.org/officeDocument/2006/relationships/slideLayout" Target="../slideLayouts/slideLayout2.xml"/><Relationship Id="rId6" Type="http://schemas.openxmlformats.org/officeDocument/2006/relationships/oleObject" Target="../embeddings/oleObject61.bin"/><Relationship Id="rId11" Type="http://schemas.openxmlformats.org/officeDocument/2006/relationships/image" Target="../media/image150.png"/><Relationship Id="rId5" Type="http://schemas.openxmlformats.org/officeDocument/2006/relationships/image" Target="../media/image78.wmf"/><Relationship Id="rId10" Type="http://schemas.openxmlformats.org/officeDocument/2006/relationships/image" Target="../media/image147.png"/><Relationship Id="rId4" Type="http://schemas.openxmlformats.org/officeDocument/2006/relationships/oleObject" Target="../embeddings/oleObject60.bin"/><Relationship Id="rId9" Type="http://schemas.openxmlformats.org/officeDocument/2006/relationships/image" Target="../media/image80.wmf"/></Relationships>
</file>

<file path=ppt/slides/_rels/slide55.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3" Type="http://schemas.openxmlformats.org/officeDocument/2006/relationships/image" Target="../media/image149.png"/><Relationship Id="rId7" Type="http://schemas.openxmlformats.org/officeDocument/2006/relationships/image" Target="../media/image154.png"/><Relationship Id="rId12" Type="http://schemas.openxmlformats.org/officeDocument/2006/relationships/image" Target="../media/image157.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3.png"/><Relationship Id="rId11" Type="http://schemas.openxmlformats.org/officeDocument/2006/relationships/image" Target="../media/image147.pn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51.png"/><Relationship Id="rId9" Type="http://schemas.openxmlformats.org/officeDocument/2006/relationships/image" Target="../media/image145.png"/><Relationship Id="rId14" Type="http://schemas.openxmlformats.org/officeDocument/2006/relationships/image" Target="../media/image159.png"/></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5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68.png"/><Relationship Id="rId2" Type="http://schemas.openxmlformats.org/officeDocument/2006/relationships/image" Target="../media/image1620.png"/><Relationship Id="rId1" Type="http://schemas.openxmlformats.org/officeDocument/2006/relationships/slideLayout" Target="../slideLayouts/slideLayout2.xml"/><Relationship Id="rId6" Type="http://schemas.openxmlformats.org/officeDocument/2006/relationships/image" Target="../media/image1550.png"/><Relationship Id="rId5" Type="http://schemas.openxmlformats.org/officeDocument/2006/relationships/image" Target="../media/image1540.png"/><Relationship Id="rId4" Type="http://schemas.openxmlformats.org/officeDocument/2006/relationships/image" Target="../media/image1530.png"/></Relationships>
</file>

<file path=ppt/slides/_rels/slide5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image" Target="../media/image1670.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0.png"/><Relationship Id="rId9" Type="http://schemas.openxmlformats.org/officeDocument/2006/relationships/image" Target="../media/image1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3.png"/><Relationship Id="rId3" Type="http://schemas.openxmlformats.org/officeDocument/2006/relationships/image" Target="../media/image175.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181.png"/><Relationship Id="rId5" Type="http://schemas.openxmlformats.org/officeDocument/2006/relationships/image" Target="../media/image1480.pn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176.png"/><Relationship Id="rId9" Type="http://schemas.openxmlformats.org/officeDocument/2006/relationships/image" Target="../media/image179.png"/><Relationship Id="rId14" Type="http://schemas.openxmlformats.org/officeDocument/2006/relationships/image" Target="../media/image184.png"/></Relationships>
</file>

<file path=ppt/slides/_rels/slide61.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631.png"/><Relationship Id="rId12" Type="http://schemas.openxmlformats.org/officeDocument/2006/relationships/image" Target="../media/image1621.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1601.png"/><Relationship Id="rId15" Type="http://schemas.openxmlformats.org/officeDocument/2006/relationships/image" Target="../media/image1680.png"/><Relationship Id="rId10" Type="http://schemas.openxmlformats.org/officeDocument/2006/relationships/image" Target="../media/image1500.png"/><Relationship Id="rId4" Type="http://schemas.openxmlformats.org/officeDocument/2006/relationships/image" Target="../media/image1491.png"/><Relationship Id="rId14" Type="http://schemas.openxmlformats.org/officeDocument/2006/relationships/image" Target="../media/image1661.png"/></Relationships>
</file>

<file path=ppt/slides/_rels/slide62.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hyperlink" Target="https://blog.paperspace.com/intro-to-optimization-in-deep-learning-gradient-descent/" TargetMode="External"/><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650.png"/><Relationship Id="rId4" Type="http://schemas.openxmlformats.org/officeDocument/2006/relationships/image" Target="../media/image1641.png"/></Relationships>
</file>

<file path=ppt/slides/_rels/slide63.xml.rels><?xml version="1.0" encoding="UTF-8" standalone="yes"?>
<Relationships xmlns="http://schemas.openxmlformats.org/package/2006/relationships"><Relationship Id="rId8" Type="http://schemas.openxmlformats.org/officeDocument/2006/relationships/image" Target="../media/image1881.png"/><Relationship Id="rId3" Type="http://schemas.openxmlformats.org/officeDocument/2006/relationships/image" Target="../media/image1640.png"/><Relationship Id="rId7" Type="http://schemas.openxmlformats.org/officeDocument/2006/relationships/image" Target="../media/image11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00.png"/><Relationship Id="rId5" Type="http://schemas.openxmlformats.org/officeDocument/2006/relationships/image" Target="../media/image1580.png"/><Relationship Id="rId4" Type="http://schemas.openxmlformats.org/officeDocument/2006/relationships/image" Target="../media/image188.png"/></Relationships>
</file>

<file path=ppt/slides/_rels/slide64.xml.rels><?xml version="1.0" encoding="UTF-8" standalone="yes"?>
<Relationships xmlns="http://schemas.openxmlformats.org/package/2006/relationships"><Relationship Id="rId2" Type="http://schemas.openxmlformats.org/officeDocument/2006/relationships/image" Target="../media/image18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6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70.png"/><Relationship Id="rId7"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00.png"/><Relationship Id="rId5" Type="http://schemas.openxmlformats.org/officeDocument/2006/relationships/image" Target="../media/image1890.png"/><Relationship Id="rId4" Type="http://schemas.openxmlformats.org/officeDocument/2006/relationships/image" Target="../media/image1880.png"/></Relationships>
</file>

<file path=ppt/slides/_rels/slide69.xml.rels><?xml version="1.0" encoding="UTF-8" standalone="yes"?>
<Relationships xmlns="http://schemas.openxmlformats.org/package/2006/relationships"><Relationship Id="rId3" Type="http://schemas.openxmlformats.org/officeDocument/2006/relationships/image" Target="../media/image1660.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towardsdatascience.com/learning-parameters-part-2-a190bef2d12" TargetMode="External"/><Relationship Id="rId4" Type="http://schemas.openxmlformats.org/officeDocument/2006/relationships/image" Target="../media/image195.png"/></Relationships>
</file>

<file path=ppt/slides/_rels/slide7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74.xml.rels><?xml version="1.0" encoding="UTF-8" standalone="yes"?>
<Relationships xmlns="http://schemas.openxmlformats.org/package/2006/relationships"><Relationship Id="rId3" Type="http://schemas.openxmlformats.org/officeDocument/2006/relationships/hyperlink" Target="https://cs231n.github.io/neural-networks-3/" TargetMode="Externa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201.png"/></Relationships>
</file>

<file path=ppt/slides/_rels/slide76.xml.rels><?xml version="1.0" encoding="UTF-8" standalone="yes"?>
<Relationships xmlns="http://schemas.openxmlformats.org/package/2006/relationships"><Relationship Id="rId3" Type="http://schemas.openxmlformats.org/officeDocument/2006/relationships/image" Target="../media/image78.wmf"/><Relationship Id="rId7" Type="http://schemas.openxmlformats.org/officeDocument/2006/relationships/image" Target="../media/image95.wmf"/><Relationship Id="rId2" Type="http://schemas.openxmlformats.org/officeDocument/2006/relationships/oleObject" Target="../embeddings/oleObject63.bin"/><Relationship Id="rId1" Type="http://schemas.openxmlformats.org/officeDocument/2006/relationships/slideLayout" Target="../slideLayouts/slideLayout2.xml"/><Relationship Id="rId6" Type="http://schemas.openxmlformats.org/officeDocument/2006/relationships/oleObject" Target="../embeddings/oleObject65.bin"/><Relationship Id="rId5" Type="http://schemas.openxmlformats.org/officeDocument/2006/relationships/image" Target="../media/image79.wmf"/><Relationship Id="rId4" Type="http://schemas.openxmlformats.org/officeDocument/2006/relationships/oleObject" Target="../embeddings/oleObject64.bin"/></Relationships>
</file>

<file path=ppt/slides/_rels/slide7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4.png"/><Relationship Id="rId7" Type="http://schemas.microsoft.com/office/2007/relationships/hdphoto" Target="../media/hdphoto5.wdp"/><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hyperlink" Target="https://www.xenonstack.com/blog/static/public/uploads/media/machine-learning-vs-deep-learning.png" TargetMode="External"/><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3" Type="http://schemas.openxmlformats.org/officeDocument/2006/relationships/image" Target="../media/image20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s231n.github.io/classification/"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0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78.wmf"/><Relationship Id="rId7" Type="http://schemas.openxmlformats.org/officeDocument/2006/relationships/image" Target="../media/image213.wmf"/><Relationship Id="rId2" Type="http://schemas.openxmlformats.org/officeDocument/2006/relationships/oleObject" Target="../embeddings/oleObject66.bin"/><Relationship Id="rId1" Type="http://schemas.openxmlformats.org/officeDocument/2006/relationships/slideLayout" Target="../slideLayouts/slideLayout2.xml"/><Relationship Id="rId6" Type="http://schemas.openxmlformats.org/officeDocument/2006/relationships/oleObject" Target="../embeddings/oleObject68.bin"/><Relationship Id="rId5" Type="http://schemas.openxmlformats.org/officeDocument/2006/relationships/image" Target="../media/image79.wmf"/><Relationship Id="rId4" Type="http://schemas.openxmlformats.org/officeDocument/2006/relationships/oleObject" Target="../embeddings/oleObject67.bin"/></Relationships>
</file>

<file path=ppt/slides/_rels/slide92.xml.rels><?xml version="1.0" encoding="UTF-8" standalone="yes"?>
<Relationships xmlns="http://schemas.openxmlformats.org/package/2006/relationships"><Relationship Id="rId3" Type="http://schemas.openxmlformats.org/officeDocument/2006/relationships/image" Target="../media/image215.gi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deeplearning.stanford.edu/wiki/index.php/Feature_extraction_using_convolution" TargetMode="External"/><Relationship Id="rId5" Type="http://schemas.openxmlformats.org/officeDocument/2006/relationships/image" Target="../media/image217.png"/><Relationship Id="rId4" Type="http://schemas.openxmlformats.org/officeDocument/2006/relationships/image" Target="../media/image216.png"/></Relationships>
</file>

<file path=ppt/slides/_rels/slide93.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jpeg"/><Relationship Id="rId4" Type="http://schemas.openxmlformats.org/officeDocument/2006/relationships/image" Target="../media/image219.jp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850.png"/><Relationship Id="rId3" Type="http://schemas.openxmlformats.org/officeDocument/2006/relationships/image" Target="../media/image225.png"/><Relationship Id="rId7" Type="http://schemas.openxmlformats.org/officeDocument/2006/relationships/image" Target="../media/image790.png"/><Relationship Id="rId12" Type="http://schemas.openxmlformats.org/officeDocument/2006/relationships/image" Target="../media/image841.png"/><Relationship Id="rId17" Type="http://schemas.openxmlformats.org/officeDocument/2006/relationships/image" Target="../media/image232.png"/><Relationship Id="rId2" Type="http://schemas.openxmlformats.org/officeDocument/2006/relationships/notesSlide" Target="../notesSlides/notesSlide61.xml"/><Relationship Id="rId16"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780.png"/><Relationship Id="rId11" Type="http://schemas.openxmlformats.org/officeDocument/2006/relationships/image" Target="../media/image228.png"/><Relationship Id="rId15" Type="http://schemas.openxmlformats.org/officeDocument/2006/relationships/image" Target="../media/image230.png"/><Relationship Id="rId10" Type="http://schemas.openxmlformats.org/officeDocument/2006/relationships/image" Target="../media/image820.png"/><Relationship Id="rId4" Type="http://schemas.openxmlformats.org/officeDocument/2006/relationships/image" Target="../media/image226.png"/><Relationship Id="rId9" Type="http://schemas.openxmlformats.org/officeDocument/2006/relationships/image" Target="../media/image810.png"/><Relationship Id="rId14" Type="http://schemas.openxmlformats.org/officeDocument/2006/relationships/image" Target="../media/image22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Content Placeholder 2"/>
          <p:cNvSpPr>
            <a:spLocks noGrp="1"/>
          </p:cNvSpPr>
          <p:nvPr>
            <p:ph idx="1"/>
          </p:nvPr>
        </p:nvSpPr>
        <p:spPr>
          <a:xfrm>
            <a:off x="420688" y="3454152"/>
            <a:ext cx="9145016" cy="1800200"/>
          </a:xfrm>
        </p:spPr>
        <p:txBody>
          <a:bodyPr>
            <a:normAutofit/>
          </a:bodyPr>
          <a:lstStyle/>
          <a:p>
            <a:pPr algn="ctr" eaLnBrk="1" hangingPunct="1">
              <a:buFont typeface="Arial" charset="0"/>
              <a:buNone/>
            </a:pPr>
            <a:r>
              <a:rPr lang="en-US" altLang="en-US" sz="4000" b="1" dirty="0"/>
              <a:t>Deep Learning Overview</a:t>
            </a:r>
          </a:p>
          <a:p>
            <a:pPr>
              <a:buNone/>
            </a:pPr>
            <a:r>
              <a:rPr lang="en-US" sz="1800" dirty="0"/>
              <a:t>	</a:t>
            </a:r>
            <a:endParaRPr lang="en-US" sz="1800" dirty="0">
              <a:solidFill>
                <a:srgbClr val="002060"/>
              </a:solidFill>
            </a:endParaRPr>
          </a:p>
          <a:p>
            <a:pPr algn="ctr" eaLnBrk="1" hangingPunct="1">
              <a:buFont typeface="Arial" charset="0"/>
              <a:buNone/>
            </a:pPr>
            <a:endParaRPr lang="en-US" altLang="en-US" sz="2800" dirty="0"/>
          </a:p>
        </p:txBody>
      </p:sp>
      <p:sp>
        <p:nvSpPr>
          <p:cNvPr id="3" name="Title 2">
            <a:extLst>
              <a:ext uri="{FF2B5EF4-FFF2-40B4-BE49-F238E27FC236}">
                <a16:creationId xmlns:a16="http://schemas.microsoft.com/office/drawing/2014/main" id="{D579A870-DF82-3416-FD89-B35F8C18333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50201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i="1" dirty="0">
                    <a:solidFill>
                      <a:srgbClr val="0070C0"/>
                    </a:solidFill>
                  </a:rPr>
                  <a:t>Linear classifier</a:t>
                </a:r>
              </a:p>
              <a:p>
                <a:pPr lvl="1">
                  <a:spcAft>
                    <a:spcPts val="1200"/>
                  </a:spcAft>
                </a:pPr>
                <a:r>
                  <a:rPr lang="en-US" dirty="0"/>
                  <a:t>Find a linear function </a:t>
                </a:r>
                <a:r>
                  <a:rPr lang="en-US" i="1" dirty="0"/>
                  <a:t>f</a:t>
                </a:r>
                <a:r>
                  <a:rPr lang="en-US" dirty="0"/>
                  <a:t> of the inputs </a:t>
                </a:r>
                <a:r>
                  <a:rPr lang="en-US" i="1" dirty="0"/>
                  <a:t>x</a:t>
                </a:r>
                <a:r>
                  <a:rPr lang="en-US" i="1" baseline="-25000" dirty="0"/>
                  <a:t>i </a:t>
                </a:r>
                <a:r>
                  <a:rPr lang="en-US" dirty="0"/>
                  <a:t>that separates the classes</a:t>
                </a:r>
              </a:p>
              <a:p>
                <a:pPr marL="404812" lvl="1" indent="0">
                  <a:spcAft>
                    <a:spcPts val="1200"/>
                  </a:spcAft>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dirty="0"/>
              </a:p>
              <a:p>
                <a:pPr lvl="1"/>
                <a:r>
                  <a:rPr lang="en-US" dirty="0"/>
                  <a:t>Use pairs of inputs and labels to find the </a:t>
                </a:r>
                <a:r>
                  <a:rPr lang="en-US" dirty="0">
                    <a:solidFill>
                      <a:srgbClr val="FF0000"/>
                    </a:solidFill>
                  </a:rPr>
                  <a:t>weights matrix </a:t>
                </a:r>
                <a:r>
                  <a:rPr lang="en-US" i="1" dirty="0"/>
                  <a:t>W</a:t>
                </a:r>
                <a:r>
                  <a:rPr lang="en-US" dirty="0"/>
                  <a:t> and the </a:t>
                </a:r>
                <a:r>
                  <a:rPr lang="en-US" dirty="0">
                    <a:solidFill>
                      <a:srgbClr val="FF0000"/>
                    </a:solidFill>
                  </a:rPr>
                  <a:t>bias vector </a:t>
                </a:r>
                <a:r>
                  <a:rPr lang="en-US" i="1" dirty="0"/>
                  <a:t>b</a:t>
                </a:r>
              </a:p>
              <a:p>
                <a:pPr lvl="2"/>
                <a:r>
                  <a:rPr lang="en-US" dirty="0"/>
                  <a:t>The weights and biases are the </a:t>
                </a:r>
                <a:r>
                  <a:rPr lang="en-US" sz="1800" dirty="0">
                    <a:solidFill>
                      <a:srgbClr val="FF0000"/>
                    </a:solidFill>
                  </a:rPr>
                  <a:t>parameters</a:t>
                </a:r>
                <a:r>
                  <a:rPr lang="en-US" dirty="0"/>
                  <a:t> of the function </a:t>
                </a:r>
                <a:r>
                  <a:rPr lang="en-US" i="1" dirty="0"/>
                  <a:t>f</a:t>
                </a:r>
              </a:p>
              <a:p>
                <a:pPr lvl="1"/>
                <a:r>
                  <a:rPr lang="en-US" dirty="0"/>
                  <a:t>Several methods have been used to find the optimal set of parameters of a linear classifier </a:t>
                </a:r>
              </a:p>
              <a:p>
                <a:pPr lvl="2"/>
                <a:r>
                  <a:rPr lang="en-US" dirty="0"/>
                  <a:t>A common method of choice is the </a:t>
                </a:r>
                <a:r>
                  <a:rPr lang="en-US" b="1" i="1" dirty="0">
                    <a:solidFill>
                      <a:srgbClr val="0070C0"/>
                    </a:solidFill>
                  </a:rPr>
                  <a:t>Perceptron </a:t>
                </a:r>
                <a:r>
                  <a:rPr lang="en-US" dirty="0"/>
                  <a:t>algorithm, where the parameters are updated until a minimal error is reached (single layer, does not use backpropagation)</a:t>
                </a:r>
              </a:p>
              <a:p>
                <a:pPr lvl="1"/>
                <a:r>
                  <a:rPr lang="en-US" dirty="0"/>
                  <a:t>Linear classifier is a simple approach, but it is a building block of advanced classification algorithms, such as SVM and neural networks</a:t>
                </a:r>
              </a:p>
              <a:p>
                <a:pPr lvl="2"/>
                <a:r>
                  <a:rPr lang="en-US" dirty="0"/>
                  <a:t>Earlier multi-layer neural networks were referred to as multi-layer </a:t>
                </a:r>
                <a:r>
                  <a:rPr lang="en-US" dirty="0" err="1"/>
                  <a:t>perceptrons</a:t>
                </a:r>
                <a:r>
                  <a:rPr lang="en-US" dirty="0"/>
                  <a:t> (MLPs)</a:t>
                </a:r>
              </a:p>
              <a:p>
                <a:pPr lvl="2"/>
                <a:endParaRPr lang="en-US" dirty="0"/>
              </a:p>
              <a:p>
                <a:pPr marL="914324" lvl="2"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C0C8A12C-6286-4C64-AB38-1BFC41A859EB}"/>
              </a:ext>
            </a:extLst>
          </p:cNvPr>
          <p:cNvSpPr>
            <a:spLocks noGrp="1"/>
          </p:cNvSpPr>
          <p:nvPr>
            <p:ph idx="10"/>
          </p:nvPr>
        </p:nvSpPr>
        <p:spPr/>
        <p:txBody>
          <a:bodyPr/>
          <a:lstStyle/>
          <a:p>
            <a:r>
              <a:rPr lang="en-US" dirty="0"/>
              <a:t>Machine Learning Basics</a:t>
            </a:r>
          </a:p>
          <a:p>
            <a:endParaRPr lang="en-US" dirty="0"/>
          </a:p>
        </p:txBody>
      </p:sp>
    </p:spTree>
    <p:extLst>
      <p:ext uri="{BB962C8B-B14F-4D97-AF65-F5344CB8AC3E}">
        <p14:creationId xmlns:p14="http://schemas.microsoft.com/office/powerpoint/2010/main" val="392668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(RNNs)</a:t>
            </a:r>
          </a:p>
        </p:txBody>
      </p:sp>
      <p:sp>
        <p:nvSpPr>
          <p:cNvPr id="3" name="Content Placeholder 2"/>
          <p:cNvSpPr>
            <a:spLocks noGrp="1"/>
          </p:cNvSpPr>
          <p:nvPr>
            <p:ph idx="1"/>
          </p:nvPr>
        </p:nvSpPr>
        <p:spPr/>
        <p:txBody>
          <a:bodyPr/>
          <a:lstStyle/>
          <a:p>
            <a:r>
              <a:rPr lang="en-US" dirty="0"/>
              <a:t>RNNs can have one of many inputs and one of many outputs</a:t>
            </a:r>
          </a:p>
        </p:txBody>
      </p:sp>
      <p:sp>
        <p:nvSpPr>
          <p:cNvPr id="11" name="Content Placeholder 10">
            <a:extLst>
              <a:ext uri="{FF2B5EF4-FFF2-40B4-BE49-F238E27FC236}">
                <a16:creationId xmlns:a16="http://schemas.microsoft.com/office/drawing/2014/main" id="{D60E17B0-88CF-430F-AF10-BEB776657C59}"/>
              </a:ext>
            </a:extLst>
          </p:cNvPr>
          <p:cNvSpPr>
            <a:spLocks noGrp="1"/>
          </p:cNvSpPr>
          <p:nvPr>
            <p:ph idx="10"/>
          </p:nvPr>
        </p:nvSpPr>
        <p:spPr/>
        <p:txBody>
          <a:bodyPr/>
          <a:lstStyle/>
          <a:p>
            <a:r>
              <a:rPr lang="en-US" dirty="0"/>
              <a:t>Recurrent Neural Networks</a:t>
            </a:r>
          </a:p>
          <a:p>
            <a:endParaRPr lang="en-US" dirty="0"/>
          </a:p>
        </p:txBody>
      </p:sp>
      <p:pic>
        <p:nvPicPr>
          <p:cNvPr id="4" name="Picture 4" descr="Image result for person riding a motorcycle on a dirt ro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5791" y="3178043"/>
            <a:ext cx="1874097" cy="11642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044" r="69027"/>
          <a:stretch/>
        </p:blipFill>
        <p:spPr>
          <a:xfrm rot="5400000">
            <a:off x="965655" y="2377320"/>
            <a:ext cx="1299596" cy="2677560"/>
          </a:xfrm>
          <a:prstGeom prst="rect">
            <a:avLst/>
          </a:prstGeom>
        </p:spPr>
      </p:pic>
      <p:sp>
        <p:nvSpPr>
          <p:cNvPr id="6" name="TextBox 5"/>
          <p:cNvSpPr txBox="1"/>
          <p:nvPr/>
        </p:nvSpPr>
        <p:spPr>
          <a:xfrm>
            <a:off x="7866880" y="3295316"/>
            <a:ext cx="2160901" cy="1015663"/>
          </a:xfrm>
          <a:prstGeom prst="rect">
            <a:avLst/>
          </a:prstGeom>
          <a:noFill/>
        </p:spPr>
        <p:txBody>
          <a:bodyPr wrap="square" rtlCol="0">
            <a:spAutoFit/>
          </a:bodyPr>
          <a:lstStyle/>
          <a:p>
            <a:r>
              <a:rPr lang="en-US" sz="2000" dirty="0"/>
              <a:t>A person riding a motorbike on dirt road</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5398" r="49558"/>
          <a:stretch/>
        </p:blipFill>
        <p:spPr>
          <a:xfrm rot="5400000">
            <a:off x="896468" y="3877159"/>
            <a:ext cx="1255572" cy="2739025"/>
          </a:xfrm>
          <a:prstGeom prst="rect">
            <a:avLst/>
          </a:prstGeom>
        </p:spPr>
      </p:pic>
      <p:sp>
        <p:nvSpPr>
          <p:cNvPr id="8" name="Rectangle 7"/>
          <p:cNvSpPr/>
          <p:nvPr/>
        </p:nvSpPr>
        <p:spPr>
          <a:xfrm>
            <a:off x="5170555" y="4919209"/>
            <a:ext cx="2696325" cy="709681"/>
          </a:xfrm>
          <a:prstGeom prst="rect">
            <a:avLst/>
          </a:prstGeom>
        </p:spPr>
        <p:txBody>
          <a:bodyPr wrap="square">
            <a:spAutoFit/>
          </a:bodyPr>
          <a:lstStyle/>
          <a:p>
            <a:r>
              <a:rPr lang="en-US" dirty="0">
                <a:solidFill>
                  <a:srgbClr val="111111"/>
                </a:solidFill>
                <a:latin typeface="Amazon Ember"/>
              </a:rPr>
              <a:t>Awesome movie. Highly recommended.</a:t>
            </a:r>
            <a:endParaRPr lang="en-US" dirty="0"/>
          </a:p>
        </p:txBody>
      </p:sp>
      <p:sp>
        <p:nvSpPr>
          <p:cNvPr id="9" name="Rectangle 8"/>
          <p:cNvSpPr/>
          <p:nvPr/>
        </p:nvSpPr>
        <p:spPr>
          <a:xfrm>
            <a:off x="8303996" y="5129056"/>
            <a:ext cx="1540207" cy="401007"/>
          </a:xfrm>
          <a:prstGeom prst="rect">
            <a:avLst/>
          </a:prstGeom>
        </p:spPr>
        <p:txBody>
          <a:bodyPr wrap="square">
            <a:spAutoFit/>
          </a:bodyPr>
          <a:lstStyle/>
          <a:p>
            <a:r>
              <a:rPr lang="en-US" dirty="0">
                <a:solidFill>
                  <a:srgbClr val="111111"/>
                </a:solidFill>
                <a:latin typeface="Amazon Ember"/>
              </a:rPr>
              <a:t>Positive</a:t>
            </a:r>
            <a:endParaRPr lang="en-US"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53982" r="20354"/>
          <a:stretch/>
        </p:blipFill>
        <p:spPr>
          <a:xfrm rot="5400000">
            <a:off x="632254" y="5852149"/>
            <a:ext cx="1594343" cy="2038859"/>
          </a:xfrm>
          <a:prstGeom prst="rect">
            <a:avLst/>
          </a:prstGeom>
        </p:spPr>
      </p:pic>
      <p:sp>
        <p:nvSpPr>
          <p:cNvPr id="12" name="TextBox 11"/>
          <p:cNvSpPr txBox="1"/>
          <p:nvPr/>
        </p:nvSpPr>
        <p:spPr>
          <a:xfrm>
            <a:off x="5465791" y="6493915"/>
            <a:ext cx="1857341" cy="430887"/>
          </a:xfrm>
          <a:prstGeom prst="rect">
            <a:avLst/>
          </a:prstGeom>
          <a:noFill/>
        </p:spPr>
        <p:txBody>
          <a:bodyPr wrap="square" rtlCol="0">
            <a:spAutoFit/>
          </a:bodyPr>
          <a:lstStyle/>
          <a:p>
            <a:r>
              <a:rPr lang="en-US" sz="2200" dirty="0"/>
              <a:t>Happy Diwali</a:t>
            </a:r>
          </a:p>
        </p:txBody>
      </p:sp>
      <p:sp>
        <p:nvSpPr>
          <p:cNvPr id="14" name="Rectangle 5"/>
          <p:cNvSpPr>
            <a:spLocks noChangeArrowheads="1"/>
          </p:cNvSpPr>
          <p:nvPr/>
        </p:nvSpPr>
        <p:spPr bwMode="auto">
          <a:xfrm>
            <a:off x="8330247" y="6594579"/>
            <a:ext cx="148770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914400" eaLnBrk="0" fontAlgn="base" hangingPunct="0">
              <a:spcBef>
                <a:spcPct val="0"/>
              </a:spcBef>
              <a:spcAft>
                <a:spcPct val="0"/>
              </a:spcAft>
            </a:pPr>
            <a:r>
              <a:rPr kumimoji="0" lang="hi-IN" altLang="en-US" sz="1800" b="0" i="0" u="none" strike="noStrike" cap="none" normalizeH="0" baseline="0" dirty="0">
                <a:ln>
                  <a:noFill/>
                </a:ln>
                <a:solidFill>
                  <a:srgbClr val="212121"/>
                </a:solidFill>
                <a:effectLst/>
                <a:latin typeface="inherit"/>
                <a:cs typeface="Mangal"/>
              </a:rPr>
              <a:t>शुभ</a:t>
            </a:r>
            <a:r>
              <a:rPr kumimoji="0" lang="hi-IN" altLang="en-US" sz="400" b="0" i="0" u="none" strike="noStrike" cap="none" normalizeH="0" baseline="0" dirty="0">
                <a:ln>
                  <a:noFill/>
                </a:ln>
                <a:solidFill>
                  <a:schemeClr val="tx1"/>
                </a:solidFill>
                <a:effectLst/>
                <a:cs typeface="Mangal"/>
              </a:rPr>
              <a:t> </a:t>
            </a:r>
            <a:r>
              <a:rPr kumimoji="0" lang="en-US" altLang="en-US" sz="400" b="0" i="0" u="none" strike="noStrike" cap="none" normalizeH="0" baseline="0" dirty="0">
                <a:ln>
                  <a:noFill/>
                </a:ln>
                <a:solidFill>
                  <a:schemeClr val="tx1"/>
                </a:solidFill>
                <a:effectLst/>
                <a:cs typeface="Mangal"/>
              </a:rPr>
              <a:t>       </a:t>
            </a:r>
            <a:r>
              <a:rPr lang="hi-IN" altLang="en-US" sz="1800" dirty="0">
                <a:solidFill>
                  <a:srgbClr val="212121"/>
                </a:solidFill>
                <a:latin typeface="inherit"/>
              </a:rPr>
              <a:t>दीपावली</a:t>
            </a:r>
            <a:r>
              <a:rPr lang="hi-IN" altLang="en-US" sz="400" dirty="0"/>
              <a:t> </a:t>
            </a:r>
            <a:endParaRPr lang="en-US" altLang="en-US"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Box 15"/>
          <p:cNvSpPr txBox="1"/>
          <p:nvPr/>
        </p:nvSpPr>
        <p:spPr>
          <a:xfrm>
            <a:off x="3250822" y="3449205"/>
            <a:ext cx="1447800" cy="707886"/>
          </a:xfrm>
          <a:prstGeom prst="rect">
            <a:avLst/>
          </a:prstGeom>
          <a:solidFill>
            <a:srgbClr val="C00000"/>
          </a:solidFill>
        </p:spPr>
        <p:txBody>
          <a:bodyPr wrap="square" rtlCol="0">
            <a:spAutoFit/>
          </a:bodyPr>
          <a:lstStyle/>
          <a:p>
            <a:pPr algn="ctr"/>
            <a:r>
              <a:rPr lang="en-US" sz="2000" dirty="0">
                <a:solidFill>
                  <a:schemeClr val="bg1"/>
                </a:solidFill>
              </a:rPr>
              <a:t>Image Captioning</a:t>
            </a:r>
          </a:p>
        </p:txBody>
      </p:sp>
      <p:sp>
        <p:nvSpPr>
          <p:cNvPr id="17" name="TextBox 16"/>
          <p:cNvSpPr txBox="1"/>
          <p:nvPr/>
        </p:nvSpPr>
        <p:spPr>
          <a:xfrm>
            <a:off x="3250822" y="4822177"/>
            <a:ext cx="1447800" cy="707886"/>
          </a:xfrm>
          <a:prstGeom prst="rect">
            <a:avLst/>
          </a:prstGeom>
          <a:solidFill>
            <a:srgbClr val="C00000"/>
          </a:solidFill>
        </p:spPr>
        <p:txBody>
          <a:bodyPr wrap="square" rtlCol="0">
            <a:spAutoFit/>
          </a:bodyPr>
          <a:lstStyle/>
          <a:p>
            <a:pPr algn="ctr"/>
            <a:r>
              <a:rPr lang="en-US" sz="2000" dirty="0">
                <a:solidFill>
                  <a:schemeClr val="bg1"/>
                </a:solidFill>
              </a:rPr>
              <a:t>Sentiment Analysis</a:t>
            </a:r>
          </a:p>
        </p:txBody>
      </p:sp>
      <p:sp>
        <p:nvSpPr>
          <p:cNvPr id="18" name="TextBox 17"/>
          <p:cNvSpPr txBox="1"/>
          <p:nvPr/>
        </p:nvSpPr>
        <p:spPr>
          <a:xfrm>
            <a:off x="3352991" y="6380105"/>
            <a:ext cx="1447800" cy="707886"/>
          </a:xfrm>
          <a:prstGeom prst="rect">
            <a:avLst/>
          </a:prstGeom>
          <a:solidFill>
            <a:srgbClr val="C00000"/>
          </a:solidFill>
        </p:spPr>
        <p:txBody>
          <a:bodyPr wrap="square" rtlCol="0">
            <a:spAutoFit/>
          </a:bodyPr>
          <a:lstStyle/>
          <a:p>
            <a:pPr algn="ctr"/>
            <a:r>
              <a:rPr lang="en-US" sz="2000" dirty="0">
                <a:solidFill>
                  <a:schemeClr val="bg1"/>
                </a:solidFill>
              </a:rPr>
              <a:t>Machine Translation</a:t>
            </a:r>
          </a:p>
        </p:txBody>
      </p:sp>
      <p:cxnSp>
        <p:nvCxnSpPr>
          <p:cNvPr id="20" name="Straight Connector 19"/>
          <p:cNvCxnSpPr/>
          <p:nvPr/>
        </p:nvCxnSpPr>
        <p:spPr>
          <a:xfrm>
            <a:off x="136814" y="4534272"/>
            <a:ext cx="9860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806" y="5974432"/>
            <a:ext cx="98609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4806" y="3094112"/>
            <a:ext cx="9860938"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64704" y="2662064"/>
            <a:ext cx="1296144" cy="404238"/>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RNN</a:t>
            </a:r>
          </a:p>
        </p:txBody>
      </p:sp>
      <p:sp>
        <p:nvSpPr>
          <p:cNvPr id="24" name="TextBox 23"/>
          <p:cNvSpPr txBox="1"/>
          <p:nvPr/>
        </p:nvSpPr>
        <p:spPr>
          <a:xfrm>
            <a:off x="3326657" y="2662064"/>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Application</a:t>
            </a:r>
          </a:p>
        </p:txBody>
      </p:sp>
      <p:sp>
        <p:nvSpPr>
          <p:cNvPr id="25" name="TextBox 24"/>
          <p:cNvSpPr txBox="1"/>
          <p:nvPr/>
        </p:nvSpPr>
        <p:spPr>
          <a:xfrm>
            <a:off x="5630913" y="2662064"/>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Input</a:t>
            </a:r>
          </a:p>
        </p:txBody>
      </p:sp>
      <p:sp>
        <p:nvSpPr>
          <p:cNvPr id="26" name="TextBox 25"/>
          <p:cNvSpPr txBox="1"/>
          <p:nvPr/>
        </p:nvSpPr>
        <p:spPr>
          <a:xfrm>
            <a:off x="7866880" y="2636555"/>
            <a:ext cx="1558527" cy="401007"/>
          </a:xfrm>
          <a:prstGeom prst="rect">
            <a:avLst/>
          </a:prstGeom>
          <a:noFill/>
          <a:ln>
            <a:solidFill>
              <a:schemeClr val="accent6">
                <a:lumMod val="75000"/>
              </a:schemeClr>
            </a:solidFill>
          </a:ln>
        </p:spPr>
        <p:txBody>
          <a:bodyPr wrap="square" rtlCol="0">
            <a:spAutoFit/>
          </a:bodyPr>
          <a:lstStyle/>
          <a:p>
            <a:pPr algn="ctr"/>
            <a:r>
              <a:rPr lang="en-US" dirty="0">
                <a:solidFill>
                  <a:schemeClr val="accent6">
                    <a:lumMod val="75000"/>
                  </a:schemeClr>
                </a:solidFill>
              </a:rPr>
              <a:t>Output</a:t>
            </a:r>
          </a:p>
        </p:txBody>
      </p:sp>
      <p:sp>
        <p:nvSpPr>
          <p:cNvPr id="27" name="TextBox 26">
            <a:extLst>
              <a:ext uri="{FF2B5EF4-FFF2-40B4-BE49-F238E27FC236}">
                <a16:creationId xmlns:a16="http://schemas.microsoft.com/office/drawing/2014/main" id="{BDE1974B-879F-48AA-A3D5-6FC01447B0F1}"/>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a:t>
            </a:r>
            <a:r>
              <a:rPr lang="en-US" sz="1000" dirty="0" err="1"/>
              <a:t>SIngh</a:t>
            </a:r>
            <a:r>
              <a:rPr lang="en-US" sz="1000" dirty="0"/>
              <a:t>– Deep Learning</a:t>
            </a:r>
          </a:p>
        </p:txBody>
      </p:sp>
    </p:spTree>
    <p:extLst>
      <p:ext uri="{BB962C8B-B14F-4D97-AF65-F5344CB8AC3E}">
        <p14:creationId xmlns:p14="http://schemas.microsoft.com/office/powerpoint/2010/main" val="1086845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Bidirectional RNNs</a:t>
            </a:r>
          </a:p>
        </p:txBody>
      </p:sp>
      <p:sp>
        <p:nvSpPr>
          <p:cNvPr id="3" name="Content Placeholder 2"/>
          <p:cNvSpPr>
            <a:spLocks noGrp="1"/>
          </p:cNvSpPr>
          <p:nvPr>
            <p:ph idx="1"/>
          </p:nvPr>
        </p:nvSpPr>
        <p:spPr/>
        <p:txBody>
          <a:bodyPr/>
          <a:lstStyle/>
          <a:p>
            <a:r>
              <a:rPr lang="en-US" b="1" i="1" dirty="0">
                <a:solidFill>
                  <a:srgbClr val="0070C0"/>
                </a:solidFill>
              </a:rPr>
              <a:t>Bidirectional RNNs </a:t>
            </a:r>
            <a:r>
              <a:rPr lang="en-US" dirty="0"/>
              <a:t>incorporate both forward and backward passes through sequential data</a:t>
            </a:r>
          </a:p>
          <a:p>
            <a:pPr lvl="1"/>
            <a:r>
              <a:rPr lang="en-US" dirty="0"/>
              <a:t>The output may not only depend on the previous elements in the sequence,  but also on future elements in the sequence</a:t>
            </a:r>
          </a:p>
          <a:p>
            <a:pPr lvl="1"/>
            <a:r>
              <a:rPr lang="en-US" dirty="0"/>
              <a:t>It resembles two RNNs stacked on top of each other</a:t>
            </a:r>
          </a:p>
          <a:p>
            <a:endParaRPr lang="en-US" dirty="0"/>
          </a:p>
        </p:txBody>
      </p:sp>
      <p:sp>
        <p:nvSpPr>
          <p:cNvPr id="12" name="Content Placeholder 11">
            <a:extLst>
              <a:ext uri="{FF2B5EF4-FFF2-40B4-BE49-F238E27FC236}">
                <a16:creationId xmlns:a16="http://schemas.microsoft.com/office/drawing/2014/main" id="{3651143A-37E2-432B-8CD0-25B489455F91}"/>
              </a:ext>
            </a:extLst>
          </p:cNvPr>
          <p:cNvSpPr>
            <a:spLocks noGrp="1"/>
          </p:cNvSpPr>
          <p:nvPr>
            <p:ph idx="10"/>
          </p:nvPr>
        </p:nvSpPr>
        <p:spPr/>
        <p:txBody>
          <a:bodyPr/>
          <a:lstStyle/>
          <a:p>
            <a:r>
              <a:rPr lang="en-US" dirty="0"/>
              <a:t>Recurrent Neural Networks</a:t>
            </a:r>
          </a:p>
          <a:p>
            <a:endParaRPr lang="en-US" dirty="0"/>
          </a:p>
        </p:txBody>
      </p:sp>
      <mc:AlternateContent xmlns:mc="http://schemas.openxmlformats.org/markup-compatibility/2006" xmlns:a14="http://schemas.microsoft.com/office/drawing/2010/main">
        <mc:Choice Requires="a14">
          <p:sp>
            <p:nvSpPr>
              <p:cNvPr id="5" name="Ορθογώνιο 17"/>
              <p:cNvSpPr/>
              <p:nvPr/>
            </p:nvSpPr>
            <p:spPr>
              <a:xfrm>
                <a:off x="800247" y="6293505"/>
                <a:ext cx="8285409" cy="401007"/>
              </a:xfrm>
              <a:prstGeom prst="rect">
                <a:avLst/>
              </a:prstGeom>
            </p:spPr>
            <p:txBody>
              <a:bodyPr wrap="square">
                <a:spAutoFit/>
              </a:bodyPr>
              <a:lstStyle/>
              <a:p>
                <a:pPr lvl="0" defTabSz="91440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i="1">
                          <a:latin typeface="Cambria Math" charset="0"/>
                        </a:rPr>
                        <m:t> </m:t>
                      </m:r>
                    </m:oMath>
                  </m:oMathPara>
                </a14:m>
                <a:endParaRPr lang="el-GR" altLang="el-GR" dirty="0"/>
              </a:p>
            </p:txBody>
          </p:sp>
        </mc:Choice>
        <mc:Fallback xmlns="">
          <p:sp>
            <p:nvSpPr>
              <p:cNvPr id="5" name="Ορθογώνιο 17"/>
              <p:cNvSpPr>
                <a:spLocks noRot="1" noChangeAspect="1" noMove="1" noResize="1" noEditPoints="1" noAdjustHandles="1" noChangeArrowheads="1" noChangeShapeType="1" noTextEdit="1"/>
              </p:cNvSpPr>
              <p:nvPr/>
            </p:nvSpPr>
            <p:spPr>
              <a:xfrm>
                <a:off x="800247" y="6293505"/>
                <a:ext cx="8285409" cy="40100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Ορθογώνιο 18"/>
              <p:cNvSpPr/>
              <p:nvPr/>
            </p:nvSpPr>
            <p:spPr>
              <a:xfrm>
                <a:off x="5725452" y="4826424"/>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6" name="Ορθογώνιο 18"/>
              <p:cNvSpPr>
                <a:spLocks noRot="1" noChangeAspect="1" noMove="1" noResize="1" noEditPoints="1" noAdjustHandles="1" noChangeArrowheads="1" noChangeShapeType="1" noTextEdit="1"/>
              </p:cNvSpPr>
              <p:nvPr/>
            </p:nvSpPr>
            <p:spPr>
              <a:xfrm>
                <a:off x="5725452" y="4826424"/>
                <a:ext cx="3311804" cy="410305"/>
              </a:xfrm>
              <a:prstGeom prst="rect">
                <a:avLst/>
              </a:prstGeom>
              <a:blipFill>
                <a:blip r:embed="rId5"/>
                <a:stretch>
                  <a:fillRect r="-8656"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Ορθογώνιο 19"/>
              <p:cNvSpPr/>
              <p:nvPr/>
            </p:nvSpPr>
            <p:spPr>
              <a:xfrm>
                <a:off x="5790351" y="4285320"/>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7" name="Ορθογώνιο 19"/>
              <p:cNvSpPr>
                <a:spLocks noRot="1" noChangeAspect="1" noMove="1" noResize="1" noEditPoints="1" noAdjustHandles="1" noChangeArrowheads="1" noChangeShapeType="1" noTextEdit="1"/>
              </p:cNvSpPr>
              <p:nvPr/>
            </p:nvSpPr>
            <p:spPr>
              <a:xfrm>
                <a:off x="5790351" y="4285320"/>
                <a:ext cx="3311804" cy="410305"/>
              </a:xfrm>
              <a:prstGeom prst="rect">
                <a:avLst/>
              </a:prstGeom>
              <a:blipFill>
                <a:blip r:embed="rId6"/>
                <a:stretch>
                  <a:fillRect r="-8656" b="-238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790351" y="5352345"/>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8" name="TextBox 7"/>
              <p:cNvSpPr txBox="1">
                <a:spLocks noRot="1" noChangeAspect="1" noMove="1" noResize="1" noEditPoints="1" noAdjustHandles="1" noChangeArrowheads="1" noChangeShapeType="1" noTextEdit="1"/>
              </p:cNvSpPr>
              <p:nvPr/>
            </p:nvSpPr>
            <p:spPr>
              <a:xfrm>
                <a:off x="5790351" y="5352345"/>
                <a:ext cx="1938288" cy="432554"/>
              </a:xfrm>
              <a:prstGeom prst="rect">
                <a:avLst/>
              </a:prstGeom>
              <a:blipFill>
                <a:blip r:embed="rId7"/>
                <a:stretch>
                  <a:fillRect r="-314" b="-18310"/>
                </a:stretch>
              </a:blipFill>
            </p:spPr>
            <p:txBody>
              <a:bodyPr/>
              <a:lstStyle/>
              <a:p>
                <a:r>
                  <a:rPr lang="en-US">
                    <a:noFill/>
                  </a:rPr>
                  <a:t> </a:t>
                </a:r>
              </a:p>
            </p:txBody>
          </p:sp>
        </mc:Fallback>
      </mc:AlternateContent>
      <p:sp>
        <p:nvSpPr>
          <p:cNvPr id="9" name="TextBox 8"/>
          <p:cNvSpPr txBox="1"/>
          <p:nvPr/>
        </p:nvSpPr>
        <p:spPr>
          <a:xfrm>
            <a:off x="5625208" y="6221497"/>
            <a:ext cx="4300536" cy="401007"/>
          </a:xfrm>
          <a:prstGeom prst="rect">
            <a:avLst/>
          </a:prstGeom>
          <a:noFill/>
        </p:spPr>
        <p:txBody>
          <a:bodyPr wrap="none" rtlCol="0">
            <a:spAutoFit/>
          </a:bodyPr>
          <a:lstStyle/>
          <a:p>
            <a:r>
              <a:rPr lang="en-US" dirty="0"/>
              <a:t>Outputs both past and future elements</a:t>
            </a:r>
            <a:endParaRPr lang="el-GR" dirty="0"/>
          </a:p>
        </p:txBody>
      </p:sp>
      <p:cxnSp>
        <p:nvCxnSpPr>
          <p:cNvPr id="10" name="Ευθύγραμμο βέλος σύνδεσης 24"/>
          <p:cNvCxnSpPr/>
          <p:nvPr/>
        </p:nvCxnSpPr>
        <p:spPr>
          <a:xfrm flipH="1" flipV="1">
            <a:off x="7182091" y="5742038"/>
            <a:ext cx="1173175" cy="62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Ευθύγραμμο βέλος σύνδεσης 26"/>
          <p:cNvCxnSpPr/>
          <p:nvPr/>
        </p:nvCxnSpPr>
        <p:spPr>
          <a:xfrm flipH="1" flipV="1">
            <a:off x="6899455" y="5702426"/>
            <a:ext cx="282635" cy="580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E64B24-F22E-4AB5-88B9-8D81FB0C823B}"/>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pic>
        <p:nvPicPr>
          <p:cNvPr id="14" name="Picture 8" descr="Fig. 2. Bidirectional Recurrent Neural Network"/>
          <p:cNvPicPr>
            <a:picLocks noChangeAspect="1" noChangeArrowheads="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t="6094"/>
          <a:stretch/>
        </p:blipFill>
        <p:spPr bwMode="auto">
          <a:xfrm>
            <a:off x="390842" y="3958208"/>
            <a:ext cx="4854382" cy="3149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95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Networks</a:t>
            </a:r>
          </a:p>
        </p:txBody>
      </p:sp>
      <p:sp>
        <p:nvSpPr>
          <p:cNvPr id="3" name="Content Placeholder 2"/>
          <p:cNvSpPr>
            <a:spLocks noGrp="1"/>
          </p:cNvSpPr>
          <p:nvPr>
            <p:ph idx="1"/>
          </p:nvPr>
        </p:nvSpPr>
        <p:spPr/>
        <p:txBody>
          <a:bodyPr/>
          <a:lstStyle/>
          <a:p>
            <a:r>
              <a:rPr lang="en-US" b="1" i="1" dirty="0">
                <a:solidFill>
                  <a:srgbClr val="0070C0"/>
                </a:solidFill>
              </a:rPr>
              <a:t>Long Short-Term Memory (LSTM) </a:t>
            </a:r>
            <a:r>
              <a:rPr lang="en-US" dirty="0"/>
              <a:t>networks are a variant of RNNs</a:t>
            </a:r>
          </a:p>
          <a:p>
            <a:r>
              <a:rPr lang="en-US" dirty="0"/>
              <a:t>LSTM mitigates the vanishing/exploding gradient problem</a:t>
            </a:r>
          </a:p>
          <a:p>
            <a:pPr lvl="1"/>
            <a:r>
              <a:rPr lang="en-US" dirty="0"/>
              <a:t>Solution: a </a:t>
            </a:r>
            <a:r>
              <a:rPr lang="en-US" dirty="0">
                <a:solidFill>
                  <a:srgbClr val="FF0000"/>
                </a:solidFill>
              </a:rPr>
              <a:t>Memory Cell</a:t>
            </a:r>
            <a:r>
              <a:rPr lang="en-US" dirty="0"/>
              <a:t>, updated at each step in the sequence</a:t>
            </a:r>
          </a:p>
          <a:p>
            <a:r>
              <a:rPr lang="en-US" dirty="0"/>
              <a:t>Three gates control the flow of information to and from the Memory Cell</a:t>
            </a:r>
          </a:p>
          <a:p>
            <a:pPr lvl="1"/>
            <a:r>
              <a:rPr lang="en-US" dirty="0">
                <a:solidFill>
                  <a:srgbClr val="FF0000"/>
                </a:solidFill>
              </a:rPr>
              <a:t>Input Gate</a:t>
            </a:r>
            <a:r>
              <a:rPr lang="en-US" dirty="0"/>
              <a:t>: protects the current step from irrelevant inputs</a:t>
            </a:r>
          </a:p>
          <a:p>
            <a:pPr lvl="1"/>
            <a:r>
              <a:rPr lang="en-US" dirty="0">
                <a:solidFill>
                  <a:srgbClr val="FF0000"/>
                </a:solidFill>
              </a:rPr>
              <a:t>Output Gate</a:t>
            </a:r>
            <a:r>
              <a:rPr lang="en-US" dirty="0"/>
              <a:t>: prevents current step from passing irrelevant information to later steps</a:t>
            </a:r>
          </a:p>
          <a:p>
            <a:pPr lvl="1"/>
            <a:r>
              <a:rPr lang="en-US" dirty="0">
                <a:solidFill>
                  <a:srgbClr val="FF0000"/>
                </a:solidFill>
              </a:rPr>
              <a:t>Forget Gate</a:t>
            </a:r>
            <a:r>
              <a:rPr lang="en-US" dirty="0"/>
              <a:t>: limits information passed from one cell to the next</a:t>
            </a:r>
          </a:p>
          <a:p>
            <a:r>
              <a:rPr lang="en-US" dirty="0"/>
              <a:t>Most modern RNN models use either LSTM units or other more advanced types of recurrent units (e.g., GRU units)</a:t>
            </a:r>
          </a:p>
          <a:p>
            <a:endParaRPr lang="en-US" dirty="0"/>
          </a:p>
        </p:txBody>
      </p:sp>
      <p:sp>
        <p:nvSpPr>
          <p:cNvPr id="4" name="Content Placeholder 3">
            <a:extLst>
              <a:ext uri="{FF2B5EF4-FFF2-40B4-BE49-F238E27FC236}">
                <a16:creationId xmlns:a16="http://schemas.microsoft.com/office/drawing/2014/main" id="{C3E94E63-CBC4-4072-9406-F358276D428A}"/>
              </a:ext>
            </a:extLst>
          </p:cNvPr>
          <p:cNvSpPr>
            <a:spLocks noGrp="1"/>
          </p:cNvSpPr>
          <p:nvPr>
            <p:ph idx="10"/>
          </p:nvPr>
        </p:nvSpPr>
        <p:spPr/>
        <p:txBody>
          <a:bodyPr/>
          <a:lstStyle/>
          <a:p>
            <a:r>
              <a:rPr lang="en-US" dirty="0"/>
              <a:t>Recurrent Neural Networks</a:t>
            </a:r>
          </a:p>
          <a:p>
            <a:endParaRPr lang="en-US" dirty="0"/>
          </a:p>
        </p:txBody>
      </p:sp>
    </p:spTree>
    <p:extLst>
      <p:ext uri="{BB962C8B-B14F-4D97-AF65-F5344CB8AC3E}">
        <p14:creationId xmlns:p14="http://schemas.microsoft.com/office/powerpoint/2010/main" val="3828246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Networks</a:t>
            </a:r>
          </a:p>
        </p:txBody>
      </p:sp>
      <p:sp>
        <p:nvSpPr>
          <p:cNvPr id="3" name="Content Placeholder 2"/>
          <p:cNvSpPr>
            <a:spLocks noGrp="1"/>
          </p:cNvSpPr>
          <p:nvPr>
            <p:ph idx="1"/>
          </p:nvPr>
        </p:nvSpPr>
        <p:spPr/>
        <p:txBody>
          <a:bodyPr/>
          <a:lstStyle/>
          <a:p>
            <a:r>
              <a:rPr lang="en-US" dirty="0"/>
              <a:t>LSTM cell</a:t>
            </a:r>
          </a:p>
          <a:p>
            <a:pPr lvl="1"/>
            <a:r>
              <a:rPr lang="en-US" dirty="0"/>
              <a:t>Input gate, output gate, forget gate, memory cell </a:t>
            </a:r>
          </a:p>
          <a:p>
            <a:pPr lvl="1"/>
            <a:r>
              <a:rPr lang="en-US" dirty="0"/>
              <a:t>LSTM can learn long-term correlations within data sequences</a:t>
            </a:r>
          </a:p>
        </p:txBody>
      </p:sp>
      <p:sp>
        <p:nvSpPr>
          <p:cNvPr id="4" name="Content Placeholder 3">
            <a:extLst>
              <a:ext uri="{FF2B5EF4-FFF2-40B4-BE49-F238E27FC236}">
                <a16:creationId xmlns:a16="http://schemas.microsoft.com/office/drawing/2014/main" id="{2B2C746D-A81B-4E1B-80DA-E30AD6C684E6}"/>
              </a:ext>
            </a:extLst>
          </p:cNvPr>
          <p:cNvSpPr>
            <a:spLocks noGrp="1"/>
          </p:cNvSpPr>
          <p:nvPr>
            <p:ph idx="10"/>
          </p:nvPr>
        </p:nvSpPr>
        <p:spPr/>
        <p:txBody>
          <a:bodyPr/>
          <a:lstStyle/>
          <a:p>
            <a:r>
              <a:rPr lang="en-US" dirty="0"/>
              <a:t>Recurrent Neural Networks</a:t>
            </a:r>
          </a:p>
          <a:p>
            <a:endParaRPr lang="en-US" dirty="0"/>
          </a:p>
        </p:txBody>
      </p:sp>
      <p:pic>
        <p:nvPicPr>
          <p:cNvPr id="5" name="Picture 4">
            <a:extLst>
              <a:ext uri="{FF2B5EF4-FFF2-40B4-BE49-F238E27FC236}">
                <a16:creationId xmlns:a16="http://schemas.microsoft.com/office/drawing/2014/main" id="{2A9BEC8E-6C3A-4849-89E7-DCA51F6C6C47}"/>
              </a:ext>
            </a:extLst>
          </p:cNvPr>
          <p:cNvPicPr>
            <a:picLocks noChangeAspect="1"/>
          </p:cNvPicPr>
          <p:nvPr/>
        </p:nvPicPr>
        <p:blipFill>
          <a:blip r:embed="rId3"/>
          <a:stretch>
            <a:fillRect/>
          </a:stretch>
        </p:blipFill>
        <p:spPr>
          <a:xfrm>
            <a:off x="6541368" y="3850758"/>
            <a:ext cx="3353350" cy="1820174"/>
          </a:xfrm>
          <a:prstGeom prst="rect">
            <a:avLst/>
          </a:prstGeom>
        </p:spPr>
      </p:pic>
      <p:pic>
        <p:nvPicPr>
          <p:cNvPr id="6" name="Picture 5"/>
          <p:cNvPicPr>
            <a:picLocks noChangeAspect="1"/>
          </p:cNvPicPr>
          <p:nvPr/>
        </p:nvPicPr>
        <p:blipFill rotWithShape="1">
          <a:blip r:embed="rId4"/>
          <a:srcRect l="2491"/>
          <a:stretch/>
        </p:blipFill>
        <p:spPr>
          <a:xfrm>
            <a:off x="204664" y="3238128"/>
            <a:ext cx="5637040" cy="4160996"/>
          </a:xfrm>
          <a:prstGeom prst="rect">
            <a:avLst/>
          </a:prstGeom>
        </p:spPr>
      </p:pic>
    </p:spTree>
    <p:extLst>
      <p:ext uri="{BB962C8B-B14F-4D97-AF65-F5344CB8AC3E}">
        <p14:creationId xmlns:p14="http://schemas.microsoft.com/office/powerpoint/2010/main" val="11059093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2EFBF-CC63-41E4-A495-390E4F5CF21C}"/>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BBA26529-85BF-4465-977B-25819F00D7A5}"/>
              </a:ext>
            </a:extLst>
          </p:cNvPr>
          <p:cNvSpPr>
            <a:spLocks noGrp="1"/>
          </p:cNvSpPr>
          <p:nvPr>
            <p:ph idx="1"/>
          </p:nvPr>
        </p:nvSpPr>
        <p:spPr/>
        <p:txBody>
          <a:bodyPr/>
          <a:lstStyle/>
          <a:p>
            <a:pPr marL="457162" indent="-457162">
              <a:buFont typeface="+mj-lt"/>
              <a:buAutoNum type="arabicPeriod"/>
            </a:pPr>
            <a:r>
              <a:rPr lang="en-US" dirty="0"/>
              <a:t>Hung-</a:t>
            </a:r>
            <a:r>
              <a:rPr lang="en-US" dirty="0" err="1"/>
              <a:t>yi</a:t>
            </a:r>
            <a:r>
              <a:rPr lang="en-US" dirty="0"/>
              <a:t> Lee – Deep Learning Tutorial </a:t>
            </a:r>
          </a:p>
          <a:p>
            <a:pPr marL="457162" indent="-457162">
              <a:buFont typeface="+mj-lt"/>
              <a:buAutoNum type="arabicPeriod"/>
            </a:pPr>
            <a:r>
              <a:rPr lang="en-US" dirty="0" err="1"/>
              <a:t>Ismini</a:t>
            </a:r>
            <a:r>
              <a:rPr lang="en-US" dirty="0"/>
              <a:t> </a:t>
            </a:r>
            <a:r>
              <a:rPr lang="en-US" dirty="0" err="1"/>
              <a:t>Lourentzou</a:t>
            </a:r>
            <a:r>
              <a:rPr lang="en-US" dirty="0"/>
              <a:t> – Introduction to Deep Learning</a:t>
            </a:r>
          </a:p>
          <a:p>
            <a:pPr marL="457162" indent="-457162">
              <a:buFont typeface="+mj-lt"/>
              <a:buAutoNum type="arabicPeriod"/>
            </a:pPr>
            <a:r>
              <a:rPr lang="en-US" dirty="0"/>
              <a:t>CS231n Convolutional Neural Networks for Visual Recognition (Stanford CS course) (</a:t>
            </a:r>
            <a:r>
              <a:rPr lang="en-US" dirty="0">
                <a:hlinkClick r:id="rId2"/>
              </a:rPr>
              <a:t>link</a:t>
            </a:r>
            <a:r>
              <a:rPr lang="en-US" dirty="0"/>
              <a:t>)</a:t>
            </a:r>
          </a:p>
          <a:p>
            <a:pPr marL="457162" indent="-457162">
              <a:buFont typeface="+mj-lt"/>
              <a:buAutoNum type="arabicPeriod"/>
            </a:pPr>
            <a:r>
              <a:rPr lang="en-US" dirty="0"/>
              <a:t>James Hays, Brown – Machine Learning Overview</a:t>
            </a:r>
          </a:p>
          <a:p>
            <a:pPr marL="457162" indent="-457162">
              <a:buFont typeface="+mj-lt"/>
              <a:buAutoNum type="arabicPeriod"/>
            </a:pPr>
            <a:r>
              <a:rPr lang="en-US" dirty="0" err="1"/>
              <a:t>Param</a:t>
            </a:r>
            <a:r>
              <a:rPr lang="en-US" dirty="0"/>
              <a:t> </a:t>
            </a:r>
            <a:r>
              <a:rPr lang="en-US" dirty="0" err="1"/>
              <a:t>Vir</a:t>
            </a:r>
            <a:r>
              <a:rPr lang="en-US" dirty="0"/>
              <a:t> Singh, </a:t>
            </a:r>
            <a:r>
              <a:rPr lang="en-US" dirty="0" err="1"/>
              <a:t>Shunyuan</a:t>
            </a:r>
            <a:r>
              <a:rPr lang="en-US" dirty="0"/>
              <a:t> Zhang, Nikhil Malik – Deep Learning</a:t>
            </a:r>
          </a:p>
          <a:p>
            <a:pPr marL="457162" indent="-457162">
              <a:buFont typeface="+mj-lt"/>
              <a:buAutoNum type="arabicPeriod"/>
            </a:pPr>
            <a:r>
              <a:rPr lang="en-US" dirty="0"/>
              <a:t>Sebastian Ruder – An Overview of Gradient Descent Optimization Algorithms (</a:t>
            </a:r>
            <a:r>
              <a:rPr lang="en-US" dirty="0">
                <a:hlinkClick r:id="rId3"/>
              </a:rPr>
              <a:t>link</a:t>
            </a:r>
            <a:r>
              <a:rPr lang="en-US" dirty="0"/>
              <a:t>)</a:t>
            </a:r>
          </a:p>
        </p:txBody>
      </p:sp>
    </p:spTree>
    <p:extLst>
      <p:ext uri="{BB962C8B-B14F-4D97-AF65-F5344CB8AC3E}">
        <p14:creationId xmlns:p14="http://schemas.microsoft.com/office/powerpoint/2010/main" val="3648828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EC510441-D8D1-55A2-247D-93297C12C745}"/>
              </a:ext>
            </a:extLst>
          </p:cNvPr>
          <p:cNvSpPr>
            <a:spLocks noGrp="1"/>
          </p:cNvSpPr>
          <p:nvPr>
            <p:ph type="title"/>
          </p:nvPr>
        </p:nvSpPr>
        <p:spPr/>
        <p:txBody>
          <a:bodyPr>
            <a:normAutofit fontScale="90000"/>
          </a:bodyPr>
          <a:lstStyle/>
          <a:p>
            <a:r>
              <a:rPr lang="en-US" altLang="en-US" sz="3520"/>
              <a:t>Lecture 3. Fully Connected NN </a:t>
            </a:r>
            <a:r>
              <a:rPr lang="en-US" altLang="en-US" sz="3080"/>
              <a:t>&amp; </a:t>
            </a:r>
            <a:br>
              <a:rPr lang="en-US" altLang="en-US" sz="3080"/>
            </a:br>
            <a:r>
              <a:rPr lang="en-US" altLang="en-US" sz="3080"/>
              <a:t>                   </a:t>
            </a:r>
            <a:r>
              <a:rPr lang="en-US" altLang="en-US" sz="3520"/>
              <a:t>Hello World of Deep Learning</a:t>
            </a:r>
          </a:p>
        </p:txBody>
      </p:sp>
      <p:pic>
        <p:nvPicPr>
          <p:cNvPr id="14338" name="Content Placeholder 3" descr="Screen Shot 2017-04-17 at 10.40.42 PM.png">
            <a:extLst>
              <a:ext uri="{FF2B5EF4-FFF2-40B4-BE49-F238E27FC236}">
                <a16:creationId xmlns:a16="http://schemas.microsoft.com/office/drawing/2014/main" id="{60FD638F-AEC7-565C-9F66-2292F9193F52}"/>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19876" b="-19876"/>
          <a:stretch>
            <a:fillRect/>
          </a:stretch>
        </p:blipFill>
        <p:spPr>
          <a:xfrm>
            <a:off x="759618" y="2942112"/>
            <a:ext cx="5023962" cy="2766060"/>
          </a:xfrm>
        </p:spPr>
      </p:pic>
      <p:sp>
        <p:nvSpPr>
          <p:cNvPr id="5" name="Right Arrow 4">
            <a:extLst>
              <a:ext uri="{FF2B5EF4-FFF2-40B4-BE49-F238E27FC236}">
                <a16:creationId xmlns:a16="http://schemas.microsoft.com/office/drawing/2014/main" id="{C4FD004C-0725-6E87-7B88-458B23FD4019}"/>
              </a:ext>
            </a:extLst>
          </p:cNvPr>
          <p:cNvSpPr>
            <a:spLocks noChangeArrowheads="1"/>
          </p:cNvSpPr>
          <p:nvPr/>
        </p:nvSpPr>
        <p:spPr bwMode="auto">
          <a:xfrm>
            <a:off x="5783580" y="4053840"/>
            <a:ext cx="405130" cy="532607"/>
          </a:xfrm>
          <a:prstGeom prst="rightArrow">
            <a:avLst>
              <a:gd name="adj1" fmla="val 50000"/>
              <a:gd name="adj2" fmla="val 50000"/>
            </a:avLst>
          </a:prstGeom>
          <a:gradFill rotWithShape="1">
            <a:gsLst>
              <a:gs pos="0">
                <a:srgbClr val="BEBEFF"/>
              </a:gs>
              <a:gs pos="20000">
                <a:srgbClr val="BEBEFE"/>
              </a:gs>
              <a:gs pos="100000">
                <a:srgbClr val="9191C3"/>
              </a:gs>
            </a:gsLst>
            <a:lin ang="5400000"/>
          </a:gradFill>
          <a:ln w="9525">
            <a:solidFill>
              <a:srgbClr val="C6C6F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2207">
              <a:solidFill>
                <a:srgbClr val="FFFFFF"/>
              </a:solidFill>
              <a:latin typeface="Arial" charset="0"/>
              <a:ea typeface="ＭＳ Ｐゴシック" charset="0"/>
            </a:endParaRPr>
          </a:p>
        </p:txBody>
      </p:sp>
      <p:sp>
        <p:nvSpPr>
          <p:cNvPr id="6" name="TextBox 5">
            <a:extLst>
              <a:ext uri="{FF2B5EF4-FFF2-40B4-BE49-F238E27FC236}">
                <a16:creationId xmlns:a16="http://schemas.microsoft.com/office/drawing/2014/main" id="{9AA7135D-B168-56BA-716F-90A2824C3B2A}"/>
              </a:ext>
            </a:extLst>
          </p:cNvPr>
          <p:cNvSpPr txBox="1">
            <a:spLocks noChangeArrowheads="1"/>
          </p:cNvSpPr>
          <p:nvPr/>
        </p:nvSpPr>
        <p:spPr bwMode="auto">
          <a:xfrm>
            <a:off x="6370320" y="3970021"/>
            <a:ext cx="1173480" cy="70173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Neural </a:t>
            </a:r>
          </a:p>
          <a:p>
            <a:pPr eaLnBrk="1" hangingPunct="1"/>
            <a:r>
              <a:rPr lang="en-US" altLang="en-US" sz="1980"/>
              <a:t>Network</a:t>
            </a:r>
          </a:p>
        </p:txBody>
      </p:sp>
      <p:sp>
        <p:nvSpPr>
          <p:cNvPr id="7" name="Right Arrow 6">
            <a:extLst>
              <a:ext uri="{FF2B5EF4-FFF2-40B4-BE49-F238E27FC236}">
                <a16:creationId xmlns:a16="http://schemas.microsoft.com/office/drawing/2014/main" id="{774CE2E4-3076-A82F-6A26-B8D7AEA448F4}"/>
              </a:ext>
            </a:extLst>
          </p:cNvPr>
          <p:cNvSpPr>
            <a:spLocks noChangeArrowheads="1"/>
          </p:cNvSpPr>
          <p:nvPr/>
        </p:nvSpPr>
        <p:spPr bwMode="auto">
          <a:xfrm>
            <a:off x="7711440" y="4053840"/>
            <a:ext cx="405130" cy="532607"/>
          </a:xfrm>
          <a:prstGeom prst="rightArrow">
            <a:avLst>
              <a:gd name="adj1" fmla="val 50000"/>
              <a:gd name="adj2" fmla="val 50000"/>
            </a:avLst>
          </a:prstGeom>
          <a:gradFill rotWithShape="1">
            <a:gsLst>
              <a:gs pos="0">
                <a:srgbClr val="BEBEFF"/>
              </a:gs>
              <a:gs pos="20000">
                <a:srgbClr val="BEBEFE"/>
              </a:gs>
              <a:gs pos="100000">
                <a:srgbClr val="9191C3"/>
              </a:gs>
            </a:gsLst>
            <a:lin ang="5400000"/>
          </a:gradFill>
          <a:ln w="9525">
            <a:solidFill>
              <a:srgbClr val="C6C6FB"/>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2207">
              <a:solidFill>
                <a:srgbClr val="FFFFFF"/>
              </a:solidFill>
              <a:latin typeface="Arial" charset="0"/>
              <a:ea typeface="ＭＳ Ｐゴシック" charset="0"/>
            </a:endParaRPr>
          </a:p>
        </p:txBody>
      </p:sp>
      <p:sp>
        <p:nvSpPr>
          <p:cNvPr id="8" name="TextBox 7">
            <a:extLst>
              <a:ext uri="{FF2B5EF4-FFF2-40B4-BE49-F238E27FC236}">
                <a16:creationId xmlns:a16="http://schemas.microsoft.com/office/drawing/2014/main" id="{B4AB1849-5CB7-BE55-3A8A-42BB2BA6E785}"/>
              </a:ext>
            </a:extLst>
          </p:cNvPr>
          <p:cNvSpPr txBox="1">
            <a:spLocks noChangeArrowheads="1"/>
          </p:cNvSpPr>
          <p:nvPr/>
        </p:nvSpPr>
        <p:spPr bwMode="auto">
          <a:xfrm>
            <a:off x="8298180" y="4053841"/>
            <a:ext cx="798617"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ja-JP" altLang="en-US" sz="3080"/>
              <a:t>“</a:t>
            </a:r>
            <a:r>
              <a:rPr lang="en-US" altLang="ja-JP" sz="3080"/>
              <a:t>1</a:t>
            </a:r>
            <a:r>
              <a:rPr lang="ja-JP" altLang="en-US" sz="3080"/>
              <a:t>”</a:t>
            </a:r>
            <a:endParaRPr lang="en-US" altLang="en-US" sz="3080"/>
          </a:p>
        </p:txBody>
      </p:sp>
      <p:sp>
        <p:nvSpPr>
          <p:cNvPr id="14343" name="TextBox 8">
            <a:extLst>
              <a:ext uri="{FF2B5EF4-FFF2-40B4-BE49-F238E27FC236}">
                <a16:creationId xmlns:a16="http://schemas.microsoft.com/office/drawing/2014/main" id="{EB2E9301-B977-4A18-062C-7C2FCEBCF709}"/>
              </a:ext>
            </a:extLst>
          </p:cNvPr>
          <p:cNvSpPr txBox="1">
            <a:spLocks noChangeArrowheads="1"/>
          </p:cNvSpPr>
          <p:nvPr/>
        </p:nvSpPr>
        <p:spPr bwMode="auto">
          <a:xfrm>
            <a:off x="922020" y="6484621"/>
            <a:ext cx="8602804"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MNIST Data maintained by Yann LeCun: </a:t>
            </a:r>
            <a:r>
              <a:rPr lang="en-US" altLang="en-US" sz="1980">
                <a:hlinkClick r:id="rId5"/>
              </a:rPr>
              <a:t>http://yann.lecun.com/exdb/mnist/</a:t>
            </a:r>
            <a:endParaRPr lang="en-US" altLang="en-US" sz="1980"/>
          </a:p>
          <a:p>
            <a:pPr eaLnBrk="1" hangingPunct="1"/>
            <a:r>
              <a:rPr lang="en-US" altLang="en-US" sz="1980"/>
              <a:t>Keras provides data sets loading function at http://keras.io/datasets</a:t>
            </a:r>
          </a:p>
        </p:txBody>
      </p:sp>
      <p:sp>
        <p:nvSpPr>
          <p:cNvPr id="14344" name="TextBox 9">
            <a:extLst>
              <a:ext uri="{FF2B5EF4-FFF2-40B4-BE49-F238E27FC236}">
                <a16:creationId xmlns:a16="http://schemas.microsoft.com/office/drawing/2014/main" id="{C5EA5085-B875-E13D-2260-082688BC03A6}"/>
              </a:ext>
            </a:extLst>
          </p:cNvPr>
          <p:cNvSpPr txBox="1">
            <a:spLocks noChangeArrowheads="1"/>
          </p:cNvSpPr>
          <p:nvPr/>
        </p:nvSpPr>
        <p:spPr bwMode="auto">
          <a:xfrm>
            <a:off x="586740" y="2377440"/>
            <a:ext cx="43300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200"/>
              <a:t>0–9 handwritten digit recognition:</a:t>
            </a:r>
          </a:p>
        </p:txBody>
      </p:sp>
      <p:sp>
        <p:nvSpPr>
          <p:cNvPr id="11" name="TextBox 10">
            <a:extLst>
              <a:ext uri="{FF2B5EF4-FFF2-40B4-BE49-F238E27FC236}">
                <a16:creationId xmlns:a16="http://schemas.microsoft.com/office/drawing/2014/main" id="{5665D9CD-0BEA-42E2-8D74-AC798DD55DFF}"/>
              </a:ext>
            </a:extLst>
          </p:cNvPr>
          <p:cNvSpPr txBox="1">
            <a:spLocks noChangeArrowheads="1"/>
          </p:cNvSpPr>
          <p:nvPr/>
        </p:nvSpPr>
        <p:spPr bwMode="auto">
          <a:xfrm>
            <a:off x="4023360" y="5311140"/>
            <a:ext cx="1016625"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28 x 28</a:t>
            </a:r>
          </a:p>
        </p:txBody>
      </p:sp>
      <p:pic>
        <p:nvPicPr>
          <p:cNvPr id="2" name="Video 6">
            <a:hlinkClick r:id="" action="ppaction://media"/>
            <a:extLst>
              <a:ext uri="{FF2B5EF4-FFF2-40B4-BE49-F238E27FC236}">
                <a16:creationId xmlns:a16="http://schemas.microsoft.com/office/drawing/2014/main" id="{D3746A31-8DC0-DEF3-B8BD-F980354719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1602" y="3075121"/>
            <a:ext cx="8337179"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221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2"/>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2"/>
                                        </p:tgtEl>
                                      </p:cBhvr>
                                    </p:cmd>
                                  </p:childTnLst>
                                </p:cTn>
                              </p:par>
                            </p:childTnLst>
                          </p:cTn>
                        </p:par>
                      </p:childTnLst>
                    </p:cTn>
                  </p:par>
                </p:childTnLst>
              </p:cTn>
              <p:nextCondLst>
                <p:cond evt="onClick" delay="0">
                  <p:tgtEl>
                    <p:spTgt spid="2"/>
                  </p:tgtEl>
                </p:cond>
              </p:nextCondLst>
            </p:seq>
            <p:video>
              <p:cMediaNode vol="80000" mute="1">
                <p:cTn id="30" repeatCount="indefinite" fill="hold" display="0">
                  <p:stCondLst>
                    <p:cond delay="indefinite"/>
                  </p:stCondLst>
                </p:cTn>
                <p:tgtEl>
                  <p:spTgt spid="2"/>
                </p:tgtEl>
              </p:cMediaNode>
            </p:video>
          </p:childTnLst>
        </p:cTn>
      </p:par>
    </p:tnLst>
    <p:bldLst>
      <p:bldP spid="5" grpId="0" animBg="1"/>
      <p:bldP spid="6" grpId="0" animBg="1"/>
      <p:bldP spid="7" grpId="0" animBg="1"/>
      <p:bldP spid="8" grpId="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C10C3954-446D-5E92-E63D-0E7644AB6431}"/>
              </a:ext>
            </a:extLst>
          </p:cNvPr>
          <p:cNvSpPr>
            <a:spLocks noGrp="1"/>
          </p:cNvSpPr>
          <p:nvPr>
            <p:ph type="title"/>
          </p:nvPr>
        </p:nvSpPr>
        <p:spPr/>
        <p:txBody>
          <a:bodyPr/>
          <a:lstStyle/>
          <a:p>
            <a:r>
              <a:rPr lang="en-US" altLang="en-US"/>
              <a:t>Keras &amp; Tensorflow</a:t>
            </a:r>
          </a:p>
        </p:txBody>
      </p:sp>
      <p:sp>
        <p:nvSpPr>
          <p:cNvPr id="15362" name="Content Placeholder 2">
            <a:extLst>
              <a:ext uri="{FF2B5EF4-FFF2-40B4-BE49-F238E27FC236}">
                <a16:creationId xmlns:a16="http://schemas.microsoft.com/office/drawing/2014/main" id="{83C2D76D-DB28-665E-567B-2F28B458E5A6}"/>
              </a:ext>
            </a:extLst>
          </p:cNvPr>
          <p:cNvSpPr>
            <a:spLocks noGrp="1"/>
          </p:cNvSpPr>
          <p:nvPr>
            <p:ph idx="1"/>
          </p:nvPr>
        </p:nvSpPr>
        <p:spPr/>
        <p:txBody>
          <a:bodyPr/>
          <a:lstStyle/>
          <a:p>
            <a:r>
              <a:rPr lang="en-US" altLang="en-US" sz="2200"/>
              <a:t>Interface of Tensorflow and Theano.</a:t>
            </a:r>
          </a:p>
          <a:p>
            <a:r>
              <a:rPr lang="en-US" altLang="en-US" sz="2200"/>
              <a:t>Francois Chollet, author of Keras is at Google, Keras will become Tensorflow API.</a:t>
            </a:r>
          </a:p>
          <a:p>
            <a:r>
              <a:rPr lang="en-US" altLang="en-US" sz="2200"/>
              <a:t>Documentation: </a:t>
            </a:r>
            <a:r>
              <a:rPr lang="en-US" altLang="en-US" sz="2200">
                <a:hlinkClick r:id="rId2"/>
              </a:rPr>
              <a:t>http://keras.io</a:t>
            </a:r>
            <a:r>
              <a:rPr lang="en-US" altLang="en-US" sz="2200"/>
              <a:t>.</a:t>
            </a:r>
          </a:p>
          <a:p>
            <a:r>
              <a:rPr lang="en-US" altLang="en-US" sz="2200">
                <a:hlinkClick r:id="rId3"/>
              </a:rPr>
              <a:t>Examples: https://github.com/fchollet/keras/tree/master/examples</a:t>
            </a:r>
            <a:endParaRPr lang="en-US" altLang="en-US" sz="2200"/>
          </a:p>
          <a:p>
            <a:r>
              <a:rPr lang="en-US" altLang="en-US" sz="2200"/>
              <a:t>Simple course on Tensorflow: https://docs.google.com/presentation/d/1zkmVGobdPfQgsjIw6gUqJsjB8wvv9uBdT7ZHdaCjZ7Q/edit#slide=id.p</a:t>
            </a:r>
          </a:p>
          <a:p>
            <a:endParaRPr lang="en-US" altLang="en-US" sz="264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9BEBCD7E-B285-C28E-8D21-19AF339E570A}"/>
              </a:ext>
            </a:extLst>
          </p:cNvPr>
          <p:cNvSpPr>
            <a:spLocks noGrp="1"/>
          </p:cNvSpPr>
          <p:nvPr>
            <p:ph type="title"/>
          </p:nvPr>
        </p:nvSpPr>
        <p:spPr>
          <a:xfrm>
            <a:off x="41910" y="100330"/>
            <a:ext cx="9052560" cy="922020"/>
          </a:xfrm>
        </p:spPr>
        <p:txBody>
          <a:bodyPr/>
          <a:lstStyle/>
          <a:p>
            <a:r>
              <a:rPr lang="en-US" altLang="zh-CN"/>
              <a:t>Implementing in Keras</a:t>
            </a:r>
            <a:endParaRPr lang="en-US" altLang="en-US"/>
          </a:p>
        </p:txBody>
      </p:sp>
      <p:pic>
        <p:nvPicPr>
          <p:cNvPr id="16386" name="Content Placeholder 5" descr="sensors-10-08363f1-1024.png">
            <a:extLst>
              <a:ext uri="{FF2B5EF4-FFF2-40B4-BE49-F238E27FC236}">
                <a16:creationId xmlns:a16="http://schemas.microsoft.com/office/drawing/2014/main" id="{A05C8912-87EC-66F4-3708-D95A6EADD2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3140" b="-3140"/>
          <a:stretch>
            <a:fillRect/>
          </a:stretch>
        </p:blipFill>
        <p:spPr>
          <a:xfrm>
            <a:off x="1844040" y="1371600"/>
            <a:ext cx="5867400" cy="3230563"/>
          </a:xfrm>
        </p:spPr>
      </p:pic>
      <p:sp>
        <p:nvSpPr>
          <p:cNvPr id="16387" name="TextBox 6">
            <a:extLst>
              <a:ext uri="{FF2B5EF4-FFF2-40B4-BE49-F238E27FC236}">
                <a16:creationId xmlns:a16="http://schemas.microsoft.com/office/drawing/2014/main" id="{20B92110-F56A-9EB3-5FD7-BEEC9CFEA215}"/>
              </a:ext>
            </a:extLst>
          </p:cNvPr>
          <p:cNvSpPr txBox="1">
            <a:spLocks noChangeArrowheads="1"/>
          </p:cNvSpPr>
          <p:nvPr/>
        </p:nvSpPr>
        <p:spPr bwMode="auto">
          <a:xfrm>
            <a:off x="6957060" y="2964180"/>
            <a:ext cx="457518"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a:t>
            </a:r>
          </a:p>
        </p:txBody>
      </p:sp>
      <p:sp>
        <p:nvSpPr>
          <p:cNvPr id="16388" name="TextBox 7">
            <a:extLst>
              <a:ext uri="{FF2B5EF4-FFF2-40B4-BE49-F238E27FC236}">
                <a16:creationId xmlns:a16="http://schemas.microsoft.com/office/drawing/2014/main" id="{CB8B14E9-361F-4BF1-FA8B-F475523B1133}"/>
              </a:ext>
            </a:extLst>
          </p:cNvPr>
          <p:cNvSpPr txBox="1">
            <a:spLocks noChangeArrowheads="1"/>
          </p:cNvSpPr>
          <p:nvPr/>
        </p:nvSpPr>
        <p:spPr bwMode="auto">
          <a:xfrm>
            <a:off x="922021" y="2628900"/>
            <a:ext cx="87556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28</a:t>
            </a:r>
            <a:r>
              <a:rPr lang="en-US" altLang="zh-CN" sz="1980"/>
              <a:t>x28</a:t>
            </a:r>
            <a:endParaRPr lang="en-US" altLang="en-US" sz="1980"/>
          </a:p>
        </p:txBody>
      </p:sp>
      <p:sp>
        <p:nvSpPr>
          <p:cNvPr id="16389" name="TextBox 8">
            <a:extLst>
              <a:ext uri="{FF2B5EF4-FFF2-40B4-BE49-F238E27FC236}">
                <a16:creationId xmlns:a16="http://schemas.microsoft.com/office/drawing/2014/main" id="{B32BD799-065B-7937-9416-FE5F2397FF48}"/>
              </a:ext>
            </a:extLst>
          </p:cNvPr>
          <p:cNvSpPr txBox="1">
            <a:spLocks noChangeArrowheads="1"/>
          </p:cNvSpPr>
          <p:nvPr/>
        </p:nvSpPr>
        <p:spPr bwMode="auto">
          <a:xfrm>
            <a:off x="3520441" y="1036320"/>
            <a:ext cx="607859"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500</a:t>
            </a:r>
          </a:p>
        </p:txBody>
      </p:sp>
      <p:sp>
        <p:nvSpPr>
          <p:cNvPr id="16390" name="TextBox 9">
            <a:extLst>
              <a:ext uri="{FF2B5EF4-FFF2-40B4-BE49-F238E27FC236}">
                <a16:creationId xmlns:a16="http://schemas.microsoft.com/office/drawing/2014/main" id="{C4714D9D-5EAA-0551-D79F-655A46BA4588}"/>
              </a:ext>
            </a:extLst>
          </p:cNvPr>
          <p:cNvSpPr txBox="1">
            <a:spLocks noChangeArrowheads="1"/>
          </p:cNvSpPr>
          <p:nvPr/>
        </p:nvSpPr>
        <p:spPr bwMode="auto">
          <a:xfrm>
            <a:off x="5196841" y="1036320"/>
            <a:ext cx="607859"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500</a:t>
            </a:r>
          </a:p>
        </p:txBody>
      </p:sp>
      <p:sp>
        <p:nvSpPr>
          <p:cNvPr id="16391" name="TextBox 10">
            <a:extLst>
              <a:ext uri="{FF2B5EF4-FFF2-40B4-BE49-F238E27FC236}">
                <a16:creationId xmlns:a16="http://schemas.microsoft.com/office/drawing/2014/main" id="{F28152A1-0DD7-0E31-E274-31F1C2EC98E0}"/>
              </a:ext>
            </a:extLst>
          </p:cNvPr>
          <p:cNvSpPr txBox="1">
            <a:spLocks noChangeArrowheads="1"/>
          </p:cNvSpPr>
          <p:nvPr/>
        </p:nvSpPr>
        <p:spPr bwMode="auto">
          <a:xfrm>
            <a:off x="6621780" y="1371600"/>
            <a:ext cx="107273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softmax</a:t>
            </a:r>
          </a:p>
        </p:txBody>
      </p:sp>
      <p:sp>
        <p:nvSpPr>
          <p:cNvPr id="16392" name="TextBox 11">
            <a:extLst>
              <a:ext uri="{FF2B5EF4-FFF2-40B4-BE49-F238E27FC236}">
                <a16:creationId xmlns:a16="http://schemas.microsoft.com/office/drawing/2014/main" id="{46DFEEFB-8C88-E400-26D2-6DD90234CD29}"/>
              </a:ext>
            </a:extLst>
          </p:cNvPr>
          <p:cNvSpPr txBox="1">
            <a:spLocks noChangeArrowheads="1"/>
          </p:cNvSpPr>
          <p:nvPr/>
        </p:nvSpPr>
        <p:spPr bwMode="auto">
          <a:xfrm>
            <a:off x="167640" y="4892040"/>
            <a:ext cx="92240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model = sequential()   # layers are sequentially added</a:t>
            </a:r>
          </a:p>
          <a:p>
            <a:pPr eaLnBrk="1" hangingPunct="1"/>
            <a:r>
              <a:rPr lang="en-US" altLang="en-US" sz="1980"/>
              <a:t>model.add( Dense(input_dim=28*28, output_dim=500))</a:t>
            </a:r>
          </a:p>
          <a:p>
            <a:pPr eaLnBrk="1" hangingPunct="1"/>
            <a:r>
              <a:rPr lang="en-US" altLang="en-US" sz="1980"/>
              <a:t>model.add(Activation(</a:t>
            </a:r>
            <a:r>
              <a:rPr lang="ja-JP" altLang="en-US" sz="1980"/>
              <a:t>‘</a:t>
            </a:r>
            <a:r>
              <a:rPr lang="en-US" altLang="ja-JP" sz="1980"/>
              <a:t>sigmoid</a:t>
            </a:r>
            <a:r>
              <a:rPr lang="ja-JP" altLang="en-US" sz="1980"/>
              <a:t>’</a:t>
            </a:r>
            <a:r>
              <a:rPr lang="en-US" altLang="ja-JP" sz="1980"/>
              <a:t>))  #: softplus, softsign,relu,tanh, hard_sigmoid</a:t>
            </a:r>
          </a:p>
          <a:p>
            <a:pPr eaLnBrk="1" hangingPunct="1"/>
            <a:r>
              <a:rPr lang="en-US" altLang="en-US" sz="1980"/>
              <a:t>model.add(Dense( output_dim = 500))</a:t>
            </a:r>
          </a:p>
          <a:p>
            <a:pPr eaLnBrk="1" hangingPunct="1"/>
            <a:r>
              <a:rPr lang="en-US" altLang="en-US" sz="1980"/>
              <a:t>model.add (Activation(</a:t>
            </a:r>
            <a:r>
              <a:rPr lang="ja-JP" altLang="en-US" sz="1980"/>
              <a:t>‘</a:t>
            </a:r>
            <a:r>
              <a:rPr lang="en-US" altLang="ja-JP" sz="1980"/>
              <a:t>sigmoid</a:t>
            </a:r>
            <a:r>
              <a:rPr lang="ja-JP" altLang="en-US" sz="1980"/>
              <a:t>’</a:t>
            </a:r>
            <a:r>
              <a:rPr lang="en-US" altLang="ja-JP" sz="1980"/>
              <a:t>))</a:t>
            </a:r>
          </a:p>
          <a:p>
            <a:pPr eaLnBrk="1" hangingPunct="1"/>
            <a:r>
              <a:rPr lang="en-US" altLang="ja-JP" sz="1980"/>
              <a:t>Model.add(Dense(output_dim=10))</a:t>
            </a:r>
          </a:p>
          <a:p>
            <a:pPr eaLnBrk="1" hangingPunct="1"/>
            <a:r>
              <a:rPr lang="en-US" altLang="ja-JP" sz="1980"/>
              <a:t>Model.add(Activation(‘softmax’))</a:t>
            </a:r>
          </a:p>
          <a:p>
            <a:pPr eaLnBrk="1" hangingPunct="1"/>
            <a:r>
              <a:rPr lang="en-US" altLang="en-US" sz="1760"/>
              <a:t>model.compile(loss=</a:t>
            </a:r>
            <a:r>
              <a:rPr lang="ja-JP" altLang="en-US" sz="1760"/>
              <a:t>‘</a:t>
            </a:r>
            <a:r>
              <a:rPr lang="en-US" altLang="ja-JP" sz="1760"/>
              <a:t>categorical_crossentropy</a:t>
            </a:r>
            <a:r>
              <a:rPr lang="ja-JP" altLang="en-US" sz="1760"/>
              <a:t>’</a:t>
            </a:r>
            <a:r>
              <a:rPr lang="en-US" altLang="ja-JP" sz="1760"/>
              <a:t>, optimizer=</a:t>
            </a:r>
            <a:r>
              <a:rPr lang="ja-JP" altLang="en-US" sz="1760"/>
              <a:t>‘</a:t>
            </a:r>
            <a:r>
              <a:rPr lang="en-US" altLang="ja-JP" sz="1760"/>
              <a:t>adam</a:t>
            </a:r>
            <a:r>
              <a:rPr lang="ja-JP" altLang="en-US" sz="1760"/>
              <a:t>’</a:t>
            </a:r>
            <a:r>
              <a:rPr lang="en-US" altLang="ja-JP" sz="1760"/>
              <a:t>, metrics=[</a:t>
            </a:r>
            <a:r>
              <a:rPr lang="ja-JP" altLang="en-US" sz="1760"/>
              <a:t>‘</a:t>
            </a:r>
            <a:r>
              <a:rPr lang="en-US" altLang="ja-JP" sz="1760"/>
              <a:t>accuracy</a:t>
            </a:r>
            <a:r>
              <a:rPr lang="ja-JP" altLang="en-US" sz="1760"/>
              <a:t>’</a:t>
            </a:r>
            <a:r>
              <a:rPr lang="en-US" altLang="ja-JP" sz="1760"/>
              <a:t>])</a:t>
            </a:r>
            <a:endParaRPr lang="en-US" altLang="ja-JP" sz="1980"/>
          </a:p>
          <a:p>
            <a:pPr eaLnBrk="1" hangingPunct="1"/>
            <a:r>
              <a:rPr lang="en-US" altLang="en-US" sz="1980"/>
              <a:t>model.fit(x_train, y_train, batch_size=100, nb_epoch=20)</a:t>
            </a:r>
          </a:p>
        </p:txBody>
      </p:sp>
      <p:sp>
        <p:nvSpPr>
          <p:cNvPr id="16393" name="TextBox 12">
            <a:extLst>
              <a:ext uri="{FF2B5EF4-FFF2-40B4-BE49-F238E27FC236}">
                <a16:creationId xmlns:a16="http://schemas.microsoft.com/office/drawing/2014/main" id="{80B96F56-CED4-BFA9-7820-4C01EAF162B8}"/>
              </a:ext>
            </a:extLst>
          </p:cNvPr>
          <p:cNvSpPr txBox="1">
            <a:spLocks noChangeArrowheads="1"/>
          </p:cNvSpPr>
          <p:nvPr/>
        </p:nvSpPr>
        <p:spPr bwMode="auto">
          <a:xfrm>
            <a:off x="7627620" y="2042161"/>
            <a:ext cx="419100" cy="181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y</a:t>
            </a:r>
            <a:r>
              <a:rPr lang="en-US" altLang="en-US" sz="1980" baseline="-25000"/>
              <a:t>0</a:t>
            </a:r>
          </a:p>
          <a:p>
            <a:pPr eaLnBrk="1" hangingPunct="1"/>
            <a:endParaRPr lang="en-US" altLang="en-US" sz="1980" baseline="-25000"/>
          </a:p>
          <a:p>
            <a:pPr eaLnBrk="1" hangingPunct="1"/>
            <a:endParaRPr lang="en-US" altLang="en-US" sz="1980" baseline="-25000"/>
          </a:p>
          <a:p>
            <a:pPr eaLnBrk="1" hangingPunct="1"/>
            <a:r>
              <a:rPr lang="en-US" altLang="en-US" sz="1980"/>
              <a:t>y</a:t>
            </a:r>
            <a:r>
              <a:rPr lang="en-US" altLang="en-US" sz="1980" baseline="-25000"/>
              <a:t>1</a:t>
            </a:r>
          </a:p>
          <a:p>
            <a:pPr eaLnBrk="1" hangingPunct="1"/>
            <a:endParaRPr lang="en-US" altLang="en-US" sz="1980" baseline="-25000"/>
          </a:p>
          <a:p>
            <a:pPr eaLnBrk="1" hangingPunct="1"/>
            <a:endParaRPr lang="en-US" altLang="en-US" sz="1980" baseline="-25000"/>
          </a:p>
          <a:p>
            <a:pPr eaLnBrk="1" hangingPunct="1"/>
            <a:r>
              <a:rPr lang="en-US" altLang="en-US" sz="1980"/>
              <a:t>y</a:t>
            </a:r>
            <a:r>
              <a:rPr lang="en-US" altLang="en-US" sz="1980" baseline="-25000"/>
              <a:t>9</a:t>
            </a:r>
            <a:endParaRPr lang="en-US" altLang="en-US" sz="1980"/>
          </a:p>
        </p:txBody>
      </p:sp>
      <p:sp>
        <p:nvSpPr>
          <p:cNvPr id="15" name="Rectangle 14">
            <a:extLst>
              <a:ext uri="{FF2B5EF4-FFF2-40B4-BE49-F238E27FC236}">
                <a16:creationId xmlns:a16="http://schemas.microsoft.com/office/drawing/2014/main" id="{62BC5144-5DF8-B945-04BE-A20DC282A0EB}"/>
              </a:ext>
            </a:extLst>
          </p:cNvPr>
          <p:cNvSpPr>
            <a:spLocks noChangeArrowheads="1"/>
          </p:cNvSpPr>
          <p:nvPr/>
        </p:nvSpPr>
        <p:spPr bwMode="auto">
          <a:xfrm>
            <a:off x="7376160" y="2125980"/>
            <a:ext cx="335280" cy="1676400"/>
          </a:xfrm>
          <a:prstGeom prst="rect">
            <a:avLst/>
          </a:prstGeom>
          <a:solidFill>
            <a:schemeClr val="bg1"/>
          </a:solidFill>
          <a:ln w="9525">
            <a:solidFill>
              <a:schemeClr val="bg1"/>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2207">
              <a:solidFill>
                <a:srgbClr val="FFFFFF"/>
              </a:solidFill>
              <a:latin typeface="Arial" charset="0"/>
              <a:ea typeface="ＭＳ Ｐゴシック" charset="0"/>
            </a:endParaRPr>
          </a:p>
        </p:txBody>
      </p:sp>
      <p:sp>
        <p:nvSpPr>
          <p:cNvPr id="16395" name="TextBox 1">
            <a:extLst>
              <a:ext uri="{FF2B5EF4-FFF2-40B4-BE49-F238E27FC236}">
                <a16:creationId xmlns:a16="http://schemas.microsoft.com/office/drawing/2014/main" id="{516CDFFE-6E57-02DE-60F4-D1BAA0B55E53}"/>
              </a:ext>
            </a:extLst>
          </p:cNvPr>
          <p:cNvSpPr txBox="1">
            <a:spLocks noChangeArrowheads="1"/>
          </p:cNvSpPr>
          <p:nvPr/>
        </p:nvSpPr>
        <p:spPr bwMode="auto">
          <a:xfrm>
            <a:off x="3352800" y="4472940"/>
            <a:ext cx="239681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Fully connected NN</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86C9221C-693C-1272-AECE-DEF35DA77E3B}"/>
              </a:ext>
            </a:extLst>
          </p:cNvPr>
          <p:cNvSpPr>
            <a:spLocks noGrp="1"/>
          </p:cNvSpPr>
          <p:nvPr>
            <p:ph type="title"/>
          </p:nvPr>
        </p:nvSpPr>
        <p:spPr/>
        <p:txBody>
          <a:bodyPr/>
          <a:lstStyle/>
          <a:p>
            <a:r>
              <a:rPr lang="en-US" altLang="en-US"/>
              <a:t>Training</a:t>
            </a:r>
          </a:p>
        </p:txBody>
      </p:sp>
      <p:pic>
        <p:nvPicPr>
          <p:cNvPr id="4" name="圖片 23">
            <a:extLst>
              <a:ext uri="{FF2B5EF4-FFF2-40B4-BE49-F238E27FC236}">
                <a16:creationId xmlns:a16="http://schemas.microsoft.com/office/drawing/2014/main" id="{30DE72C0-7B22-58A4-07A1-EC9EC41321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4135" y="4212749"/>
            <a:ext cx="3138012"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32">
            <a:extLst>
              <a:ext uri="{FF2B5EF4-FFF2-40B4-BE49-F238E27FC236}">
                <a16:creationId xmlns:a16="http://schemas.microsoft.com/office/drawing/2014/main" id="{8B584505-8365-114E-80EB-D35C21ABC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6527" y="4251167"/>
            <a:ext cx="5497195" cy="2401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5">
            <a:extLst>
              <a:ext uri="{FF2B5EF4-FFF2-40B4-BE49-F238E27FC236}">
                <a16:creationId xmlns:a16="http://schemas.microsoft.com/office/drawing/2014/main" id="{DCDE3325-FFB8-14AB-30B2-B1A029D3AC07}"/>
              </a:ext>
            </a:extLst>
          </p:cNvPr>
          <p:cNvSpPr>
            <a:spLocks noChangeArrowheads="1"/>
          </p:cNvSpPr>
          <p:nvPr/>
        </p:nvSpPr>
        <p:spPr bwMode="auto">
          <a:xfrm>
            <a:off x="838200" y="2796541"/>
            <a:ext cx="88011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640"/>
              <a:t>model.fit(x_train, y_train, batch_size=100, nb_epoch=20)</a:t>
            </a:r>
          </a:p>
        </p:txBody>
      </p:sp>
      <p:sp>
        <p:nvSpPr>
          <p:cNvPr id="7" name="文字方塊 10">
            <a:extLst>
              <a:ext uri="{FF2B5EF4-FFF2-40B4-BE49-F238E27FC236}">
                <a16:creationId xmlns:a16="http://schemas.microsoft.com/office/drawing/2014/main" id="{79301EDA-545B-A53C-AA42-A9C3A700226C}"/>
              </a:ext>
            </a:extLst>
          </p:cNvPr>
          <p:cNvSpPr txBox="1">
            <a:spLocks noChangeArrowheads="1"/>
          </p:cNvSpPr>
          <p:nvPr/>
        </p:nvSpPr>
        <p:spPr bwMode="auto">
          <a:xfrm>
            <a:off x="516890" y="6440965"/>
            <a:ext cx="459089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t>Number of training examples</a:t>
            </a:r>
            <a:endParaRPr lang="zh-TW" altLang="en-US" sz="2640"/>
          </a:p>
        </p:txBody>
      </p:sp>
      <p:sp>
        <p:nvSpPr>
          <p:cNvPr id="8" name="文字方塊 34">
            <a:extLst>
              <a:ext uri="{FF2B5EF4-FFF2-40B4-BE49-F238E27FC236}">
                <a16:creationId xmlns:a16="http://schemas.microsoft.com/office/drawing/2014/main" id="{AF967589-03AD-820B-9C8A-197125F046C3}"/>
              </a:ext>
            </a:extLst>
          </p:cNvPr>
          <p:cNvSpPr txBox="1">
            <a:spLocks noChangeArrowheads="1"/>
          </p:cNvSpPr>
          <p:nvPr/>
        </p:nvSpPr>
        <p:spPr bwMode="auto">
          <a:xfrm>
            <a:off x="5268437" y="6482875"/>
            <a:ext cx="459089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t>Number of training examples</a:t>
            </a:r>
            <a:endParaRPr lang="zh-TW" altLang="en-US" sz="2640"/>
          </a:p>
        </p:txBody>
      </p:sp>
      <p:sp>
        <p:nvSpPr>
          <p:cNvPr id="9" name="文字方塊 27">
            <a:extLst>
              <a:ext uri="{FF2B5EF4-FFF2-40B4-BE49-F238E27FC236}">
                <a16:creationId xmlns:a16="http://schemas.microsoft.com/office/drawing/2014/main" id="{2ED2BBEE-7501-FA15-0282-CB843931D7A8}"/>
              </a:ext>
            </a:extLst>
          </p:cNvPr>
          <p:cNvSpPr txBox="1">
            <a:spLocks noChangeArrowheads="1"/>
          </p:cNvSpPr>
          <p:nvPr/>
        </p:nvSpPr>
        <p:spPr bwMode="auto">
          <a:xfrm>
            <a:off x="0" y="4892041"/>
            <a:ext cx="1470343"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t>28 x 28</a:t>
            </a:r>
          </a:p>
          <a:p>
            <a:pPr algn="ctr" eaLnBrk="1" hangingPunct="1"/>
            <a:r>
              <a:rPr lang="en-US" altLang="zh-TW" sz="2640"/>
              <a:t>=784</a:t>
            </a:r>
            <a:endParaRPr lang="zh-TW" altLang="en-US" sz="2640"/>
          </a:p>
        </p:txBody>
      </p:sp>
      <p:sp>
        <p:nvSpPr>
          <p:cNvPr id="10" name="文字方塊 33">
            <a:extLst>
              <a:ext uri="{FF2B5EF4-FFF2-40B4-BE49-F238E27FC236}">
                <a16:creationId xmlns:a16="http://schemas.microsoft.com/office/drawing/2014/main" id="{AACE3187-2BDF-C76B-CECD-21ACD4066FC7}"/>
              </a:ext>
            </a:extLst>
          </p:cNvPr>
          <p:cNvSpPr txBox="1">
            <a:spLocks noChangeArrowheads="1"/>
          </p:cNvSpPr>
          <p:nvPr/>
        </p:nvSpPr>
        <p:spPr bwMode="auto">
          <a:xfrm>
            <a:off x="4872037" y="4991578"/>
            <a:ext cx="59547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TW" sz="2640"/>
              <a:t>10</a:t>
            </a:r>
            <a:endParaRPr lang="zh-TW" altLang="en-US" sz="2640"/>
          </a:p>
        </p:txBody>
      </p:sp>
      <p:cxnSp>
        <p:nvCxnSpPr>
          <p:cNvPr id="14" name="Straight Arrow Connector 13">
            <a:extLst>
              <a:ext uri="{FF2B5EF4-FFF2-40B4-BE49-F238E27FC236}">
                <a16:creationId xmlns:a16="http://schemas.microsoft.com/office/drawing/2014/main" id="{8CD16369-E560-9C14-3004-158F9A316DF7}"/>
              </a:ext>
            </a:extLst>
          </p:cNvPr>
          <p:cNvCxnSpPr>
            <a:cxnSpLocks noChangeShapeType="1"/>
          </p:cNvCxnSpPr>
          <p:nvPr/>
        </p:nvCxnSpPr>
        <p:spPr bwMode="auto">
          <a:xfrm flipV="1">
            <a:off x="2682240" y="3383280"/>
            <a:ext cx="83820" cy="67056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6" name="Straight Arrow Connector 15">
            <a:extLst>
              <a:ext uri="{FF2B5EF4-FFF2-40B4-BE49-F238E27FC236}">
                <a16:creationId xmlns:a16="http://schemas.microsoft.com/office/drawing/2014/main" id="{ECDC9EF5-C108-80CF-75C8-A545CA95DCE7}"/>
              </a:ext>
            </a:extLst>
          </p:cNvPr>
          <p:cNvCxnSpPr>
            <a:cxnSpLocks noChangeShapeType="1"/>
          </p:cNvCxnSpPr>
          <p:nvPr/>
        </p:nvCxnSpPr>
        <p:spPr bwMode="auto">
          <a:xfrm flipH="1" flipV="1">
            <a:off x="4442460" y="3383280"/>
            <a:ext cx="1508760" cy="75438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7" name="文字方塊 25">
            <a:extLst>
              <a:ext uri="{FF2B5EF4-FFF2-40B4-BE49-F238E27FC236}">
                <a16:creationId xmlns:a16="http://schemas.microsoft.com/office/drawing/2014/main" id="{88BDB41A-2157-A136-7DC2-AF67FEEE3780}"/>
              </a:ext>
            </a:extLst>
          </p:cNvPr>
          <p:cNvSpPr txBox="1">
            <a:spLocks noChangeArrowheads="1"/>
          </p:cNvSpPr>
          <p:nvPr/>
        </p:nvSpPr>
        <p:spPr bwMode="auto">
          <a:xfrm>
            <a:off x="2682240" y="3634740"/>
            <a:ext cx="226314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t>numpy array</a:t>
            </a:r>
            <a:endParaRPr lang="zh-TW" altLang="en-US" sz="264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7" grpId="0"/>
    </p:bld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E4C3-74C3-914B-301E-0950B85A5542}"/>
              </a:ext>
            </a:extLst>
          </p:cNvPr>
          <p:cNvSpPr>
            <a:spLocks noGrp="1"/>
          </p:cNvSpPr>
          <p:nvPr>
            <p:ph type="title"/>
          </p:nvPr>
        </p:nvSpPr>
        <p:spPr/>
        <p:txBody>
          <a:bodyPr/>
          <a:lstStyle/>
          <a:p>
            <a:r>
              <a:rPr lang="en-US" altLang="en-US" sz="3080"/>
              <a:t>Batch: </a:t>
            </a:r>
            <a:br>
              <a:rPr lang="en-US" altLang="en-US" sz="3080"/>
            </a:br>
            <a:r>
              <a:rPr lang="en-US" altLang="en-US" sz="3080"/>
              <a:t>parallel processing</a:t>
            </a:r>
          </a:p>
        </p:txBody>
      </p:sp>
      <p:sp>
        <p:nvSpPr>
          <p:cNvPr id="10" name="矩形 4">
            <a:extLst>
              <a:ext uri="{FF2B5EF4-FFF2-40B4-BE49-F238E27FC236}">
                <a16:creationId xmlns:a16="http://schemas.microsoft.com/office/drawing/2014/main" id="{61C2842B-ED7C-1004-3AD8-CEFB68C33FD7}"/>
              </a:ext>
            </a:extLst>
          </p:cNvPr>
          <p:cNvSpPr>
            <a:spLocks noChangeArrowheads="1"/>
          </p:cNvSpPr>
          <p:nvPr/>
        </p:nvSpPr>
        <p:spPr bwMode="auto">
          <a:xfrm>
            <a:off x="1435418" y="2070101"/>
            <a:ext cx="298609" cy="738664"/>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12" name="矩形 12">
            <a:extLst>
              <a:ext uri="{FF2B5EF4-FFF2-40B4-BE49-F238E27FC236}">
                <a16:creationId xmlns:a16="http://schemas.microsoft.com/office/drawing/2014/main" id="{900ACEED-7E76-501E-38EB-ACE17341F553}"/>
              </a:ext>
            </a:extLst>
          </p:cNvPr>
          <p:cNvSpPr>
            <a:spLocks noChangeArrowheads="1"/>
          </p:cNvSpPr>
          <p:nvPr/>
        </p:nvSpPr>
        <p:spPr bwMode="auto">
          <a:xfrm>
            <a:off x="2264887" y="2073593"/>
            <a:ext cx="1061720" cy="750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zh-TW" sz="2640" dirty="0">
                <a:solidFill>
                  <a:schemeClr val="dk1"/>
                </a:solidFill>
              </a:rPr>
              <a:t>NN</a:t>
            </a:r>
            <a:endParaRPr lang="zh-TW" altLang="en-US" sz="2640" dirty="0">
              <a:solidFill>
                <a:schemeClr val="dk1"/>
              </a:solidFill>
            </a:endParaRPr>
          </a:p>
        </p:txBody>
      </p:sp>
      <p:sp>
        <p:nvSpPr>
          <p:cNvPr id="18436" name="文字方塊 16">
            <a:extLst>
              <a:ext uri="{FF2B5EF4-FFF2-40B4-BE49-F238E27FC236}">
                <a16:creationId xmlns:a16="http://schemas.microsoft.com/office/drawing/2014/main" id="{A470A94E-C17C-1290-FE51-291794CBCC73}"/>
              </a:ext>
            </a:extLst>
          </p:cNvPr>
          <p:cNvSpPr txBox="1">
            <a:spLocks noChangeArrowheads="1"/>
          </p:cNvSpPr>
          <p:nvPr/>
        </p:nvSpPr>
        <p:spPr bwMode="auto">
          <a:xfrm rot="5400000">
            <a:off x="2509362" y="3538936"/>
            <a:ext cx="911543"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3080"/>
              <a:t>……</a:t>
            </a:r>
            <a:endParaRPr lang="zh-TW" altLang="en-US" sz="3080"/>
          </a:p>
        </p:txBody>
      </p:sp>
      <p:cxnSp>
        <p:nvCxnSpPr>
          <p:cNvPr id="14" name="直線單箭頭接點 17">
            <a:extLst>
              <a:ext uri="{FF2B5EF4-FFF2-40B4-BE49-F238E27FC236}">
                <a16:creationId xmlns:a16="http://schemas.microsoft.com/office/drawing/2014/main" id="{121C2618-73C5-3489-FE97-4043E76DB24A}"/>
              </a:ext>
            </a:extLst>
          </p:cNvPr>
          <p:cNvCxnSpPr/>
          <p:nvPr/>
        </p:nvCxnSpPr>
        <p:spPr>
          <a:xfrm flipV="1">
            <a:off x="1789907" y="2440305"/>
            <a:ext cx="459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20">
            <a:extLst>
              <a:ext uri="{FF2B5EF4-FFF2-40B4-BE49-F238E27FC236}">
                <a16:creationId xmlns:a16="http://schemas.microsoft.com/office/drawing/2014/main" id="{12BFC15E-A1FD-F0A6-7F40-60DD87D632A5}"/>
              </a:ext>
            </a:extLst>
          </p:cNvPr>
          <p:cNvCxnSpPr/>
          <p:nvPr/>
        </p:nvCxnSpPr>
        <p:spPr>
          <a:xfrm flipV="1">
            <a:off x="3330099" y="2435067"/>
            <a:ext cx="459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24">
            <a:extLst>
              <a:ext uri="{FF2B5EF4-FFF2-40B4-BE49-F238E27FC236}">
                <a16:creationId xmlns:a16="http://schemas.microsoft.com/office/drawing/2014/main" id="{16265B9C-536A-502E-B593-A30DD6E7B170}"/>
              </a:ext>
            </a:extLst>
          </p:cNvPr>
          <p:cNvSpPr>
            <a:spLocks noChangeArrowheads="1"/>
          </p:cNvSpPr>
          <p:nvPr/>
        </p:nvSpPr>
        <p:spPr bwMode="auto">
          <a:xfrm>
            <a:off x="3824288" y="2070101"/>
            <a:ext cx="298609" cy="738664"/>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19" name="矩形 32">
            <a:extLst>
              <a:ext uri="{FF2B5EF4-FFF2-40B4-BE49-F238E27FC236}">
                <a16:creationId xmlns:a16="http://schemas.microsoft.com/office/drawing/2014/main" id="{65B4928F-7A04-B66B-0DD9-758E0BD917FF}"/>
              </a:ext>
            </a:extLst>
          </p:cNvPr>
          <p:cNvSpPr>
            <a:spLocks noChangeArrowheads="1"/>
          </p:cNvSpPr>
          <p:nvPr/>
        </p:nvSpPr>
        <p:spPr bwMode="auto">
          <a:xfrm>
            <a:off x="4889501" y="2070101"/>
            <a:ext cx="298609" cy="738664"/>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21" name="左-右雙向箭號 38">
            <a:extLst>
              <a:ext uri="{FF2B5EF4-FFF2-40B4-BE49-F238E27FC236}">
                <a16:creationId xmlns:a16="http://schemas.microsoft.com/office/drawing/2014/main" id="{59D4C331-020D-9166-FC79-7499165B1539}"/>
              </a:ext>
            </a:extLst>
          </p:cNvPr>
          <p:cNvSpPr/>
          <p:nvPr/>
        </p:nvSpPr>
        <p:spPr>
          <a:xfrm>
            <a:off x="4164807" y="2391410"/>
            <a:ext cx="661828" cy="1990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sz="2207"/>
          </a:p>
        </p:txBody>
      </p:sp>
      <p:sp>
        <p:nvSpPr>
          <p:cNvPr id="24" name="矩形 47">
            <a:extLst>
              <a:ext uri="{FF2B5EF4-FFF2-40B4-BE49-F238E27FC236}">
                <a16:creationId xmlns:a16="http://schemas.microsoft.com/office/drawing/2014/main" id="{6ACB9B76-EE84-B08B-EC23-540923FA1722}"/>
              </a:ext>
            </a:extLst>
          </p:cNvPr>
          <p:cNvSpPr>
            <a:spLocks noChangeArrowheads="1"/>
          </p:cNvSpPr>
          <p:nvPr/>
        </p:nvSpPr>
        <p:spPr bwMode="auto">
          <a:xfrm>
            <a:off x="1438911" y="2958942"/>
            <a:ext cx="298609" cy="73866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26" name="矩形 49">
            <a:extLst>
              <a:ext uri="{FF2B5EF4-FFF2-40B4-BE49-F238E27FC236}">
                <a16:creationId xmlns:a16="http://schemas.microsoft.com/office/drawing/2014/main" id="{63B7A07F-B7BA-85BC-23A0-EA18F60552F5}"/>
              </a:ext>
            </a:extLst>
          </p:cNvPr>
          <p:cNvSpPr>
            <a:spLocks noChangeArrowheads="1"/>
          </p:cNvSpPr>
          <p:nvPr/>
        </p:nvSpPr>
        <p:spPr bwMode="auto">
          <a:xfrm>
            <a:off x="2268379" y="2953703"/>
            <a:ext cx="1061720" cy="750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zh-TW" sz="2640" dirty="0">
                <a:solidFill>
                  <a:schemeClr val="dk1"/>
                </a:solidFill>
              </a:rPr>
              <a:t>NN</a:t>
            </a:r>
            <a:endParaRPr lang="zh-TW" altLang="en-US" sz="2640" dirty="0">
              <a:solidFill>
                <a:schemeClr val="dk1"/>
              </a:solidFill>
            </a:endParaRPr>
          </a:p>
        </p:txBody>
      </p:sp>
      <p:cxnSp>
        <p:nvCxnSpPr>
          <p:cNvPr id="27" name="直線單箭頭接點 50">
            <a:extLst>
              <a:ext uri="{FF2B5EF4-FFF2-40B4-BE49-F238E27FC236}">
                <a16:creationId xmlns:a16="http://schemas.microsoft.com/office/drawing/2014/main" id="{4323F7E1-8272-68F3-6F2D-68537D465B88}"/>
              </a:ext>
            </a:extLst>
          </p:cNvPr>
          <p:cNvCxnSpPr/>
          <p:nvPr/>
        </p:nvCxnSpPr>
        <p:spPr>
          <a:xfrm flipV="1">
            <a:off x="1789907" y="3329147"/>
            <a:ext cx="459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1">
            <a:extLst>
              <a:ext uri="{FF2B5EF4-FFF2-40B4-BE49-F238E27FC236}">
                <a16:creationId xmlns:a16="http://schemas.microsoft.com/office/drawing/2014/main" id="{9628E05E-CD1B-F627-7A30-DA04B04858B4}"/>
              </a:ext>
            </a:extLst>
          </p:cNvPr>
          <p:cNvCxnSpPr/>
          <p:nvPr/>
        </p:nvCxnSpPr>
        <p:spPr>
          <a:xfrm flipV="1">
            <a:off x="3330099" y="3322162"/>
            <a:ext cx="4592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53">
            <a:extLst>
              <a:ext uri="{FF2B5EF4-FFF2-40B4-BE49-F238E27FC236}">
                <a16:creationId xmlns:a16="http://schemas.microsoft.com/office/drawing/2014/main" id="{FFB6A34E-9336-C352-4306-EF73CCD94611}"/>
              </a:ext>
            </a:extLst>
          </p:cNvPr>
          <p:cNvSpPr>
            <a:spLocks noChangeArrowheads="1"/>
          </p:cNvSpPr>
          <p:nvPr/>
        </p:nvSpPr>
        <p:spPr bwMode="auto">
          <a:xfrm>
            <a:off x="3827781" y="2958942"/>
            <a:ext cx="298609" cy="738663"/>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32" name="矩形 55">
            <a:extLst>
              <a:ext uri="{FF2B5EF4-FFF2-40B4-BE49-F238E27FC236}">
                <a16:creationId xmlns:a16="http://schemas.microsoft.com/office/drawing/2014/main" id="{644CE441-CD1B-47D4-2C00-3EF828AA042C}"/>
              </a:ext>
            </a:extLst>
          </p:cNvPr>
          <p:cNvSpPr>
            <a:spLocks noChangeArrowheads="1"/>
          </p:cNvSpPr>
          <p:nvPr/>
        </p:nvSpPr>
        <p:spPr bwMode="auto">
          <a:xfrm>
            <a:off x="4891247" y="2958942"/>
            <a:ext cx="298608" cy="738663"/>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34" name="左-右雙向箭號 57">
            <a:extLst>
              <a:ext uri="{FF2B5EF4-FFF2-40B4-BE49-F238E27FC236}">
                <a16:creationId xmlns:a16="http://schemas.microsoft.com/office/drawing/2014/main" id="{5B2DCEB6-9B00-E8FD-C61A-80FA71EBBBAB}"/>
              </a:ext>
            </a:extLst>
          </p:cNvPr>
          <p:cNvSpPr/>
          <p:nvPr/>
        </p:nvSpPr>
        <p:spPr>
          <a:xfrm>
            <a:off x="4161314" y="3252312"/>
            <a:ext cx="663575" cy="1990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sz="2207"/>
          </a:p>
        </p:txBody>
      </p:sp>
      <p:pic>
        <p:nvPicPr>
          <p:cNvPr id="18449" name="圖片 59">
            <a:extLst>
              <a:ext uri="{FF2B5EF4-FFF2-40B4-BE49-F238E27FC236}">
                <a16:creationId xmlns:a16="http://schemas.microsoft.com/office/drawing/2014/main" id="{3F85F8F2-4226-D3E1-2729-87DADE7CAA0A}"/>
              </a:ext>
            </a:extLst>
          </p:cNvPr>
          <p:cNvPicPr preferRelativeResize="0">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939483" y="2272665"/>
            <a:ext cx="394653" cy="394653"/>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50" name="圖片 60">
            <a:extLst>
              <a:ext uri="{FF2B5EF4-FFF2-40B4-BE49-F238E27FC236}">
                <a16:creationId xmlns:a16="http://schemas.microsoft.com/office/drawing/2014/main" id="{722773BD-55F8-79C8-C734-47DC05AA032D}"/>
              </a:ext>
            </a:extLst>
          </p:cNvPr>
          <p:cNvPicPr preferRelativeResize="0">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892334" y="4878071"/>
            <a:ext cx="396398" cy="396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51" name="圖片 61">
            <a:extLst>
              <a:ext uri="{FF2B5EF4-FFF2-40B4-BE49-F238E27FC236}">
                <a16:creationId xmlns:a16="http://schemas.microsoft.com/office/drawing/2014/main" id="{F792FAE9-E332-3ADD-6DD5-08602FC3FAB4}"/>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906304" y="3103881"/>
            <a:ext cx="396398" cy="396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52" name="圖片 62">
            <a:extLst>
              <a:ext uri="{FF2B5EF4-FFF2-40B4-BE49-F238E27FC236}">
                <a16:creationId xmlns:a16="http://schemas.microsoft.com/office/drawing/2014/main" id="{F76C389C-9B8C-5155-F5D5-73680A656C73}"/>
              </a:ext>
            </a:extLst>
          </p:cNvPr>
          <p:cNvPicPr preferRelativeResize="0">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855663" y="5967731"/>
            <a:ext cx="396399" cy="396399"/>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1" name="矩形 65">
            <a:extLst>
              <a:ext uri="{FF2B5EF4-FFF2-40B4-BE49-F238E27FC236}">
                <a16:creationId xmlns:a16="http://schemas.microsoft.com/office/drawing/2014/main" id="{87DA28AC-962A-004B-0C6A-47E7EC3A45E0}"/>
              </a:ext>
            </a:extLst>
          </p:cNvPr>
          <p:cNvSpPr>
            <a:spLocks noChangeArrowheads="1"/>
          </p:cNvSpPr>
          <p:nvPr/>
        </p:nvSpPr>
        <p:spPr bwMode="auto">
          <a:xfrm>
            <a:off x="1421448" y="4754087"/>
            <a:ext cx="298609" cy="73866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43" name="矩形 67">
            <a:extLst>
              <a:ext uri="{FF2B5EF4-FFF2-40B4-BE49-F238E27FC236}">
                <a16:creationId xmlns:a16="http://schemas.microsoft.com/office/drawing/2014/main" id="{D5A255CF-7DCB-33BB-E6CC-CD6233309A55}"/>
              </a:ext>
            </a:extLst>
          </p:cNvPr>
          <p:cNvSpPr>
            <a:spLocks noChangeArrowheads="1"/>
          </p:cNvSpPr>
          <p:nvPr/>
        </p:nvSpPr>
        <p:spPr bwMode="auto">
          <a:xfrm>
            <a:off x="2249170" y="4757580"/>
            <a:ext cx="1063467" cy="750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zh-TW" sz="2640" dirty="0">
                <a:solidFill>
                  <a:schemeClr val="dk1"/>
                </a:solidFill>
              </a:rPr>
              <a:t>NN</a:t>
            </a:r>
            <a:endParaRPr lang="zh-TW" altLang="en-US" sz="2640" dirty="0">
              <a:solidFill>
                <a:schemeClr val="dk1"/>
              </a:solidFill>
            </a:endParaRPr>
          </a:p>
        </p:txBody>
      </p:sp>
      <p:sp>
        <p:nvSpPr>
          <p:cNvPr id="18455" name="文字方塊 68">
            <a:extLst>
              <a:ext uri="{FF2B5EF4-FFF2-40B4-BE49-F238E27FC236}">
                <a16:creationId xmlns:a16="http://schemas.microsoft.com/office/drawing/2014/main" id="{C5A82BEE-CF0D-A34E-859A-63B9F6959DC0}"/>
              </a:ext>
            </a:extLst>
          </p:cNvPr>
          <p:cNvSpPr txBox="1">
            <a:spLocks noChangeArrowheads="1"/>
          </p:cNvSpPr>
          <p:nvPr/>
        </p:nvSpPr>
        <p:spPr bwMode="auto">
          <a:xfrm rot="5400000">
            <a:off x="2493645" y="6381831"/>
            <a:ext cx="911543"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3080"/>
              <a:t>……</a:t>
            </a:r>
            <a:endParaRPr lang="zh-TW" altLang="en-US" sz="3080"/>
          </a:p>
        </p:txBody>
      </p:sp>
      <p:cxnSp>
        <p:nvCxnSpPr>
          <p:cNvPr id="45" name="直線單箭頭接點 69">
            <a:extLst>
              <a:ext uri="{FF2B5EF4-FFF2-40B4-BE49-F238E27FC236}">
                <a16:creationId xmlns:a16="http://schemas.microsoft.com/office/drawing/2014/main" id="{09BCC342-3B10-AB2C-AE18-F20B56452472}"/>
              </a:ext>
            </a:extLst>
          </p:cNvPr>
          <p:cNvCxnSpPr/>
          <p:nvPr/>
        </p:nvCxnSpPr>
        <p:spPr>
          <a:xfrm flipV="1">
            <a:off x="1774191" y="5124292"/>
            <a:ext cx="4592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0">
            <a:extLst>
              <a:ext uri="{FF2B5EF4-FFF2-40B4-BE49-F238E27FC236}">
                <a16:creationId xmlns:a16="http://schemas.microsoft.com/office/drawing/2014/main" id="{1C7EDF1E-E8B2-E7E2-56D2-E5E22202B7AA}"/>
              </a:ext>
            </a:extLst>
          </p:cNvPr>
          <p:cNvCxnSpPr/>
          <p:nvPr/>
        </p:nvCxnSpPr>
        <p:spPr>
          <a:xfrm flipV="1">
            <a:off x="3314383" y="5117307"/>
            <a:ext cx="4592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72">
            <a:extLst>
              <a:ext uri="{FF2B5EF4-FFF2-40B4-BE49-F238E27FC236}">
                <a16:creationId xmlns:a16="http://schemas.microsoft.com/office/drawing/2014/main" id="{D4CE7449-EE98-05D2-C2D2-93E10A2C1198}"/>
              </a:ext>
            </a:extLst>
          </p:cNvPr>
          <p:cNvSpPr>
            <a:spLocks noChangeArrowheads="1"/>
          </p:cNvSpPr>
          <p:nvPr/>
        </p:nvSpPr>
        <p:spPr bwMode="auto">
          <a:xfrm>
            <a:off x="3808572" y="4754087"/>
            <a:ext cx="298608" cy="738663"/>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50" name="矩形 74">
            <a:extLst>
              <a:ext uri="{FF2B5EF4-FFF2-40B4-BE49-F238E27FC236}">
                <a16:creationId xmlns:a16="http://schemas.microsoft.com/office/drawing/2014/main" id="{74E5E8BE-D9ED-9A29-C878-C6C56CCA7A84}"/>
              </a:ext>
            </a:extLst>
          </p:cNvPr>
          <p:cNvSpPr>
            <a:spLocks noChangeArrowheads="1"/>
          </p:cNvSpPr>
          <p:nvPr/>
        </p:nvSpPr>
        <p:spPr bwMode="auto">
          <a:xfrm>
            <a:off x="4873784" y="4754087"/>
            <a:ext cx="298608" cy="738663"/>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52" name="左-右雙向箭號 76">
            <a:extLst>
              <a:ext uri="{FF2B5EF4-FFF2-40B4-BE49-F238E27FC236}">
                <a16:creationId xmlns:a16="http://schemas.microsoft.com/office/drawing/2014/main" id="{98A3BDC1-B9DA-2C3F-B917-D1322E5244E5}"/>
              </a:ext>
            </a:extLst>
          </p:cNvPr>
          <p:cNvSpPr/>
          <p:nvPr/>
        </p:nvSpPr>
        <p:spPr>
          <a:xfrm>
            <a:off x="4149090" y="5075397"/>
            <a:ext cx="663575" cy="1990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sz="2207"/>
          </a:p>
        </p:txBody>
      </p:sp>
      <p:sp>
        <p:nvSpPr>
          <p:cNvPr id="55" name="矩形 79">
            <a:extLst>
              <a:ext uri="{FF2B5EF4-FFF2-40B4-BE49-F238E27FC236}">
                <a16:creationId xmlns:a16="http://schemas.microsoft.com/office/drawing/2014/main" id="{9F465945-142D-EB40-3510-3130C5275615}"/>
              </a:ext>
            </a:extLst>
          </p:cNvPr>
          <p:cNvSpPr>
            <a:spLocks noChangeArrowheads="1"/>
          </p:cNvSpPr>
          <p:nvPr/>
        </p:nvSpPr>
        <p:spPr bwMode="auto">
          <a:xfrm>
            <a:off x="1440657" y="5803583"/>
            <a:ext cx="298608" cy="738664"/>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57" name="矩形 81">
            <a:extLst>
              <a:ext uri="{FF2B5EF4-FFF2-40B4-BE49-F238E27FC236}">
                <a16:creationId xmlns:a16="http://schemas.microsoft.com/office/drawing/2014/main" id="{2CE532C6-ED0A-F85C-90AF-94902956C209}"/>
              </a:ext>
            </a:extLst>
          </p:cNvPr>
          <p:cNvSpPr>
            <a:spLocks noChangeArrowheads="1"/>
          </p:cNvSpPr>
          <p:nvPr/>
        </p:nvSpPr>
        <p:spPr bwMode="auto">
          <a:xfrm>
            <a:off x="2268380" y="5796598"/>
            <a:ext cx="1063466" cy="75088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nchor="ctr"/>
          <a:lstStyle/>
          <a:p>
            <a:pPr algn="ctr">
              <a:defRPr/>
            </a:pPr>
            <a:r>
              <a:rPr lang="en-US" altLang="zh-TW" sz="2640" dirty="0">
                <a:solidFill>
                  <a:schemeClr val="dk1"/>
                </a:solidFill>
              </a:rPr>
              <a:t>NN</a:t>
            </a:r>
            <a:endParaRPr lang="zh-TW" altLang="en-US" sz="2640" dirty="0">
              <a:solidFill>
                <a:schemeClr val="dk1"/>
              </a:solidFill>
            </a:endParaRPr>
          </a:p>
        </p:txBody>
      </p:sp>
      <p:cxnSp>
        <p:nvCxnSpPr>
          <p:cNvPr id="58" name="直線單箭頭接點 82">
            <a:extLst>
              <a:ext uri="{FF2B5EF4-FFF2-40B4-BE49-F238E27FC236}">
                <a16:creationId xmlns:a16="http://schemas.microsoft.com/office/drawing/2014/main" id="{1FB9A229-859B-3923-4629-70492DCA55DB}"/>
              </a:ext>
            </a:extLst>
          </p:cNvPr>
          <p:cNvCxnSpPr/>
          <p:nvPr/>
        </p:nvCxnSpPr>
        <p:spPr>
          <a:xfrm flipV="1">
            <a:off x="1791653" y="6172042"/>
            <a:ext cx="4575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83">
            <a:extLst>
              <a:ext uri="{FF2B5EF4-FFF2-40B4-BE49-F238E27FC236}">
                <a16:creationId xmlns:a16="http://schemas.microsoft.com/office/drawing/2014/main" id="{7F79DFD6-9B0D-4FF3-09D5-FDCAEC5E1060}"/>
              </a:ext>
            </a:extLst>
          </p:cNvPr>
          <p:cNvCxnSpPr/>
          <p:nvPr/>
        </p:nvCxnSpPr>
        <p:spPr>
          <a:xfrm flipV="1">
            <a:off x="3331845" y="6166803"/>
            <a:ext cx="45751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85">
            <a:extLst>
              <a:ext uri="{FF2B5EF4-FFF2-40B4-BE49-F238E27FC236}">
                <a16:creationId xmlns:a16="http://schemas.microsoft.com/office/drawing/2014/main" id="{B12E5CDF-0DA2-7D9F-F9A6-53C9E92187A4}"/>
              </a:ext>
            </a:extLst>
          </p:cNvPr>
          <p:cNvSpPr>
            <a:spLocks noChangeArrowheads="1"/>
          </p:cNvSpPr>
          <p:nvPr/>
        </p:nvSpPr>
        <p:spPr bwMode="auto">
          <a:xfrm>
            <a:off x="3827781" y="5803583"/>
            <a:ext cx="298609" cy="738664"/>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63" name="矩形 87">
            <a:extLst>
              <a:ext uri="{FF2B5EF4-FFF2-40B4-BE49-F238E27FC236}">
                <a16:creationId xmlns:a16="http://schemas.microsoft.com/office/drawing/2014/main" id="{EFC30925-13FF-9B59-AA76-4FA6D50007D6}"/>
              </a:ext>
            </a:extLst>
          </p:cNvPr>
          <p:cNvSpPr>
            <a:spLocks noChangeArrowheads="1"/>
          </p:cNvSpPr>
          <p:nvPr/>
        </p:nvSpPr>
        <p:spPr bwMode="auto">
          <a:xfrm>
            <a:off x="4892993" y="5803583"/>
            <a:ext cx="298609" cy="738664"/>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nchor="ctr"/>
          <a:lstStyle/>
          <a:p>
            <a:pPr algn="ctr">
              <a:defRPr/>
            </a:pPr>
            <a:endParaRPr lang="zh-TW" altLang="en-US" sz="2640" baseline="30000" dirty="0">
              <a:solidFill>
                <a:schemeClr val="dk1"/>
              </a:solidFill>
            </a:endParaRPr>
          </a:p>
        </p:txBody>
      </p:sp>
      <p:sp>
        <p:nvSpPr>
          <p:cNvPr id="65" name="左-右雙向箭號 89">
            <a:extLst>
              <a:ext uri="{FF2B5EF4-FFF2-40B4-BE49-F238E27FC236}">
                <a16:creationId xmlns:a16="http://schemas.microsoft.com/office/drawing/2014/main" id="{B0A45008-E67E-E553-1253-35E0C04E32BC}"/>
              </a:ext>
            </a:extLst>
          </p:cNvPr>
          <p:cNvSpPr/>
          <p:nvPr/>
        </p:nvSpPr>
        <p:spPr>
          <a:xfrm>
            <a:off x="4163061" y="6095207"/>
            <a:ext cx="661829" cy="19907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sz="2207"/>
          </a:p>
        </p:txBody>
      </p:sp>
      <p:sp>
        <p:nvSpPr>
          <p:cNvPr id="67" name="文字方塊 93">
            <a:extLst>
              <a:ext uri="{FF2B5EF4-FFF2-40B4-BE49-F238E27FC236}">
                <a16:creationId xmlns:a16="http://schemas.microsoft.com/office/drawing/2014/main" id="{11C1976E-8229-DF9B-184E-5CBF770A10AC}"/>
              </a:ext>
            </a:extLst>
          </p:cNvPr>
          <p:cNvSpPr txBox="1">
            <a:spLocks noChangeArrowheads="1"/>
          </p:cNvSpPr>
          <p:nvPr/>
        </p:nvSpPr>
        <p:spPr bwMode="auto">
          <a:xfrm>
            <a:off x="5720715" y="2049146"/>
            <a:ext cx="337724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Ø"/>
            </a:pPr>
            <a:r>
              <a:rPr lang="en-US" altLang="zh-TW" sz="2640"/>
              <a:t>Pick the 1</a:t>
            </a:r>
            <a:r>
              <a:rPr lang="en-US" altLang="zh-TW" sz="2640" baseline="30000"/>
              <a:t>st</a:t>
            </a:r>
            <a:r>
              <a:rPr lang="en-US" altLang="zh-TW" sz="2640"/>
              <a:t> batch</a:t>
            </a:r>
            <a:endParaRPr lang="zh-TW" altLang="en-US" sz="2640" baseline="30000"/>
          </a:p>
        </p:txBody>
      </p:sp>
      <p:sp>
        <p:nvSpPr>
          <p:cNvPr id="68" name="文字方塊 94">
            <a:extLst>
              <a:ext uri="{FF2B5EF4-FFF2-40B4-BE49-F238E27FC236}">
                <a16:creationId xmlns:a16="http://schemas.microsoft.com/office/drawing/2014/main" id="{C31334FF-A915-5547-0BFD-40A1998940F7}"/>
              </a:ext>
            </a:extLst>
          </p:cNvPr>
          <p:cNvSpPr txBox="1">
            <a:spLocks noChangeArrowheads="1"/>
          </p:cNvSpPr>
          <p:nvPr/>
        </p:nvSpPr>
        <p:spPr bwMode="auto">
          <a:xfrm>
            <a:off x="5698015" y="1109662"/>
            <a:ext cx="3782378"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Ø"/>
            </a:pPr>
            <a:r>
              <a:rPr lang="en-US" altLang="zh-TW" sz="2640"/>
              <a:t>Randomly initialize network parameters</a:t>
            </a:r>
            <a:endParaRPr lang="zh-TW" altLang="en-US" sz="2640" baseline="30000"/>
          </a:p>
        </p:txBody>
      </p:sp>
      <p:sp>
        <p:nvSpPr>
          <p:cNvPr id="69" name="文字方塊 96">
            <a:extLst>
              <a:ext uri="{FF2B5EF4-FFF2-40B4-BE49-F238E27FC236}">
                <a16:creationId xmlns:a16="http://schemas.microsoft.com/office/drawing/2014/main" id="{A905E38B-33D3-8612-C4E1-F95D532EAE0B}"/>
              </a:ext>
            </a:extLst>
          </p:cNvPr>
          <p:cNvSpPr txBox="1">
            <a:spLocks noChangeArrowheads="1"/>
          </p:cNvSpPr>
          <p:nvPr/>
        </p:nvSpPr>
        <p:spPr bwMode="auto">
          <a:xfrm>
            <a:off x="5783580" y="3299460"/>
            <a:ext cx="385572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Ø"/>
            </a:pPr>
            <a:r>
              <a:rPr lang="en-US" altLang="zh-TW" sz="2640"/>
              <a:t>Pick the 2</a:t>
            </a:r>
            <a:r>
              <a:rPr lang="en-US" altLang="zh-TW" sz="2640" baseline="30000"/>
              <a:t>nd</a:t>
            </a:r>
            <a:r>
              <a:rPr lang="en-US" altLang="zh-TW" sz="2640"/>
              <a:t> batch</a:t>
            </a:r>
            <a:endParaRPr lang="zh-TW" altLang="en-US" sz="2640" baseline="30000"/>
          </a:p>
        </p:txBody>
      </p:sp>
      <p:sp>
        <p:nvSpPr>
          <p:cNvPr id="70" name="文字方塊 106">
            <a:extLst>
              <a:ext uri="{FF2B5EF4-FFF2-40B4-BE49-F238E27FC236}">
                <a16:creationId xmlns:a16="http://schemas.microsoft.com/office/drawing/2014/main" id="{EA49E292-2222-4BCD-02CF-D626CA096E7C}"/>
              </a:ext>
            </a:extLst>
          </p:cNvPr>
          <p:cNvSpPr txBox="1">
            <a:spLocks noChangeArrowheads="1"/>
          </p:cNvSpPr>
          <p:nvPr/>
        </p:nvSpPr>
        <p:spPr bwMode="auto">
          <a:xfrm rot="16200000">
            <a:off x="-527368" y="2834500"/>
            <a:ext cx="18457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solidFill>
                  <a:srgbClr val="0000FF"/>
                </a:solidFill>
              </a:rPr>
              <a:t>First batch</a:t>
            </a:r>
            <a:endParaRPr lang="zh-TW" altLang="en-US" sz="2640">
              <a:solidFill>
                <a:srgbClr val="0000FF"/>
              </a:solidFill>
            </a:endParaRPr>
          </a:p>
        </p:txBody>
      </p:sp>
      <p:sp>
        <p:nvSpPr>
          <p:cNvPr id="71" name="文字方塊 107">
            <a:extLst>
              <a:ext uri="{FF2B5EF4-FFF2-40B4-BE49-F238E27FC236}">
                <a16:creationId xmlns:a16="http://schemas.microsoft.com/office/drawing/2014/main" id="{FCCA43F5-1676-DC84-D4F0-60FADA57D81B}"/>
              </a:ext>
            </a:extLst>
          </p:cNvPr>
          <p:cNvSpPr txBox="1">
            <a:spLocks noChangeArrowheads="1"/>
          </p:cNvSpPr>
          <p:nvPr/>
        </p:nvSpPr>
        <p:spPr bwMode="auto">
          <a:xfrm rot="16200000">
            <a:off x="-537845" y="5551664"/>
            <a:ext cx="18457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solidFill>
                  <a:srgbClr val="0000FF"/>
                </a:solidFill>
              </a:rPr>
              <a:t>2</a:t>
            </a:r>
            <a:r>
              <a:rPr lang="en-US" altLang="zh-TW" sz="2640" baseline="30000">
                <a:solidFill>
                  <a:srgbClr val="0000FF"/>
                </a:solidFill>
              </a:rPr>
              <a:t>nd</a:t>
            </a:r>
            <a:r>
              <a:rPr lang="en-US" altLang="zh-TW" sz="2640">
                <a:solidFill>
                  <a:srgbClr val="0000FF"/>
                </a:solidFill>
              </a:rPr>
              <a:t> batch</a:t>
            </a:r>
            <a:endParaRPr lang="zh-TW" altLang="en-US" sz="2640">
              <a:solidFill>
                <a:srgbClr val="0000FF"/>
              </a:solidFill>
            </a:endParaRPr>
          </a:p>
        </p:txBody>
      </p:sp>
      <p:sp>
        <p:nvSpPr>
          <p:cNvPr id="72" name="矩形 108">
            <a:extLst>
              <a:ext uri="{FF2B5EF4-FFF2-40B4-BE49-F238E27FC236}">
                <a16:creationId xmlns:a16="http://schemas.microsoft.com/office/drawing/2014/main" id="{C707B40F-1E4A-709A-FF19-04AF091CCEBB}"/>
              </a:ext>
            </a:extLst>
          </p:cNvPr>
          <p:cNvSpPr/>
          <p:nvPr/>
        </p:nvSpPr>
        <p:spPr>
          <a:xfrm>
            <a:off x="714217" y="1912938"/>
            <a:ext cx="4706143" cy="25407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207"/>
          </a:p>
        </p:txBody>
      </p:sp>
      <p:sp>
        <p:nvSpPr>
          <p:cNvPr id="73" name="矩形 109">
            <a:extLst>
              <a:ext uri="{FF2B5EF4-FFF2-40B4-BE49-F238E27FC236}">
                <a16:creationId xmlns:a16="http://schemas.microsoft.com/office/drawing/2014/main" id="{5C0858E4-48A5-B86A-0FA0-B67C26AD4BDC}"/>
              </a:ext>
            </a:extLst>
          </p:cNvPr>
          <p:cNvSpPr/>
          <p:nvPr/>
        </p:nvSpPr>
        <p:spPr>
          <a:xfrm>
            <a:off x="714217" y="4659789"/>
            <a:ext cx="4706143" cy="25407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207"/>
          </a:p>
        </p:txBody>
      </p:sp>
      <p:sp>
        <p:nvSpPr>
          <p:cNvPr id="76" name="文字方塊 92">
            <a:extLst>
              <a:ext uri="{FF2B5EF4-FFF2-40B4-BE49-F238E27FC236}">
                <a16:creationId xmlns:a16="http://schemas.microsoft.com/office/drawing/2014/main" id="{84EFEEC8-FE8D-F330-DEC4-B283EBC63A9B}"/>
              </a:ext>
            </a:extLst>
          </p:cNvPr>
          <p:cNvSpPr txBox="1">
            <a:spLocks noChangeArrowheads="1"/>
          </p:cNvSpPr>
          <p:nvPr/>
        </p:nvSpPr>
        <p:spPr bwMode="auto">
          <a:xfrm>
            <a:off x="5783580" y="5227321"/>
            <a:ext cx="3890645"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Wingdings" panose="05000000000000000000" pitchFamily="2" charset="2"/>
              <a:buChar char="Ø"/>
            </a:pPr>
            <a:r>
              <a:rPr lang="en-US" altLang="zh-TW" sz="2640"/>
              <a:t>Until all batches have been picked</a:t>
            </a:r>
            <a:endParaRPr lang="zh-TW" altLang="en-US" sz="2640" baseline="30000"/>
          </a:p>
        </p:txBody>
      </p:sp>
      <p:sp>
        <p:nvSpPr>
          <p:cNvPr id="77" name="文字方塊 95">
            <a:extLst>
              <a:ext uri="{FF2B5EF4-FFF2-40B4-BE49-F238E27FC236}">
                <a16:creationId xmlns:a16="http://schemas.microsoft.com/office/drawing/2014/main" id="{206E1444-3FFF-AD72-9786-1B3CB8CB62AF}"/>
              </a:ext>
            </a:extLst>
          </p:cNvPr>
          <p:cNvSpPr txBox="1">
            <a:spLocks noChangeArrowheads="1"/>
          </p:cNvSpPr>
          <p:nvPr/>
        </p:nvSpPr>
        <p:spPr bwMode="auto">
          <a:xfrm rot="5400000">
            <a:off x="7043500" y="4726561"/>
            <a:ext cx="67056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640"/>
              <a:t>…</a:t>
            </a:r>
            <a:endParaRPr lang="zh-TW" altLang="en-US" sz="2640" baseline="30000"/>
          </a:p>
        </p:txBody>
      </p:sp>
      <p:sp>
        <p:nvSpPr>
          <p:cNvPr id="78" name="矩形 97">
            <a:extLst>
              <a:ext uri="{FF2B5EF4-FFF2-40B4-BE49-F238E27FC236}">
                <a16:creationId xmlns:a16="http://schemas.microsoft.com/office/drawing/2014/main" id="{5E7A0408-ABCE-63D2-A4ED-71827031A6DC}"/>
              </a:ext>
            </a:extLst>
          </p:cNvPr>
          <p:cNvSpPr/>
          <p:nvPr/>
        </p:nvSpPr>
        <p:spPr>
          <a:xfrm>
            <a:off x="6546316" y="6221517"/>
            <a:ext cx="2430086" cy="491877"/>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640" dirty="0">
                <a:solidFill>
                  <a:srgbClr val="FF0000"/>
                </a:solidFill>
              </a:rPr>
              <a:t>one epoch</a:t>
            </a:r>
            <a:endParaRPr lang="zh-TW" altLang="en-US" sz="2640" dirty="0">
              <a:solidFill>
                <a:srgbClr val="FF0000"/>
              </a:solidFill>
            </a:endParaRPr>
          </a:p>
        </p:txBody>
      </p:sp>
      <p:sp>
        <p:nvSpPr>
          <p:cNvPr id="79" name="矩形 98">
            <a:extLst>
              <a:ext uri="{FF2B5EF4-FFF2-40B4-BE49-F238E27FC236}">
                <a16:creationId xmlns:a16="http://schemas.microsoft.com/office/drawing/2014/main" id="{BC7CF9C5-CD57-83B1-9F1A-40F5D2F3C359}"/>
              </a:ext>
            </a:extLst>
          </p:cNvPr>
          <p:cNvSpPr/>
          <p:nvPr/>
        </p:nvSpPr>
        <p:spPr>
          <a:xfrm>
            <a:off x="5720716" y="2091055"/>
            <a:ext cx="4203224" cy="410019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2207"/>
          </a:p>
        </p:txBody>
      </p:sp>
      <p:sp>
        <p:nvSpPr>
          <p:cNvPr id="80" name="矩形 99">
            <a:extLst>
              <a:ext uri="{FF2B5EF4-FFF2-40B4-BE49-F238E27FC236}">
                <a16:creationId xmlns:a16="http://schemas.microsoft.com/office/drawing/2014/main" id="{7325D136-DBB0-BA5D-14FC-9DC16BFB1CB6}"/>
              </a:ext>
            </a:extLst>
          </p:cNvPr>
          <p:cNvSpPr/>
          <p:nvPr/>
        </p:nvSpPr>
        <p:spPr>
          <a:xfrm>
            <a:off x="5615940" y="6805593"/>
            <a:ext cx="4191000" cy="570186"/>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640" dirty="0">
                <a:solidFill>
                  <a:srgbClr val="FF0000"/>
                </a:solidFill>
              </a:rPr>
              <a:t>Repeat the above process</a:t>
            </a:r>
            <a:endParaRPr lang="zh-TW" altLang="en-US" sz="2640" dirty="0">
              <a:solidFill>
                <a:srgbClr val="FF0000"/>
              </a:solidFill>
            </a:endParaRPr>
          </a:p>
        </p:txBody>
      </p:sp>
      <p:sp>
        <p:nvSpPr>
          <p:cNvPr id="81" name="文字方塊 2">
            <a:extLst>
              <a:ext uri="{FF2B5EF4-FFF2-40B4-BE49-F238E27FC236}">
                <a16:creationId xmlns:a16="http://schemas.microsoft.com/office/drawing/2014/main" id="{8C9BE09C-3D4A-7BC6-D490-AF75658596A5}"/>
              </a:ext>
            </a:extLst>
          </p:cNvPr>
          <p:cNvSpPr txBox="1"/>
          <p:nvPr/>
        </p:nvSpPr>
        <p:spPr>
          <a:xfrm>
            <a:off x="3101341" y="286538"/>
            <a:ext cx="6767488" cy="566309"/>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3080" dirty="0">
                <a:solidFill>
                  <a:srgbClr val="FF0000"/>
                </a:solidFill>
              </a:rPr>
              <a:t>We do not really minimize total loss!</a:t>
            </a:r>
            <a:endParaRPr lang="zh-TW" altLang="en-US" sz="3080" dirty="0">
              <a:solidFill>
                <a:srgbClr val="FF0000"/>
              </a:solidFill>
            </a:endParaRPr>
          </a:p>
        </p:txBody>
      </p:sp>
      <p:sp>
        <p:nvSpPr>
          <p:cNvPr id="18487" name="TextBox 89">
            <a:extLst>
              <a:ext uri="{FF2B5EF4-FFF2-40B4-BE49-F238E27FC236}">
                <a16:creationId xmlns:a16="http://schemas.microsoft.com/office/drawing/2014/main" id="{0726874C-2598-E0A3-1E56-2FBBD6386C5C}"/>
              </a:ext>
            </a:extLst>
          </p:cNvPr>
          <p:cNvSpPr txBox="1">
            <a:spLocks noChangeArrowheads="1"/>
          </p:cNvSpPr>
          <p:nvPr/>
        </p:nvSpPr>
        <p:spPr bwMode="auto">
          <a:xfrm>
            <a:off x="4777740" y="3131820"/>
            <a:ext cx="461986"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ja-JP" sz="1980" baseline="-25000"/>
              <a:t>9</a:t>
            </a:r>
            <a:endParaRPr lang="en-US" altLang="en-US" sz="1980"/>
          </a:p>
        </p:txBody>
      </p:sp>
      <p:sp>
        <p:nvSpPr>
          <p:cNvPr id="18488" name="TextBox 90">
            <a:extLst>
              <a:ext uri="{FF2B5EF4-FFF2-40B4-BE49-F238E27FC236}">
                <a16:creationId xmlns:a16="http://schemas.microsoft.com/office/drawing/2014/main" id="{06563F93-1A1E-C967-94E3-25D758B884E6}"/>
              </a:ext>
            </a:extLst>
          </p:cNvPr>
          <p:cNvSpPr txBox="1">
            <a:spLocks noChangeArrowheads="1"/>
          </p:cNvSpPr>
          <p:nvPr/>
        </p:nvSpPr>
        <p:spPr bwMode="auto">
          <a:xfrm>
            <a:off x="4777740" y="2293620"/>
            <a:ext cx="461986"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ja-JP" sz="1980" baseline="-25000"/>
              <a:t>1</a:t>
            </a:r>
            <a:endParaRPr lang="en-US" altLang="en-US" sz="1980"/>
          </a:p>
        </p:txBody>
      </p:sp>
      <p:sp>
        <p:nvSpPr>
          <p:cNvPr id="18489" name="TextBox 91">
            <a:extLst>
              <a:ext uri="{FF2B5EF4-FFF2-40B4-BE49-F238E27FC236}">
                <a16:creationId xmlns:a16="http://schemas.microsoft.com/office/drawing/2014/main" id="{EA19A031-DD35-2D78-24A9-674A68F6CFEF}"/>
              </a:ext>
            </a:extLst>
          </p:cNvPr>
          <p:cNvSpPr txBox="1">
            <a:spLocks noChangeArrowheads="1"/>
          </p:cNvSpPr>
          <p:nvPr/>
        </p:nvSpPr>
        <p:spPr bwMode="auto">
          <a:xfrm>
            <a:off x="4274820" y="2628900"/>
            <a:ext cx="336952"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latin typeface="Apple Casual" charset="0"/>
              </a:rPr>
              <a:t>l</a:t>
            </a:r>
            <a:r>
              <a:rPr lang="en-US" altLang="en-US" sz="1980" baseline="-25000"/>
              <a:t>1</a:t>
            </a:r>
            <a:endParaRPr lang="en-US" altLang="en-US" sz="1980"/>
          </a:p>
        </p:txBody>
      </p:sp>
      <p:sp>
        <p:nvSpPr>
          <p:cNvPr id="18490" name="TextBox 93">
            <a:extLst>
              <a:ext uri="{FF2B5EF4-FFF2-40B4-BE49-F238E27FC236}">
                <a16:creationId xmlns:a16="http://schemas.microsoft.com/office/drawing/2014/main" id="{019C7234-EC46-0E7D-22CE-AC85C5CE9E3D}"/>
              </a:ext>
            </a:extLst>
          </p:cNvPr>
          <p:cNvSpPr txBox="1">
            <a:spLocks noChangeArrowheads="1"/>
          </p:cNvSpPr>
          <p:nvPr/>
        </p:nvSpPr>
        <p:spPr bwMode="auto">
          <a:xfrm>
            <a:off x="3743960" y="313182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en-US" sz="1980" baseline="-25000"/>
              <a:t>9</a:t>
            </a:r>
            <a:endParaRPr lang="en-US" altLang="en-US" sz="1980"/>
          </a:p>
        </p:txBody>
      </p:sp>
      <p:sp>
        <p:nvSpPr>
          <p:cNvPr id="18491" name="TextBox 94">
            <a:extLst>
              <a:ext uri="{FF2B5EF4-FFF2-40B4-BE49-F238E27FC236}">
                <a16:creationId xmlns:a16="http://schemas.microsoft.com/office/drawing/2014/main" id="{9F318AE9-9E2C-4972-BE95-B5B918CA3F1F}"/>
              </a:ext>
            </a:extLst>
          </p:cNvPr>
          <p:cNvSpPr txBox="1">
            <a:spLocks noChangeArrowheads="1"/>
          </p:cNvSpPr>
          <p:nvPr/>
        </p:nvSpPr>
        <p:spPr bwMode="auto">
          <a:xfrm>
            <a:off x="3754438" y="229362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en-US" sz="1980" baseline="-25000"/>
              <a:t>1</a:t>
            </a:r>
            <a:endParaRPr lang="en-US" altLang="en-US" sz="1980"/>
          </a:p>
        </p:txBody>
      </p:sp>
      <p:sp>
        <p:nvSpPr>
          <p:cNvPr id="18492" name="TextBox 95">
            <a:extLst>
              <a:ext uri="{FF2B5EF4-FFF2-40B4-BE49-F238E27FC236}">
                <a16:creationId xmlns:a16="http://schemas.microsoft.com/office/drawing/2014/main" id="{42C107DB-CD6B-E799-D0BD-ED6AE5B3B216}"/>
              </a:ext>
            </a:extLst>
          </p:cNvPr>
          <p:cNvSpPr txBox="1">
            <a:spLocks noChangeArrowheads="1"/>
          </p:cNvSpPr>
          <p:nvPr/>
        </p:nvSpPr>
        <p:spPr bwMode="auto">
          <a:xfrm>
            <a:off x="1407477" y="229362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x</a:t>
            </a:r>
            <a:r>
              <a:rPr lang="en-US" altLang="en-US" sz="1980" baseline="-25000"/>
              <a:t>1</a:t>
            </a:r>
            <a:endParaRPr lang="en-US" altLang="en-US" sz="1980"/>
          </a:p>
        </p:txBody>
      </p:sp>
      <p:sp>
        <p:nvSpPr>
          <p:cNvPr id="18493" name="TextBox 96">
            <a:extLst>
              <a:ext uri="{FF2B5EF4-FFF2-40B4-BE49-F238E27FC236}">
                <a16:creationId xmlns:a16="http://schemas.microsoft.com/office/drawing/2014/main" id="{EC0008CB-31EF-C130-376A-F33255AEB962}"/>
              </a:ext>
            </a:extLst>
          </p:cNvPr>
          <p:cNvSpPr txBox="1">
            <a:spLocks noChangeArrowheads="1"/>
          </p:cNvSpPr>
          <p:nvPr/>
        </p:nvSpPr>
        <p:spPr bwMode="auto">
          <a:xfrm>
            <a:off x="1407477" y="313182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x</a:t>
            </a:r>
            <a:r>
              <a:rPr lang="en-US" altLang="en-US" sz="1980" baseline="-25000"/>
              <a:t>9</a:t>
            </a:r>
            <a:endParaRPr lang="en-US" altLang="en-US" sz="1980"/>
          </a:p>
        </p:txBody>
      </p:sp>
      <p:sp>
        <p:nvSpPr>
          <p:cNvPr id="18494" name="TextBox 97">
            <a:extLst>
              <a:ext uri="{FF2B5EF4-FFF2-40B4-BE49-F238E27FC236}">
                <a16:creationId xmlns:a16="http://schemas.microsoft.com/office/drawing/2014/main" id="{6399C0AC-7EDA-A5AF-A1CC-987EAC3A0697}"/>
              </a:ext>
            </a:extLst>
          </p:cNvPr>
          <p:cNvSpPr txBox="1">
            <a:spLocks noChangeArrowheads="1"/>
          </p:cNvSpPr>
          <p:nvPr/>
        </p:nvSpPr>
        <p:spPr bwMode="auto">
          <a:xfrm>
            <a:off x="4274820" y="3467100"/>
            <a:ext cx="336952"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latin typeface="Apple Casual" charset="0"/>
              </a:rPr>
              <a:t>l</a:t>
            </a:r>
            <a:r>
              <a:rPr lang="en-US" altLang="en-US" sz="1980" baseline="-25000"/>
              <a:t>9</a:t>
            </a:r>
            <a:endParaRPr lang="en-US" altLang="en-US" sz="1980"/>
          </a:p>
        </p:txBody>
      </p:sp>
      <p:sp>
        <p:nvSpPr>
          <p:cNvPr id="18495" name="TextBox 99">
            <a:extLst>
              <a:ext uri="{FF2B5EF4-FFF2-40B4-BE49-F238E27FC236}">
                <a16:creationId xmlns:a16="http://schemas.microsoft.com/office/drawing/2014/main" id="{5869B26F-B452-3F93-4EE4-5A3EE112FE24}"/>
              </a:ext>
            </a:extLst>
          </p:cNvPr>
          <p:cNvSpPr txBox="1">
            <a:spLocks noChangeArrowheads="1"/>
          </p:cNvSpPr>
          <p:nvPr/>
        </p:nvSpPr>
        <p:spPr bwMode="auto">
          <a:xfrm>
            <a:off x="1341120" y="489204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x</a:t>
            </a:r>
            <a:r>
              <a:rPr lang="en-US" altLang="en-US" sz="1980" baseline="-25000"/>
              <a:t>2</a:t>
            </a:r>
            <a:endParaRPr lang="en-US" altLang="en-US" sz="1980"/>
          </a:p>
        </p:txBody>
      </p:sp>
      <p:sp>
        <p:nvSpPr>
          <p:cNvPr id="18496" name="TextBox 100">
            <a:extLst>
              <a:ext uri="{FF2B5EF4-FFF2-40B4-BE49-F238E27FC236}">
                <a16:creationId xmlns:a16="http://schemas.microsoft.com/office/drawing/2014/main" id="{059995D8-7ABB-3BB0-93DA-D38028161A23}"/>
              </a:ext>
            </a:extLst>
          </p:cNvPr>
          <p:cNvSpPr txBox="1">
            <a:spLocks noChangeArrowheads="1"/>
          </p:cNvSpPr>
          <p:nvPr/>
        </p:nvSpPr>
        <p:spPr bwMode="auto">
          <a:xfrm>
            <a:off x="3743960" y="4892040"/>
            <a:ext cx="405880"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en-US" sz="1980" baseline="-25000"/>
              <a:t>2</a:t>
            </a:r>
            <a:endParaRPr lang="en-US" altLang="en-US" sz="1980"/>
          </a:p>
        </p:txBody>
      </p:sp>
      <p:sp>
        <p:nvSpPr>
          <p:cNvPr id="18497" name="TextBox 101">
            <a:extLst>
              <a:ext uri="{FF2B5EF4-FFF2-40B4-BE49-F238E27FC236}">
                <a16:creationId xmlns:a16="http://schemas.microsoft.com/office/drawing/2014/main" id="{7EE88C55-63DA-A7E5-FCD9-8AAD6ABBDAE8}"/>
              </a:ext>
            </a:extLst>
          </p:cNvPr>
          <p:cNvSpPr txBox="1">
            <a:spLocks noChangeArrowheads="1"/>
          </p:cNvSpPr>
          <p:nvPr/>
        </p:nvSpPr>
        <p:spPr bwMode="auto">
          <a:xfrm>
            <a:off x="4777740" y="4892040"/>
            <a:ext cx="461986"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ja-JP" sz="1980" i="1" baseline="-25000"/>
              <a:t>2</a:t>
            </a:r>
            <a:endParaRPr lang="en-US" altLang="en-US" sz="1980"/>
          </a:p>
        </p:txBody>
      </p:sp>
      <p:sp>
        <p:nvSpPr>
          <p:cNvPr id="18498" name="TextBox 102">
            <a:extLst>
              <a:ext uri="{FF2B5EF4-FFF2-40B4-BE49-F238E27FC236}">
                <a16:creationId xmlns:a16="http://schemas.microsoft.com/office/drawing/2014/main" id="{515BD1B9-7D48-D6FC-2EB4-1CDF6A6FF5E6}"/>
              </a:ext>
            </a:extLst>
          </p:cNvPr>
          <p:cNvSpPr txBox="1">
            <a:spLocks noChangeArrowheads="1"/>
          </p:cNvSpPr>
          <p:nvPr/>
        </p:nvSpPr>
        <p:spPr bwMode="auto">
          <a:xfrm>
            <a:off x="4274820" y="5227320"/>
            <a:ext cx="336952"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latin typeface="Apple Casual" charset="0"/>
              </a:rPr>
              <a:t>l</a:t>
            </a:r>
            <a:r>
              <a:rPr lang="en-US" altLang="en-US" sz="1980" baseline="-25000"/>
              <a:t>2</a:t>
            </a:r>
            <a:endParaRPr lang="en-US" altLang="en-US" sz="1980"/>
          </a:p>
        </p:txBody>
      </p:sp>
      <p:sp>
        <p:nvSpPr>
          <p:cNvPr id="18499" name="TextBox 103">
            <a:extLst>
              <a:ext uri="{FF2B5EF4-FFF2-40B4-BE49-F238E27FC236}">
                <a16:creationId xmlns:a16="http://schemas.microsoft.com/office/drawing/2014/main" id="{004B99A6-D598-F80C-E090-D237F7634305}"/>
              </a:ext>
            </a:extLst>
          </p:cNvPr>
          <p:cNvSpPr txBox="1">
            <a:spLocks noChangeArrowheads="1"/>
          </p:cNvSpPr>
          <p:nvPr/>
        </p:nvSpPr>
        <p:spPr bwMode="auto">
          <a:xfrm>
            <a:off x="4777741" y="5981700"/>
            <a:ext cx="556563"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ja-JP" sz="1980" i="1" baseline="-25000"/>
              <a:t>16</a:t>
            </a:r>
            <a:endParaRPr lang="en-US" altLang="en-US" sz="1980"/>
          </a:p>
        </p:txBody>
      </p:sp>
      <p:sp>
        <p:nvSpPr>
          <p:cNvPr id="18500" name="TextBox 104">
            <a:extLst>
              <a:ext uri="{FF2B5EF4-FFF2-40B4-BE49-F238E27FC236}">
                <a16:creationId xmlns:a16="http://schemas.microsoft.com/office/drawing/2014/main" id="{B78A9560-FD3C-7E95-2EE2-2C709649AFFA}"/>
              </a:ext>
            </a:extLst>
          </p:cNvPr>
          <p:cNvSpPr txBox="1">
            <a:spLocks noChangeArrowheads="1"/>
          </p:cNvSpPr>
          <p:nvPr/>
        </p:nvSpPr>
        <p:spPr bwMode="auto">
          <a:xfrm>
            <a:off x="1341120" y="5897880"/>
            <a:ext cx="500458"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x</a:t>
            </a:r>
            <a:r>
              <a:rPr lang="en-US" altLang="en-US" sz="1980" baseline="-25000"/>
              <a:t>16</a:t>
            </a:r>
            <a:endParaRPr lang="en-US" altLang="en-US" sz="1980"/>
          </a:p>
        </p:txBody>
      </p:sp>
      <p:sp>
        <p:nvSpPr>
          <p:cNvPr id="18501" name="TextBox 105">
            <a:extLst>
              <a:ext uri="{FF2B5EF4-FFF2-40B4-BE49-F238E27FC236}">
                <a16:creationId xmlns:a16="http://schemas.microsoft.com/office/drawing/2014/main" id="{72CB277F-6F66-BCDC-351D-A9EB19E8E505}"/>
              </a:ext>
            </a:extLst>
          </p:cNvPr>
          <p:cNvSpPr txBox="1">
            <a:spLocks noChangeArrowheads="1"/>
          </p:cNvSpPr>
          <p:nvPr/>
        </p:nvSpPr>
        <p:spPr bwMode="auto">
          <a:xfrm>
            <a:off x="4274820" y="6400800"/>
            <a:ext cx="431528"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latin typeface="Apple Casual" charset="0"/>
              </a:rPr>
              <a:t>l</a:t>
            </a:r>
            <a:r>
              <a:rPr lang="en-US" altLang="en-US" sz="1980" baseline="-25000"/>
              <a:t>16</a:t>
            </a:r>
            <a:endParaRPr lang="en-US" altLang="en-US" sz="1980"/>
          </a:p>
        </p:txBody>
      </p:sp>
      <p:sp>
        <p:nvSpPr>
          <p:cNvPr id="107" name="TextBox 106">
            <a:extLst>
              <a:ext uri="{FF2B5EF4-FFF2-40B4-BE49-F238E27FC236}">
                <a16:creationId xmlns:a16="http://schemas.microsoft.com/office/drawing/2014/main" id="{83C14EC4-D3A8-28BB-FC69-04FEF51036AC}"/>
              </a:ext>
            </a:extLst>
          </p:cNvPr>
          <p:cNvSpPr txBox="1"/>
          <p:nvPr/>
        </p:nvSpPr>
        <p:spPr>
          <a:xfrm>
            <a:off x="6705600" y="2545081"/>
            <a:ext cx="2356735" cy="701731"/>
          </a:xfrm>
          <a:prstGeom prst="rect">
            <a:avLst/>
          </a:prstGeom>
          <a:noFill/>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L’ = </a:t>
            </a:r>
            <a:r>
              <a:rPr lang="en-US" altLang="en-US" sz="1980">
                <a:latin typeface="Apple Casual" charset="0"/>
              </a:rPr>
              <a:t>l</a:t>
            </a:r>
            <a:r>
              <a:rPr lang="en-US" altLang="en-US" sz="1980" baseline="-25000"/>
              <a:t>1 </a:t>
            </a:r>
            <a:r>
              <a:rPr lang="en-US" altLang="en-US" sz="1980"/>
              <a:t>+ </a:t>
            </a:r>
            <a:r>
              <a:rPr lang="en-US" altLang="en-US" sz="1980">
                <a:latin typeface="Apple Casual" charset="0"/>
              </a:rPr>
              <a:t>l</a:t>
            </a:r>
            <a:r>
              <a:rPr lang="en-US" altLang="en-US" sz="1980" baseline="-25000">
                <a:latin typeface="Apple Casual" charset="0"/>
              </a:rPr>
              <a:t>9</a:t>
            </a:r>
            <a:r>
              <a:rPr lang="en-US" altLang="en-US" sz="1980"/>
              <a:t>+ …</a:t>
            </a:r>
          </a:p>
          <a:p>
            <a:pPr eaLnBrk="1" hangingPunct="1"/>
            <a:r>
              <a:rPr lang="en-US" altLang="en-US" sz="1980"/>
              <a:t>Update parameters</a:t>
            </a:r>
          </a:p>
        </p:txBody>
      </p:sp>
      <p:sp>
        <p:nvSpPr>
          <p:cNvPr id="18503" name="TextBox 107">
            <a:extLst>
              <a:ext uri="{FF2B5EF4-FFF2-40B4-BE49-F238E27FC236}">
                <a16:creationId xmlns:a16="http://schemas.microsoft.com/office/drawing/2014/main" id="{F90D5B8C-9D55-0D83-E196-1FE961CFDDB7}"/>
              </a:ext>
            </a:extLst>
          </p:cNvPr>
          <p:cNvSpPr txBox="1">
            <a:spLocks noChangeArrowheads="1"/>
          </p:cNvSpPr>
          <p:nvPr/>
        </p:nvSpPr>
        <p:spPr bwMode="auto">
          <a:xfrm>
            <a:off x="3733482" y="5897880"/>
            <a:ext cx="500458"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i="1"/>
              <a:t>y</a:t>
            </a:r>
            <a:r>
              <a:rPr lang="en-US" altLang="en-US" sz="1980" baseline="-25000"/>
              <a:t>16</a:t>
            </a:r>
            <a:endParaRPr lang="en-US" altLang="en-US" sz="1980"/>
          </a:p>
        </p:txBody>
      </p:sp>
      <p:sp>
        <p:nvSpPr>
          <p:cNvPr id="109" name="TextBox 108">
            <a:extLst>
              <a:ext uri="{FF2B5EF4-FFF2-40B4-BE49-F238E27FC236}">
                <a16:creationId xmlns:a16="http://schemas.microsoft.com/office/drawing/2014/main" id="{C8272AD3-8179-54BB-3FBE-1B223AEABD0C}"/>
              </a:ext>
            </a:extLst>
          </p:cNvPr>
          <p:cNvSpPr txBox="1"/>
          <p:nvPr/>
        </p:nvSpPr>
        <p:spPr>
          <a:xfrm>
            <a:off x="6789420" y="3886201"/>
            <a:ext cx="2356735" cy="701731"/>
          </a:xfrm>
          <a:prstGeom prst="rect">
            <a:avLst/>
          </a:prstGeom>
          <a:noFill/>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980"/>
              <a:t>L” = </a:t>
            </a:r>
            <a:r>
              <a:rPr lang="en-US" altLang="en-US" sz="1980">
                <a:latin typeface="Apple Casual" charset="0"/>
              </a:rPr>
              <a:t>l</a:t>
            </a:r>
            <a:r>
              <a:rPr lang="en-US" altLang="en-US" sz="1980" baseline="-25000"/>
              <a:t>2 </a:t>
            </a:r>
            <a:r>
              <a:rPr lang="en-US" altLang="en-US" sz="1980"/>
              <a:t>+ </a:t>
            </a:r>
            <a:r>
              <a:rPr lang="en-US" altLang="en-US" sz="1980">
                <a:latin typeface="Apple Casual" charset="0"/>
              </a:rPr>
              <a:t>l</a:t>
            </a:r>
            <a:r>
              <a:rPr lang="en-US" altLang="en-US" sz="1980" baseline="-25000">
                <a:latin typeface="Apple Casual" charset="0"/>
              </a:rPr>
              <a:t>16</a:t>
            </a:r>
            <a:r>
              <a:rPr lang="en-US" altLang="en-US" sz="1980"/>
              <a:t>+ …</a:t>
            </a:r>
          </a:p>
          <a:p>
            <a:pPr eaLnBrk="1" hangingPunct="1"/>
            <a:r>
              <a:rPr lang="en-US" altLang="en-US" sz="1980"/>
              <a:t>Update parameters</a:t>
            </a:r>
          </a:p>
        </p:txBody>
      </p:sp>
      <p:sp>
        <p:nvSpPr>
          <p:cNvPr id="111" name="Rectangle 110">
            <a:extLst>
              <a:ext uri="{FF2B5EF4-FFF2-40B4-BE49-F238E27FC236}">
                <a16:creationId xmlns:a16="http://schemas.microsoft.com/office/drawing/2014/main" id="{74860E36-D0BB-5F88-7CEB-191421836C4A}"/>
              </a:ext>
            </a:extLst>
          </p:cNvPr>
          <p:cNvSpPr>
            <a:spLocks noChangeArrowheads="1"/>
          </p:cNvSpPr>
          <p:nvPr/>
        </p:nvSpPr>
        <p:spPr bwMode="auto">
          <a:xfrm>
            <a:off x="419100" y="533401"/>
            <a:ext cx="913638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640"/>
              <a:t>model.fit(x_train, y_train, batch_size=100, nb_epoch=20)</a:t>
            </a:r>
          </a:p>
        </p:txBody>
      </p:sp>
      <p:cxnSp>
        <p:nvCxnSpPr>
          <p:cNvPr id="113" name="Straight Arrow Connector 112">
            <a:extLst>
              <a:ext uri="{FF2B5EF4-FFF2-40B4-BE49-F238E27FC236}">
                <a16:creationId xmlns:a16="http://schemas.microsoft.com/office/drawing/2014/main" id="{C4EC4FEB-EBAB-B58C-B321-2D3623C93519}"/>
              </a:ext>
            </a:extLst>
          </p:cNvPr>
          <p:cNvCxnSpPr>
            <a:cxnSpLocks noChangeShapeType="1"/>
          </p:cNvCxnSpPr>
          <p:nvPr/>
        </p:nvCxnSpPr>
        <p:spPr bwMode="auto">
          <a:xfrm flipH="1">
            <a:off x="3939540" y="1036320"/>
            <a:ext cx="838200" cy="75438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5" name="Elbow Connector 114">
            <a:extLst>
              <a:ext uri="{FF2B5EF4-FFF2-40B4-BE49-F238E27FC236}">
                <a16:creationId xmlns:a16="http://schemas.microsoft.com/office/drawing/2014/main" id="{6B782216-C2B5-A506-668D-6A6F561FC4E0}"/>
              </a:ext>
            </a:extLst>
          </p:cNvPr>
          <p:cNvCxnSpPr>
            <a:cxnSpLocks noChangeShapeType="1"/>
          </p:cNvCxnSpPr>
          <p:nvPr/>
        </p:nvCxnSpPr>
        <p:spPr bwMode="auto">
          <a:xfrm rot="16200000" flipH="1">
            <a:off x="8549640" y="1120140"/>
            <a:ext cx="1005840" cy="838200"/>
          </a:xfrm>
          <a:prstGeom prst="bentConnector3">
            <a:avLst>
              <a:gd name="adj1" fmla="val 50000"/>
            </a:avLst>
          </a:prstGeom>
          <a:noFill/>
          <a:ln w="25400">
            <a:solidFill>
              <a:srgbClr val="FF0000"/>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nodeType="clickEffect">
                                  <p:stCondLst>
                                    <p:cond delay="0"/>
                                  </p:stCondLst>
                                  <p:childTnLst>
                                    <p:set>
                                      <p:cBhvr>
                                        <p:cTn id="58" dur="1" fill="hold">
                                          <p:stCondLst>
                                            <p:cond delay="0"/>
                                          </p:stCondLst>
                                        </p:cTn>
                                        <p:tgtEl>
                                          <p:spTgt spid="81"/>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nodeType="click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1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1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p:bldP spid="68" grpId="0"/>
      <p:bldP spid="69" grpId="0"/>
      <p:bldP spid="70" grpId="0"/>
      <p:bldP spid="71" grpId="0"/>
      <p:bldP spid="72" grpId="0" animBg="1"/>
      <p:bldP spid="73" grpId="0" animBg="1"/>
      <p:bldP spid="76" grpId="0"/>
      <p:bldP spid="77" grpId="0"/>
      <p:bldP spid="79" grpId="0" animBg="1"/>
      <p:bldP spid="107" grpId="0"/>
      <p:bldP spid="109" grpId="0"/>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3547-EE32-4B3B-874E-DF1ABCD3C064}"/>
              </a:ext>
            </a:extLst>
          </p:cNvPr>
          <p:cNvSpPr>
            <a:spLocks noGrp="1"/>
          </p:cNvSpPr>
          <p:nvPr>
            <p:ph type="title"/>
          </p:nvPr>
        </p:nvSpPr>
        <p:spPr/>
        <p:txBody>
          <a:bodyPr/>
          <a:lstStyle/>
          <a:p>
            <a:r>
              <a:rPr lang="en-US" dirty="0"/>
              <a:t>Linear Classifier</a:t>
            </a:r>
          </a:p>
        </p:txBody>
      </p:sp>
      <p:sp>
        <p:nvSpPr>
          <p:cNvPr id="3" name="Content Placeholder 2">
            <a:extLst>
              <a:ext uri="{FF2B5EF4-FFF2-40B4-BE49-F238E27FC236}">
                <a16:creationId xmlns:a16="http://schemas.microsoft.com/office/drawing/2014/main" id="{4A22D03B-3717-459C-B100-451EB2ABBA5F}"/>
              </a:ext>
            </a:extLst>
          </p:cNvPr>
          <p:cNvSpPr>
            <a:spLocks noGrp="1"/>
          </p:cNvSpPr>
          <p:nvPr>
            <p:ph idx="1"/>
          </p:nvPr>
        </p:nvSpPr>
        <p:spPr>
          <a:xfrm>
            <a:off x="276674" y="2090803"/>
            <a:ext cx="7589982" cy="5367667"/>
          </a:xfrm>
        </p:spPr>
        <p:txBody>
          <a:bodyPr/>
          <a:lstStyle/>
          <a:p>
            <a:r>
              <a:rPr lang="en-US" dirty="0"/>
              <a:t>The </a:t>
            </a:r>
            <a:r>
              <a:rPr lang="en-US" dirty="0">
                <a:solidFill>
                  <a:srgbClr val="FF0000"/>
                </a:solidFill>
              </a:rPr>
              <a:t>decision boundary </a:t>
            </a:r>
            <a:r>
              <a:rPr lang="en-US" dirty="0"/>
              <a:t>is linear</a:t>
            </a:r>
          </a:p>
          <a:p>
            <a:pPr lvl="1"/>
            <a:r>
              <a:rPr lang="en-US" dirty="0"/>
              <a:t>A straight line in 2D, a flat plane in 3D, a </a:t>
            </a:r>
            <a:r>
              <a:rPr lang="en-US" dirty="0">
                <a:solidFill>
                  <a:srgbClr val="FF0000"/>
                </a:solidFill>
              </a:rPr>
              <a:t>hyperplane</a:t>
            </a:r>
            <a:r>
              <a:rPr lang="en-US" dirty="0"/>
              <a:t> in 3D and higher dimensional space</a:t>
            </a:r>
          </a:p>
          <a:p>
            <a:r>
              <a:rPr lang="en-US" dirty="0"/>
              <a:t>Example: classify an input image</a:t>
            </a:r>
          </a:p>
          <a:p>
            <a:pPr lvl="1"/>
            <a:r>
              <a:rPr lang="en-US" dirty="0"/>
              <a:t>The selected parameters in this example are not good, because the predicted cat score is low</a:t>
            </a:r>
          </a:p>
        </p:txBody>
      </p:sp>
      <p:sp>
        <p:nvSpPr>
          <p:cNvPr id="5" name="Content Placeholder 4">
            <a:extLst>
              <a:ext uri="{FF2B5EF4-FFF2-40B4-BE49-F238E27FC236}">
                <a16:creationId xmlns:a16="http://schemas.microsoft.com/office/drawing/2014/main" id="{66B45CA4-3D68-467F-BF6A-498472FF169A}"/>
              </a:ext>
            </a:extLst>
          </p:cNvPr>
          <p:cNvSpPr>
            <a:spLocks noGrp="1"/>
          </p:cNvSpPr>
          <p:nvPr>
            <p:ph idx="10"/>
          </p:nvPr>
        </p:nvSpPr>
        <p:spPr/>
        <p:txBody>
          <a:bodyPr/>
          <a:lstStyle/>
          <a:p>
            <a:r>
              <a:rPr lang="en-US" dirty="0"/>
              <a:t>Machine Learning Basics</a:t>
            </a:r>
          </a:p>
          <a:p>
            <a:endParaRPr lang="en-US" dirty="0"/>
          </a:p>
        </p:txBody>
      </p:sp>
      <p:pic>
        <p:nvPicPr>
          <p:cNvPr id="4" name="Picture 3">
            <a:extLst>
              <a:ext uri="{FF2B5EF4-FFF2-40B4-BE49-F238E27FC236}">
                <a16:creationId xmlns:a16="http://schemas.microsoft.com/office/drawing/2014/main" id="{15B60451-B0C4-4B70-9412-2A6C71881AA9}"/>
              </a:ext>
            </a:extLst>
          </p:cNvPr>
          <p:cNvPicPr>
            <a:picLocks noChangeAspect="1"/>
          </p:cNvPicPr>
          <p:nvPr/>
        </p:nvPicPr>
        <p:blipFill>
          <a:blip r:embed="rId3"/>
          <a:stretch>
            <a:fillRect/>
          </a:stretch>
        </p:blipFill>
        <p:spPr>
          <a:xfrm>
            <a:off x="990753" y="4246240"/>
            <a:ext cx="7998887" cy="3000850"/>
          </a:xfrm>
          <a:prstGeom prst="rect">
            <a:avLst/>
          </a:prstGeom>
        </p:spPr>
      </p:pic>
      <p:grpSp>
        <p:nvGrpSpPr>
          <p:cNvPr id="6" name="Group 5">
            <a:extLst>
              <a:ext uri="{FF2B5EF4-FFF2-40B4-BE49-F238E27FC236}">
                <a16:creationId xmlns:a16="http://schemas.microsoft.com/office/drawing/2014/main" id="{563ED6C7-AEFE-42A3-91C6-27876D8D14AF}"/>
              </a:ext>
            </a:extLst>
          </p:cNvPr>
          <p:cNvGrpSpPr/>
          <p:nvPr/>
        </p:nvGrpSpPr>
        <p:grpSpPr>
          <a:xfrm>
            <a:off x="8131544" y="2229736"/>
            <a:ext cx="1650183" cy="1584176"/>
            <a:chOff x="7909520" y="2374032"/>
            <a:chExt cx="1650183" cy="1584176"/>
          </a:xfrm>
        </p:grpSpPr>
        <p:sp>
          <p:nvSpPr>
            <p:cNvPr id="7" name="流程圖: 程序 20">
              <a:extLst>
                <a:ext uri="{FF2B5EF4-FFF2-40B4-BE49-F238E27FC236}">
                  <a16:creationId xmlns:a16="http://schemas.microsoft.com/office/drawing/2014/main" id="{A2B71595-0CB1-4B13-B945-D69EE3D97E44}"/>
                </a:ext>
              </a:extLst>
            </p:cNvPr>
            <p:cNvSpPr/>
            <p:nvPr/>
          </p:nvSpPr>
          <p:spPr>
            <a:xfrm>
              <a:off x="7909520" y="2374032"/>
              <a:ext cx="1650183" cy="1584176"/>
            </a:xfrm>
            <a:prstGeom prst="flowChartProcess">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5">
              <a:extLst>
                <a:ext uri="{FF2B5EF4-FFF2-40B4-BE49-F238E27FC236}">
                  <a16:creationId xmlns:a16="http://schemas.microsoft.com/office/drawing/2014/main" id="{8D0FF2C0-CCB8-4DBE-8900-591A00D297E4}"/>
                </a:ext>
              </a:extLst>
            </p:cNvPr>
            <p:cNvSpPr/>
            <p:nvPr/>
          </p:nvSpPr>
          <p:spPr>
            <a:xfrm>
              <a:off x="8004672" y="247004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6">
              <a:extLst>
                <a:ext uri="{FF2B5EF4-FFF2-40B4-BE49-F238E27FC236}">
                  <a16:creationId xmlns:a16="http://schemas.microsoft.com/office/drawing/2014/main" id="{28B76313-09B1-480A-BB0F-DD4E616CEBA8}"/>
                </a:ext>
              </a:extLst>
            </p:cNvPr>
            <p:cNvSpPr/>
            <p:nvPr/>
          </p:nvSpPr>
          <p:spPr>
            <a:xfrm>
              <a:off x="8220696"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7">
              <a:extLst>
                <a:ext uri="{FF2B5EF4-FFF2-40B4-BE49-F238E27FC236}">
                  <a16:creationId xmlns:a16="http://schemas.microsoft.com/office/drawing/2014/main" id="{36F38DFF-C48E-4000-953B-BFFE26FE05DA}"/>
                </a:ext>
              </a:extLst>
            </p:cNvPr>
            <p:cNvSpPr/>
            <p:nvPr/>
          </p:nvSpPr>
          <p:spPr>
            <a:xfrm>
              <a:off x="8292704" y="2398034"/>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8">
              <a:extLst>
                <a:ext uri="{FF2B5EF4-FFF2-40B4-BE49-F238E27FC236}">
                  <a16:creationId xmlns:a16="http://schemas.microsoft.com/office/drawing/2014/main" id="{CCAD6F75-8573-4C6E-B841-6D30AD3E31D6}"/>
                </a:ext>
              </a:extLst>
            </p:cNvPr>
            <p:cNvSpPr/>
            <p:nvPr/>
          </p:nvSpPr>
          <p:spPr>
            <a:xfrm>
              <a:off x="8004672" y="2686066"/>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乘號 9">
              <a:extLst>
                <a:ext uri="{FF2B5EF4-FFF2-40B4-BE49-F238E27FC236}">
                  <a16:creationId xmlns:a16="http://schemas.microsoft.com/office/drawing/2014/main" id="{B3E73837-69F3-4166-A8E7-3977953C72A4}"/>
                </a:ext>
              </a:extLst>
            </p:cNvPr>
            <p:cNvSpPr/>
            <p:nvPr/>
          </p:nvSpPr>
          <p:spPr>
            <a:xfrm>
              <a:off x="8508728" y="2614058"/>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乘號 10">
              <a:extLst>
                <a:ext uri="{FF2B5EF4-FFF2-40B4-BE49-F238E27FC236}">
                  <a16:creationId xmlns:a16="http://schemas.microsoft.com/office/drawing/2014/main" id="{0E7AEA37-578D-44CD-87AD-59EC3C00393E}"/>
                </a:ext>
              </a:extLst>
            </p:cNvPr>
            <p:cNvSpPr/>
            <p:nvPr/>
          </p:nvSpPr>
          <p:spPr>
            <a:xfrm>
              <a:off x="8436720" y="2830082"/>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乘號 11">
              <a:extLst>
                <a:ext uri="{FF2B5EF4-FFF2-40B4-BE49-F238E27FC236}">
                  <a16:creationId xmlns:a16="http://schemas.microsoft.com/office/drawing/2014/main" id="{6C74DB3E-B7F9-4FBB-869A-BE1F5EEB7226}"/>
                </a:ext>
              </a:extLst>
            </p:cNvPr>
            <p:cNvSpPr/>
            <p:nvPr/>
          </p:nvSpPr>
          <p:spPr>
            <a:xfrm>
              <a:off x="8148688" y="2902090"/>
              <a:ext cx="192879" cy="192021"/>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流程圖: 接點 12">
              <a:extLst>
                <a:ext uri="{FF2B5EF4-FFF2-40B4-BE49-F238E27FC236}">
                  <a16:creationId xmlns:a16="http://schemas.microsoft.com/office/drawing/2014/main" id="{63E2C954-2248-413B-8993-4C5595088D54}"/>
                </a:ext>
              </a:extLst>
            </p:cNvPr>
            <p:cNvSpPr/>
            <p:nvPr/>
          </p:nvSpPr>
          <p:spPr>
            <a:xfrm>
              <a:off x="8861054"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3">
              <a:extLst>
                <a:ext uri="{FF2B5EF4-FFF2-40B4-BE49-F238E27FC236}">
                  <a16:creationId xmlns:a16="http://schemas.microsoft.com/office/drawing/2014/main" id="{C59A677F-4632-495D-9C36-0005530548F3}"/>
                </a:ext>
              </a:extLst>
            </p:cNvPr>
            <p:cNvSpPr/>
            <p:nvPr/>
          </p:nvSpPr>
          <p:spPr>
            <a:xfrm>
              <a:off x="8645030"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4">
              <a:extLst>
                <a:ext uri="{FF2B5EF4-FFF2-40B4-BE49-F238E27FC236}">
                  <a16:creationId xmlns:a16="http://schemas.microsoft.com/office/drawing/2014/main" id="{452E3F17-8F08-4711-A67B-61178FFE95DE}"/>
                </a:ext>
              </a:extLst>
            </p:cNvPr>
            <p:cNvSpPr/>
            <p:nvPr/>
          </p:nvSpPr>
          <p:spPr>
            <a:xfrm>
              <a:off x="9149086" y="3182122"/>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5">
              <a:extLst>
                <a:ext uri="{FF2B5EF4-FFF2-40B4-BE49-F238E27FC236}">
                  <a16:creationId xmlns:a16="http://schemas.microsoft.com/office/drawing/2014/main" id="{276094D5-F451-4C26-BB87-F701A5E37DD1}"/>
                </a:ext>
              </a:extLst>
            </p:cNvPr>
            <p:cNvSpPr/>
            <p:nvPr/>
          </p:nvSpPr>
          <p:spPr>
            <a:xfrm>
              <a:off x="8933062"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6">
              <a:extLst>
                <a:ext uri="{FF2B5EF4-FFF2-40B4-BE49-F238E27FC236}">
                  <a16:creationId xmlns:a16="http://schemas.microsoft.com/office/drawing/2014/main" id="{5F92F205-BE6A-4516-B803-A886005E2F27}"/>
                </a:ext>
              </a:extLst>
            </p:cNvPr>
            <p:cNvSpPr/>
            <p:nvPr/>
          </p:nvSpPr>
          <p:spPr>
            <a:xfrm>
              <a:off x="8789046"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流程圖: 接點 17">
              <a:extLst>
                <a:ext uri="{FF2B5EF4-FFF2-40B4-BE49-F238E27FC236}">
                  <a16:creationId xmlns:a16="http://schemas.microsoft.com/office/drawing/2014/main" id="{EB8A3499-E298-4378-BBAB-09045B87B425}"/>
                </a:ext>
              </a:extLst>
            </p:cNvPr>
            <p:cNvSpPr/>
            <p:nvPr/>
          </p:nvSpPr>
          <p:spPr>
            <a:xfrm>
              <a:off x="9221094" y="339814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1" name="流程圖: 接點 18">
              <a:extLst>
                <a:ext uri="{FF2B5EF4-FFF2-40B4-BE49-F238E27FC236}">
                  <a16:creationId xmlns:a16="http://schemas.microsoft.com/office/drawing/2014/main" id="{0E55048F-551E-41FF-9987-9E034F24070F}"/>
                </a:ext>
              </a:extLst>
            </p:cNvPr>
            <p:cNvSpPr/>
            <p:nvPr/>
          </p:nvSpPr>
          <p:spPr>
            <a:xfrm>
              <a:off x="9077078" y="3614170"/>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2" name="流程圖: 接點 19">
              <a:extLst>
                <a:ext uri="{FF2B5EF4-FFF2-40B4-BE49-F238E27FC236}">
                  <a16:creationId xmlns:a16="http://schemas.microsoft.com/office/drawing/2014/main" id="{89D81B70-AE17-4848-A324-E56803D84109}"/>
                </a:ext>
              </a:extLst>
            </p:cNvPr>
            <p:cNvSpPr/>
            <p:nvPr/>
          </p:nvSpPr>
          <p:spPr>
            <a:xfrm>
              <a:off x="8933062" y="3758186"/>
              <a:ext cx="128586" cy="12801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23" name="直線接點 23">
              <a:extLst>
                <a:ext uri="{FF2B5EF4-FFF2-40B4-BE49-F238E27FC236}">
                  <a16:creationId xmlns:a16="http://schemas.microsoft.com/office/drawing/2014/main" id="{F0FDEB5A-F141-4924-84FA-4180376B694D}"/>
                </a:ext>
              </a:extLst>
            </p:cNvPr>
            <p:cNvCxnSpPr/>
            <p:nvPr/>
          </p:nvCxnSpPr>
          <p:spPr>
            <a:xfrm flipH="1">
              <a:off x="8101111" y="2494044"/>
              <a:ext cx="1176561" cy="118413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4A61992-94FE-4BA8-9958-F2A832150E08}"/>
              </a:ext>
            </a:extLst>
          </p:cNvPr>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4"/>
              </a:rPr>
              <a:t>https://cs231n.github.io/classification/</a:t>
            </a:r>
            <a:endParaRPr lang="en-US" sz="1000" dirty="0"/>
          </a:p>
        </p:txBody>
      </p:sp>
    </p:spTree>
    <p:extLst>
      <p:ext uri="{BB962C8B-B14F-4D97-AF65-F5344CB8AC3E}">
        <p14:creationId xmlns:p14="http://schemas.microsoft.com/office/powerpoint/2010/main" val="15983464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7" name="標題 1">
            <a:extLst>
              <a:ext uri="{FF2B5EF4-FFF2-40B4-BE49-F238E27FC236}">
                <a16:creationId xmlns:a16="http://schemas.microsoft.com/office/drawing/2014/main" id="{C5E6AC75-45EB-8786-60CD-B042FD8F4817}"/>
              </a:ext>
            </a:extLst>
          </p:cNvPr>
          <p:cNvSpPr txBox="1">
            <a:spLocks/>
          </p:cNvSpPr>
          <p:nvPr/>
        </p:nvSpPr>
        <p:spPr bwMode="auto">
          <a:xfrm>
            <a:off x="691515" y="449581"/>
            <a:ext cx="8675370" cy="145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TW" sz="4180">
                <a:solidFill>
                  <a:schemeClr val="tx2"/>
                </a:solidFill>
              </a:rPr>
              <a:t>Speed </a:t>
            </a:r>
            <a:endParaRPr lang="zh-TW" altLang="en-US" sz="4180">
              <a:solidFill>
                <a:schemeClr val="tx2"/>
              </a:solidFill>
            </a:endParaRPr>
          </a:p>
        </p:txBody>
      </p:sp>
      <p:sp>
        <p:nvSpPr>
          <p:cNvPr id="5" name="內容版面配置區 2">
            <a:extLst>
              <a:ext uri="{FF2B5EF4-FFF2-40B4-BE49-F238E27FC236}">
                <a16:creationId xmlns:a16="http://schemas.microsoft.com/office/drawing/2014/main" id="{1E821429-B40E-2C40-4206-943E5D9523A6}"/>
              </a:ext>
            </a:extLst>
          </p:cNvPr>
          <p:cNvSpPr txBox="1">
            <a:spLocks/>
          </p:cNvSpPr>
          <p:nvPr/>
        </p:nvSpPr>
        <p:spPr bwMode="auto">
          <a:xfrm>
            <a:off x="691515" y="2056130"/>
            <a:ext cx="8675370" cy="478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1"/>
              </a:buClr>
              <a:buFont typeface="Wingdings" panose="05000000000000000000" pitchFamily="2" charset="2"/>
              <a:buChar char="l"/>
            </a:pPr>
            <a:r>
              <a:rPr lang="en-US" altLang="zh-TW" sz="1980"/>
              <a:t>Smaller batch size means more updates in one epoch</a:t>
            </a:r>
          </a:p>
          <a:p>
            <a:pPr lvl="1">
              <a:spcBef>
                <a:spcPct val="20000"/>
              </a:spcBef>
              <a:buClr>
                <a:schemeClr val="accent1"/>
              </a:buClr>
              <a:buFont typeface="Wingdings" panose="05000000000000000000" pitchFamily="2" charset="2"/>
              <a:buChar char="¡"/>
            </a:pPr>
            <a:r>
              <a:rPr lang="en-US" altLang="zh-TW" sz="2200"/>
              <a:t>E.g. 50000 examples</a:t>
            </a:r>
          </a:p>
          <a:p>
            <a:pPr lvl="1">
              <a:spcBef>
                <a:spcPct val="20000"/>
              </a:spcBef>
              <a:buClr>
                <a:schemeClr val="accent1"/>
              </a:buClr>
              <a:buFont typeface="Wingdings" panose="05000000000000000000" pitchFamily="2" charset="2"/>
              <a:buChar char="¡"/>
            </a:pPr>
            <a:r>
              <a:rPr lang="en-US" altLang="zh-TW" sz="2200"/>
              <a:t>batch size = 1, 50000 updates in one epoch</a:t>
            </a:r>
          </a:p>
          <a:p>
            <a:pPr lvl="1">
              <a:spcBef>
                <a:spcPct val="20000"/>
              </a:spcBef>
              <a:buClr>
                <a:schemeClr val="accent1"/>
              </a:buClr>
              <a:buFont typeface="Wingdings" panose="05000000000000000000" pitchFamily="2" charset="2"/>
              <a:buChar char="¡"/>
            </a:pPr>
            <a:r>
              <a:rPr lang="en-US" altLang="zh-TW" sz="2200"/>
              <a:t>batch size = 10, 5000 updates in one epoch</a:t>
            </a:r>
          </a:p>
        </p:txBody>
      </p:sp>
      <p:pic>
        <p:nvPicPr>
          <p:cNvPr id="6" name="圖片 3">
            <a:extLst>
              <a:ext uri="{FF2B5EF4-FFF2-40B4-BE49-F238E27FC236}">
                <a16:creationId xmlns:a16="http://schemas.microsoft.com/office/drawing/2014/main" id="{6DDB98D5-CBE0-1343-7128-45702CD49B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582" y="3676650"/>
            <a:ext cx="6754495" cy="363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4">
            <a:extLst>
              <a:ext uri="{FF2B5EF4-FFF2-40B4-BE49-F238E27FC236}">
                <a16:creationId xmlns:a16="http://schemas.microsoft.com/office/drawing/2014/main" id="{AA142B8A-1DD0-A1FD-CC13-C56C941A0588}"/>
              </a:ext>
            </a:extLst>
          </p:cNvPr>
          <p:cNvSpPr txBox="1">
            <a:spLocks noChangeArrowheads="1"/>
          </p:cNvSpPr>
          <p:nvPr/>
        </p:nvSpPr>
        <p:spPr bwMode="auto">
          <a:xfrm>
            <a:off x="6193949" y="5679600"/>
            <a:ext cx="37422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200"/>
              <a:t>GTX 980 on MNIST with 50000 training examples</a:t>
            </a:r>
            <a:endParaRPr lang="zh-TW" altLang="en-US" sz="2200"/>
          </a:p>
        </p:txBody>
      </p:sp>
      <p:sp>
        <p:nvSpPr>
          <p:cNvPr id="8" name="文字方塊 5">
            <a:extLst>
              <a:ext uri="{FF2B5EF4-FFF2-40B4-BE49-F238E27FC236}">
                <a16:creationId xmlns:a16="http://schemas.microsoft.com/office/drawing/2014/main" id="{881AA2E0-A02A-1E87-E667-6C7389FCBC34}"/>
              </a:ext>
            </a:extLst>
          </p:cNvPr>
          <p:cNvSpPr txBox="1">
            <a:spLocks noChangeArrowheads="1"/>
          </p:cNvSpPr>
          <p:nvPr/>
        </p:nvSpPr>
        <p:spPr bwMode="auto">
          <a:xfrm>
            <a:off x="2479675" y="3971767"/>
            <a:ext cx="1005840" cy="498598"/>
          </a:xfrm>
          <a:prstGeom prst="rect">
            <a:avLst/>
          </a:prstGeom>
          <a:gradFill rotWithShape="1">
            <a:gsLst>
              <a:gs pos="0">
                <a:srgbClr val="F6F6FF"/>
              </a:gs>
              <a:gs pos="64999">
                <a:srgbClr val="EBEBFF"/>
              </a:gs>
              <a:gs pos="100000">
                <a:srgbClr val="E3E3FF"/>
              </a:gs>
            </a:gsLst>
            <a:lin ang="5400000" scaled="1"/>
          </a:gradFill>
          <a:ln w="9525">
            <a:solidFill>
              <a:srgbClr val="DCDCFA"/>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640" dirty="0">
                <a:solidFill>
                  <a:schemeClr val="dk1"/>
                </a:solidFill>
              </a:rPr>
              <a:t>166s</a:t>
            </a:r>
            <a:endParaRPr lang="zh-TW" altLang="en-US" sz="2640" dirty="0">
              <a:solidFill>
                <a:schemeClr val="dk1"/>
              </a:solidFill>
            </a:endParaRPr>
          </a:p>
        </p:txBody>
      </p:sp>
      <p:sp>
        <p:nvSpPr>
          <p:cNvPr id="9" name="文字方塊 6">
            <a:extLst>
              <a:ext uri="{FF2B5EF4-FFF2-40B4-BE49-F238E27FC236}">
                <a16:creationId xmlns:a16="http://schemas.microsoft.com/office/drawing/2014/main" id="{BB94D291-60A9-A1E3-33AC-BBF9EA3A2CE3}"/>
              </a:ext>
            </a:extLst>
          </p:cNvPr>
          <p:cNvSpPr txBox="1">
            <a:spLocks noChangeArrowheads="1"/>
          </p:cNvSpPr>
          <p:nvPr/>
        </p:nvSpPr>
        <p:spPr bwMode="auto">
          <a:xfrm>
            <a:off x="7449503" y="2812257"/>
            <a:ext cx="1005840" cy="498598"/>
          </a:xfrm>
          <a:prstGeom prst="rect">
            <a:avLst/>
          </a:prstGeom>
          <a:gradFill rotWithShape="1">
            <a:gsLst>
              <a:gs pos="0">
                <a:srgbClr val="F6F6FF"/>
              </a:gs>
              <a:gs pos="64999">
                <a:srgbClr val="EBEBFF"/>
              </a:gs>
              <a:gs pos="100000">
                <a:srgbClr val="E3E3FF"/>
              </a:gs>
            </a:gsLst>
            <a:lin ang="5400000" scaled="1"/>
          </a:gradFill>
          <a:ln w="9525">
            <a:solidFill>
              <a:srgbClr val="DCDCFA"/>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640" dirty="0">
                <a:solidFill>
                  <a:schemeClr val="dk1"/>
                </a:solidFill>
              </a:rPr>
              <a:t>166s</a:t>
            </a:r>
            <a:endParaRPr lang="zh-TW" altLang="en-US" sz="2640" dirty="0">
              <a:solidFill>
                <a:schemeClr val="dk1"/>
              </a:solidFill>
            </a:endParaRPr>
          </a:p>
        </p:txBody>
      </p:sp>
      <p:sp>
        <p:nvSpPr>
          <p:cNvPr id="10" name="文字方塊 7">
            <a:extLst>
              <a:ext uri="{FF2B5EF4-FFF2-40B4-BE49-F238E27FC236}">
                <a16:creationId xmlns:a16="http://schemas.microsoft.com/office/drawing/2014/main" id="{D446E885-940B-4ABC-F3FA-06A5B2E89EC1}"/>
              </a:ext>
            </a:extLst>
          </p:cNvPr>
          <p:cNvSpPr txBox="1">
            <a:spLocks noChangeArrowheads="1"/>
          </p:cNvSpPr>
          <p:nvPr/>
        </p:nvSpPr>
        <p:spPr bwMode="auto">
          <a:xfrm>
            <a:off x="7449503" y="3346609"/>
            <a:ext cx="1005840" cy="49859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640" dirty="0">
                <a:solidFill>
                  <a:schemeClr val="dk1"/>
                </a:solidFill>
              </a:rPr>
              <a:t>17s</a:t>
            </a:r>
            <a:endParaRPr lang="zh-TW" altLang="en-US" sz="2640" dirty="0">
              <a:solidFill>
                <a:schemeClr val="dk1"/>
              </a:solidFill>
            </a:endParaRPr>
          </a:p>
        </p:txBody>
      </p:sp>
      <p:sp>
        <p:nvSpPr>
          <p:cNvPr id="11" name="文字方塊 8">
            <a:extLst>
              <a:ext uri="{FF2B5EF4-FFF2-40B4-BE49-F238E27FC236}">
                <a16:creationId xmlns:a16="http://schemas.microsoft.com/office/drawing/2014/main" id="{932B787C-A1E6-F85B-197D-A518F0EA7FBB}"/>
              </a:ext>
            </a:extLst>
          </p:cNvPr>
          <p:cNvSpPr txBox="1">
            <a:spLocks noChangeArrowheads="1"/>
          </p:cNvSpPr>
          <p:nvPr/>
        </p:nvSpPr>
        <p:spPr bwMode="auto">
          <a:xfrm>
            <a:off x="3637439" y="5730240"/>
            <a:ext cx="1005840" cy="498598"/>
          </a:xfrm>
          <a:prstGeom prst="rect">
            <a:avLst/>
          </a:prstGeom>
          <a:gradFill rotWithShape="1">
            <a:gsLst>
              <a:gs pos="0">
                <a:srgbClr val="F5F5FC"/>
              </a:gs>
              <a:gs pos="64999">
                <a:srgbClr val="E6E6F6"/>
              </a:gs>
              <a:gs pos="100000">
                <a:srgbClr val="DCDCF3"/>
              </a:gs>
            </a:gsLst>
            <a:lin ang="5400000" scaled="1"/>
          </a:gradFill>
          <a:ln w="9525">
            <a:solidFill>
              <a:srgbClr val="BFBFD2"/>
            </a:solidFill>
            <a:miter lim="800000"/>
            <a:headEnd/>
            <a:tailEnd/>
          </a:ln>
          <a:effectLst>
            <a:outerShdw blurRad="40000" dist="20000" dir="5400000" rotWithShape="0">
              <a:srgbClr val="808080">
                <a:alpha val="37999"/>
              </a:srgbClr>
            </a:outerShdw>
          </a:effectLst>
        </p:spPr>
        <p:txBody>
          <a:bodyPr>
            <a:spAutoFit/>
          </a:bodyPr>
          <a:lstStyle/>
          <a:p>
            <a:pPr algn="ctr">
              <a:defRPr/>
            </a:pPr>
            <a:r>
              <a:rPr lang="en-US" altLang="zh-TW" sz="2640" dirty="0">
                <a:solidFill>
                  <a:schemeClr val="dk1"/>
                </a:solidFill>
              </a:rPr>
              <a:t>17s</a:t>
            </a:r>
            <a:endParaRPr lang="zh-TW" altLang="en-US" sz="2640" dirty="0">
              <a:solidFill>
                <a:schemeClr val="dk1"/>
              </a:solidFill>
            </a:endParaRPr>
          </a:p>
        </p:txBody>
      </p:sp>
      <p:sp>
        <p:nvSpPr>
          <p:cNvPr id="12" name="文字方塊 9">
            <a:extLst>
              <a:ext uri="{FF2B5EF4-FFF2-40B4-BE49-F238E27FC236}">
                <a16:creationId xmlns:a16="http://schemas.microsoft.com/office/drawing/2014/main" id="{E7ADB8CC-9851-E316-FB54-E9FD606D1930}"/>
              </a:ext>
            </a:extLst>
          </p:cNvPr>
          <p:cNvSpPr txBox="1">
            <a:spLocks noChangeArrowheads="1"/>
          </p:cNvSpPr>
          <p:nvPr/>
        </p:nvSpPr>
        <p:spPr bwMode="auto">
          <a:xfrm>
            <a:off x="8420418" y="2840197"/>
            <a:ext cx="16379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200"/>
              <a:t>1 epoch</a:t>
            </a:r>
            <a:endParaRPr lang="zh-TW" altLang="en-US" sz="2200"/>
          </a:p>
        </p:txBody>
      </p:sp>
      <p:sp>
        <p:nvSpPr>
          <p:cNvPr id="13" name="文字方塊 10">
            <a:extLst>
              <a:ext uri="{FF2B5EF4-FFF2-40B4-BE49-F238E27FC236}">
                <a16:creationId xmlns:a16="http://schemas.microsoft.com/office/drawing/2014/main" id="{E7876194-5750-F56F-F298-7AF899F26281}"/>
              </a:ext>
            </a:extLst>
          </p:cNvPr>
          <p:cNvSpPr txBox="1">
            <a:spLocks noChangeArrowheads="1"/>
          </p:cNvSpPr>
          <p:nvPr/>
        </p:nvSpPr>
        <p:spPr bwMode="auto">
          <a:xfrm>
            <a:off x="8420418" y="3325655"/>
            <a:ext cx="163798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200"/>
              <a:t>10 epochs</a:t>
            </a:r>
            <a:endParaRPr lang="zh-TW" altLang="en-US" sz="2200"/>
          </a:p>
        </p:txBody>
      </p:sp>
      <p:sp>
        <p:nvSpPr>
          <p:cNvPr id="14" name="文字方塊 11">
            <a:extLst>
              <a:ext uri="{FF2B5EF4-FFF2-40B4-BE49-F238E27FC236}">
                <a16:creationId xmlns:a16="http://schemas.microsoft.com/office/drawing/2014/main" id="{482B96DC-8C28-2E28-F3F6-CDF32550B74F}"/>
              </a:ext>
            </a:extLst>
          </p:cNvPr>
          <p:cNvSpPr txBox="1">
            <a:spLocks noChangeArrowheads="1"/>
          </p:cNvSpPr>
          <p:nvPr/>
        </p:nvSpPr>
        <p:spPr bwMode="auto">
          <a:xfrm>
            <a:off x="4177030" y="3961289"/>
            <a:ext cx="5553075"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200"/>
              <a:t>Batch size = 1 and 10, update the same amount of times in the same period</a:t>
            </a:r>
            <a:r>
              <a:rPr lang="en-US" altLang="zh-TW" sz="2640"/>
              <a:t>.</a:t>
            </a:r>
            <a:endParaRPr lang="zh-TW" altLang="en-US" sz="2640"/>
          </a:p>
        </p:txBody>
      </p:sp>
      <p:sp>
        <p:nvSpPr>
          <p:cNvPr id="15" name="文字方塊 12">
            <a:extLst>
              <a:ext uri="{FF2B5EF4-FFF2-40B4-BE49-F238E27FC236}">
                <a16:creationId xmlns:a16="http://schemas.microsoft.com/office/drawing/2014/main" id="{62388AA6-330B-334F-EAB9-E86A810BC6BA}"/>
              </a:ext>
            </a:extLst>
          </p:cNvPr>
          <p:cNvSpPr txBox="1">
            <a:spLocks noChangeArrowheads="1"/>
          </p:cNvSpPr>
          <p:nvPr/>
        </p:nvSpPr>
        <p:spPr bwMode="auto">
          <a:xfrm>
            <a:off x="4177030" y="4841400"/>
            <a:ext cx="560371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200"/>
              <a:t>Batch size = 10 is more stable, converge faster </a:t>
            </a:r>
            <a:endParaRPr lang="zh-TW" altLang="en-US" sz="2200"/>
          </a:p>
        </p:txBody>
      </p:sp>
      <p:sp>
        <p:nvSpPr>
          <p:cNvPr id="17" name="矩形 14">
            <a:extLst>
              <a:ext uri="{FF2B5EF4-FFF2-40B4-BE49-F238E27FC236}">
                <a16:creationId xmlns:a16="http://schemas.microsoft.com/office/drawing/2014/main" id="{56D2F582-A8D8-B73B-2750-8C45FCE6874D}"/>
              </a:ext>
            </a:extLst>
          </p:cNvPr>
          <p:cNvSpPr/>
          <p:nvPr/>
        </p:nvSpPr>
        <p:spPr>
          <a:xfrm>
            <a:off x="4563785" y="555190"/>
            <a:ext cx="5029115" cy="1040285"/>
          </a:xfrm>
          <a:prstGeom prst="rect">
            <a:avLst/>
          </a:prstGeom>
        </p:spPr>
        <p:style>
          <a:lnRef idx="0">
            <a:schemeClr val="dk1"/>
          </a:lnRef>
          <a:fillRef idx="3">
            <a:schemeClr val="dk1"/>
          </a:fillRef>
          <a:effectRef idx="3">
            <a:schemeClr val="dk1"/>
          </a:effectRef>
          <a:fontRef idx="minor">
            <a:schemeClr val="lt1"/>
          </a:fontRef>
        </p:style>
        <p:txBody>
          <a:bodyPr>
            <a:spAutoFit/>
          </a:bodyPr>
          <a:lstStyle/>
          <a:p>
            <a:pPr>
              <a:defRPr/>
            </a:pPr>
            <a:r>
              <a:rPr lang="en-US" altLang="zh-TW" sz="3080" dirty="0"/>
              <a:t>Very large batch size can yield worse performance</a:t>
            </a:r>
            <a:endParaRPr lang="zh-TW" altLang="en-US" sz="308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p:bldP spid="8" grpId="0" animBg="1"/>
      <p:bldP spid="9" grpId="0" animBg="1"/>
      <p:bldP spid="10" grpId="0" animBg="1"/>
      <p:bldP spid="11" grpId="0" animBg="1"/>
      <p:bldP spid="12" grpId="0"/>
      <p:bldP spid="13" grpId="0"/>
      <p:bldP spid="14" grpId="0"/>
      <p:bldP spid="15"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1" name="標題 1">
            <a:extLst>
              <a:ext uri="{FF2B5EF4-FFF2-40B4-BE49-F238E27FC236}">
                <a16:creationId xmlns:a16="http://schemas.microsoft.com/office/drawing/2014/main" id="{536007B7-DA84-9A71-3B39-9DB02A7F5164}"/>
              </a:ext>
            </a:extLst>
          </p:cNvPr>
          <p:cNvSpPr>
            <a:spLocks noGrp="1"/>
          </p:cNvSpPr>
          <p:nvPr>
            <p:ph type="title"/>
          </p:nvPr>
        </p:nvSpPr>
        <p:spPr>
          <a:xfrm>
            <a:off x="691515" y="515938"/>
            <a:ext cx="8675370" cy="1458119"/>
          </a:xfrm>
        </p:spPr>
        <p:txBody>
          <a:bodyPr/>
          <a:lstStyle/>
          <a:p>
            <a:r>
              <a:rPr lang="en-US" altLang="zh-TW"/>
              <a:t>Speed - Matrix Operation </a:t>
            </a:r>
            <a:endParaRPr lang="zh-TW" altLang="en-US"/>
          </a:p>
        </p:txBody>
      </p:sp>
      <p:sp>
        <p:nvSpPr>
          <p:cNvPr id="20482" name="內容版面配置區 2">
            <a:extLst>
              <a:ext uri="{FF2B5EF4-FFF2-40B4-BE49-F238E27FC236}">
                <a16:creationId xmlns:a16="http://schemas.microsoft.com/office/drawing/2014/main" id="{28DFE16D-2891-346F-BD90-E40024C1ABB9}"/>
              </a:ext>
            </a:extLst>
          </p:cNvPr>
          <p:cNvSpPr>
            <a:spLocks noGrp="1"/>
          </p:cNvSpPr>
          <p:nvPr>
            <p:ph idx="1"/>
          </p:nvPr>
        </p:nvSpPr>
        <p:spPr>
          <a:xfrm>
            <a:off x="670560" y="2125980"/>
            <a:ext cx="8675370" cy="4786472"/>
          </a:xfrm>
        </p:spPr>
        <p:txBody>
          <a:bodyPr/>
          <a:lstStyle/>
          <a:p>
            <a:r>
              <a:rPr lang="en-US" altLang="zh-TW"/>
              <a:t>Why is batching faster?</a:t>
            </a:r>
            <a:endParaRPr lang="zh-TW" altLang="en-US"/>
          </a:p>
        </p:txBody>
      </p:sp>
      <p:sp>
        <p:nvSpPr>
          <p:cNvPr id="6" name="矩形 3">
            <a:extLst>
              <a:ext uri="{FF2B5EF4-FFF2-40B4-BE49-F238E27FC236}">
                <a16:creationId xmlns:a16="http://schemas.microsoft.com/office/drawing/2014/main" id="{B6EA4901-9606-59E7-9337-2420A47E92BD}"/>
              </a:ext>
            </a:extLst>
          </p:cNvPr>
          <p:cNvSpPr/>
          <p:nvPr/>
        </p:nvSpPr>
        <p:spPr>
          <a:xfrm>
            <a:off x="2130181" y="3804521"/>
            <a:ext cx="1718310" cy="1175226"/>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sz="2207"/>
          </a:p>
        </p:txBody>
      </p:sp>
      <p:sp>
        <p:nvSpPr>
          <p:cNvPr id="7" name="矩形 9">
            <a:extLst>
              <a:ext uri="{FF2B5EF4-FFF2-40B4-BE49-F238E27FC236}">
                <a16:creationId xmlns:a16="http://schemas.microsoft.com/office/drawing/2014/main" id="{161F12C5-F930-C78A-7A78-04A502E4E0A1}"/>
              </a:ext>
            </a:extLst>
          </p:cNvPr>
          <p:cNvSpPr/>
          <p:nvPr/>
        </p:nvSpPr>
        <p:spPr>
          <a:xfrm>
            <a:off x="6000115" y="3842368"/>
            <a:ext cx="1718310" cy="1175227"/>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sz="2207"/>
          </a:p>
        </p:txBody>
      </p:sp>
      <p:sp>
        <p:nvSpPr>
          <p:cNvPr id="20489" name="文字方塊 16">
            <a:extLst>
              <a:ext uri="{FF2B5EF4-FFF2-40B4-BE49-F238E27FC236}">
                <a16:creationId xmlns:a16="http://schemas.microsoft.com/office/drawing/2014/main" id="{EA6A275A-753A-F2D7-A4BA-562C1EA7B2B3}"/>
              </a:ext>
            </a:extLst>
          </p:cNvPr>
          <p:cNvSpPr txBox="1">
            <a:spLocks noChangeArrowheads="1"/>
          </p:cNvSpPr>
          <p:nvPr/>
        </p:nvSpPr>
        <p:spPr bwMode="auto">
          <a:xfrm>
            <a:off x="670560" y="2880360"/>
            <a:ext cx="4683443"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640" b="1" i="1" u="sng"/>
              <a:t>One at a time:</a:t>
            </a:r>
            <a:endParaRPr lang="zh-TW" altLang="en-US" sz="2640" b="1" i="1" u="sng"/>
          </a:p>
        </p:txBody>
      </p:sp>
      <p:sp>
        <p:nvSpPr>
          <p:cNvPr id="20490" name="文字方塊 17">
            <a:extLst>
              <a:ext uri="{FF2B5EF4-FFF2-40B4-BE49-F238E27FC236}">
                <a16:creationId xmlns:a16="http://schemas.microsoft.com/office/drawing/2014/main" id="{23421DC0-52F0-D5CF-BF54-B9AF4DC8ABBB}"/>
              </a:ext>
            </a:extLst>
          </p:cNvPr>
          <p:cNvSpPr txBox="1">
            <a:spLocks noChangeArrowheads="1"/>
          </p:cNvSpPr>
          <p:nvPr/>
        </p:nvSpPr>
        <p:spPr bwMode="auto">
          <a:xfrm>
            <a:off x="670560" y="5059680"/>
            <a:ext cx="720852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TW" sz="2640" b="1" i="1" u="sng"/>
              <a:t>Batch by GPU, 2 at a time, </a:t>
            </a:r>
            <a:r>
              <a:rPr lang="en-US" altLang="zh-TW" sz="2640" b="1" i="1" u="sng">
                <a:solidFill>
                  <a:srgbClr val="FF0000"/>
                </a:solidFill>
              </a:rPr>
              <a:t>1/2 time cost</a:t>
            </a:r>
            <a:endParaRPr lang="zh-TW" altLang="en-US" sz="2640" b="1" i="1" u="sng">
              <a:solidFill>
                <a:srgbClr val="FF0000"/>
              </a:solidFill>
            </a:endParaRPr>
          </a:p>
        </p:txBody>
      </p:sp>
      <p:sp>
        <p:nvSpPr>
          <p:cNvPr id="10" name="矩形 22">
            <a:extLst>
              <a:ext uri="{FF2B5EF4-FFF2-40B4-BE49-F238E27FC236}">
                <a16:creationId xmlns:a16="http://schemas.microsoft.com/office/drawing/2014/main" id="{EC11E060-7BA7-6737-D2F7-A31D35EBFE0B}"/>
              </a:ext>
            </a:extLst>
          </p:cNvPr>
          <p:cNvSpPr/>
          <p:nvPr/>
        </p:nvSpPr>
        <p:spPr>
          <a:xfrm>
            <a:off x="5653456" y="5874900"/>
            <a:ext cx="1452344" cy="1393493"/>
          </a:xfrm>
          <a:prstGeom prst="rect">
            <a:avLst/>
          </a:prstGeom>
          <a:noFill/>
          <a:ln>
            <a:solidFill>
              <a:srgbClr val="0000FF"/>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sz="2207"/>
          </a:p>
        </p:txBody>
      </p:sp>
      <p:sp>
        <p:nvSpPr>
          <p:cNvPr id="11" name="文字方塊 23">
            <a:extLst>
              <a:ext uri="{FF2B5EF4-FFF2-40B4-BE49-F238E27FC236}">
                <a16:creationId xmlns:a16="http://schemas.microsoft.com/office/drawing/2014/main" id="{2FB28A37-5BFD-8F92-C3E8-EEB773F60206}"/>
              </a:ext>
            </a:extLst>
          </p:cNvPr>
          <p:cNvSpPr txBox="1">
            <a:spLocks noChangeArrowheads="1"/>
          </p:cNvSpPr>
          <p:nvPr/>
        </p:nvSpPr>
        <p:spPr bwMode="auto">
          <a:xfrm>
            <a:off x="7152640" y="6233160"/>
            <a:ext cx="2933700"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2640"/>
              <a:t>Matrix operation</a:t>
            </a:r>
            <a:endParaRPr lang="zh-TW" altLang="en-US" sz="2640"/>
          </a:p>
        </p:txBody>
      </p:sp>
      <p:sp>
        <p:nvSpPr>
          <p:cNvPr id="13" name="文字方塊 5">
            <a:extLst>
              <a:ext uri="{FF2B5EF4-FFF2-40B4-BE49-F238E27FC236}">
                <a16:creationId xmlns:a16="http://schemas.microsoft.com/office/drawing/2014/main" id="{8D80DA09-0A0E-D2C8-D9F9-956F3452CD3E}"/>
              </a:ext>
            </a:extLst>
          </p:cNvPr>
          <p:cNvSpPr txBox="1">
            <a:spLocks noChangeArrowheads="1"/>
          </p:cNvSpPr>
          <p:nvPr/>
        </p:nvSpPr>
        <p:spPr bwMode="auto">
          <a:xfrm>
            <a:off x="2692718" y="4155122"/>
            <a:ext cx="65" cy="473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zh-TW" altLang="en-US" sz="3080"/>
          </a:p>
        </p:txBody>
      </p:sp>
      <p:sp>
        <p:nvSpPr>
          <p:cNvPr id="16" name="矩形 18">
            <a:extLst>
              <a:ext uri="{FF2B5EF4-FFF2-40B4-BE49-F238E27FC236}">
                <a16:creationId xmlns:a16="http://schemas.microsoft.com/office/drawing/2014/main" id="{FFB8F6DA-47D4-CDE6-A57E-2695FF78B672}"/>
              </a:ext>
            </a:extLst>
          </p:cNvPr>
          <p:cNvSpPr/>
          <p:nvPr/>
        </p:nvSpPr>
        <p:spPr>
          <a:xfrm>
            <a:off x="3755256" y="5973685"/>
            <a:ext cx="1718310" cy="1175226"/>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sz="2207"/>
          </a:p>
        </p:txBody>
      </p:sp>
      <p:grpSp>
        <p:nvGrpSpPr>
          <p:cNvPr id="18" name="群組 6">
            <a:extLst>
              <a:ext uri="{FF2B5EF4-FFF2-40B4-BE49-F238E27FC236}">
                <a16:creationId xmlns:a16="http://schemas.microsoft.com/office/drawing/2014/main" id="{318E2B2F-270B-D730-6479-5F648777188E}"/>
              </a:ext>
            </a:extLst>
          </p:cNvPr>
          <p:cNvGrpSpPr>
            <a:grpSpLocks/>
          </p:cNvGrpSpPr>
          <p:nvPr/>
        </p:nvGrpSpPr>
        <p:grpSpPr bwMode="auto">
          <a:xfrm>
            <a:off x="4046062" y="3821590"/>
            <a:ext cx="474980" cy="1175226"/>
            <a:chOff x="2456573" y="3474094"/>
            <a:chExt cx="432000" cy="1068388"/>
          </a:xfrm>
        </p:grpSpPr>
        <p:sp>
          <p:nvSpPr>
            <p:cNvPr id="19" name="矩形 4">
              <a:extLst>
                <a:ext uri="{FF2B5EF4-FFF2-40B4-BE49-F238E27FC236}">
                  <a16:creationId xmlns:a16="http://schemas.microsoft.com/office/drawing/2014/main" id="{849D0FB5-8027-2505-D8B6-AB9D905ED9D5}"/>
                </a:ext>
              </a:extLst>
            </p:cNvPr>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TW" altLang="en-US" sz="2207"/>
            </a:p>
          </p:txBody>
        </p:sp>
        <p:sp>
          <p:nvSpPr>
            <p:cNvPr id="20" name="文字方塊 28">
              <a:extLst>
                <a:ext uri="{FF2B5EF4-FFF2-40B4-BE49-F238E27FC236}">
                  <a16:creationId xmlns:a16="http://schemas.microsoft.com/office/drawing/2014/main" id="{803B72FB-0B4F-8406-40D1-FCE708373307}"/>
                </a:ext>
              </a:extLst>
            </p:cNvPr>
            <p:cNvSpPr txBox="1">
              <a:spLocks noRot="1" noChangeAspect="1" noMove="1" noResize="1" noEditPoints="1" noAdjustHandles="1" noChangeArrowheads="1" noChangeShapeType="1" noTextEdit="1"/>
            </p:cNvSpPr>
            <p:nvPr/>
          </p:nvSpPr>
          <p:spPr>
            <a:xfrm>
              <a:off x="2528954" y="3775317"/>
              <a:ext cx="283411" cy="430887"/>
            </a:xfrm>
            <a:prstGeom prst="rect">
              <a:avLst/>
            </a:prstGeom>
            <a:blipFill rotWithShape="1">
              <a:blip r:embed="rId2"/>
              <a:stretch>
                <a:fillRect l="-12766" t="-5634"/>
              </a:stretch>
            </a:blipFill>
          </p:spPr>
          <p:txBody>
            <a:bodyPr/>
            <a:lstStyle/>
            <a:p>
              <a:pPr>
                <a:defRPr/>
              </a:pPr>
              <a:r>
                <a:rPr lang="en-US" sz="2207">
                  <a:noFill/>
                  <a:latin typeface="Arial" charset="0"/>
                  <a:ea typeface="ＭＳ Ｐゴシック" charset="0"/>
                  <a:cs typeface="ＭＳ Ｐゴシック" charset="0"/>
                </a:rPr>
                <a:t> </a:t>
              </a:r>
            </a:p>
          </p:txBody>
        </p:sp>
      </p:grpSp>
      <p:sp>
        <p:nvSpPr>
          <p:cNvPr id="22" name="矩形 14">
            <a:extLst>
              <a:ext uri="{FF2B5EF4-FFF2-40B4-BE49-F238E27FC236}">
                <a16:creationId xmlns:a16="http://schemas.microsoft.com/office/drawing/2014/main" id="{FC0E3753-1245-3165-0DD9-A3B268C8C470}"/>
              </a:ext>
            </a:extLst>
          </p:cNvPr>
          <p:cNvSpPr/>
          <p:nvPr/>
        </p:nvSpPr>
        <p:spPr>
          <a:xfrm>
            <a:off x="7865108" y="3842368"/>
            <a:ext cx="475200" cy="1175227"/>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sz="2207"/>
          </a:p>
        </p:txBody>
      </p:sp>
      <p:grpSp>
        <p:nvGrpSpPr>
          <p:cNvPr id="24" name="群組 31">
            <a:extLst>
              <a:ext uri="{FF2B5EF4-FFF2-40B4-BE49-F238E27FC236}">
                <a16:creationId xmlns:a16="http://schemas.microsoft.com/office/drawing/2014/main" id="{18B2F695-D3F8-2FDA-6D94-DF24E80ABA41}"/>
              </a:ext>
            </a:extLst>
          </p:cNvPr>
          <p:cNvGrpSpPr>
            <a:grpSpLocks/>
          </p:cNvGrpSpPr>
          <p:nvPr/>
        </p:nvGrpSpPr>
        <p:grpSpPr bwMode="auto">
          <a:xfrm>
            <a:off x="5851684" y="5981700"/>
            <a:ext cx="474980" cy="1175227"/>
            <a:chOff x="2456573" y="3474094"/>
            <a:chExt cx="432000" cy="1068388"/>
          </a:xfrm>
        </p:grpSpPr>
        <p:sp>
          <p:nvSpPr>
            <p:cNvPr id="25" name="矩形 32">
              <a:extLst>
                <a:ext uri="{FF2B5EF4-FFF2-40B4-BE49-F238E27FC236}">
                  <a16:creationId xmlns:a16="http://schemas.microsoft.com/office/drawing/2014/main" id="{3C7944BD-A19B-C037-2CE8-9959B7354978}"/>
                </a:ext>
              </a:extLst>
            </p:cNvPr>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TW" altLang="en-US" sz="2207"/>
            </a:p>
          </p:txBody>
        </p:sp>
        <p:sp>
          <p:nvSpPr>
            <p:cNvPr id="26" name="文字方塊 33">
              <a:extLst>
                <a:ext uri="{FF2B5EF4-FFF2-40B4-BE49-F238E27FC236}">
                  <a16:creationId xmlns:a16="http://schemas.microsoft.com/office/drawing/2014/main" id="{25B8EBAB-9FD7-5FCA-4557-2FD884866780}"/>
                </a:ext>
              </a:extLst>
            </p:cNvPr>
            <p:cNvSpPr txBox="1">
              <a:spLocks noRot="1" noChangeAspect="1" noMove="1" noResize="1" noEditPoints="1" noAdjustHandles="1" noChangeArrowheads="1" noChangeShapeType="1" noTextEdit="1"/>
            </p:cNvSpPr>
            <p:nvPr/>
          </p:nvSpPr>
          <p:spPr>
            <a:xfrm>
              <a:off x="2567949" y="3765738"/>
              <a:ext cx="283411" cy="430887"/>
            </a:xfrm>
            <a:prstGeom prst="rect">
              <a:avLst/>
            </a:prstGeom>
            <a:blipFill rotWithShape="1">
              <a:blip r:embed="rId3"/>
              <a:stretch>
                <a:fillRect l="-14894" t="-5556"/>
              </a:stretch>
            </a:blipFill>
          </p:spPr>
          <p:txBody>
            <a:bodyPr/>
            <a:lstStyle/>
            <a:p>
              <a:pPr>
                <a:defRPr/>
              </a:pPr>
              <a:r>
                <a:rPr lang="en-US" sz="2207">
                  <a:noFill/>
                  <a:latin typeface="Arial" charset="0"/>
                  <a:ea typeface="ＭＳ Ｐゴシック" charset="0"/>
                  <a:cs typeface="ＭＳ Ｐゴシック" charset="0"/>
                </a:rPr>
                <a:t> </a:t>
              </a:r>
            </a:p>
          </p:txBody>
        </p:sp>
      </p:grpSp>
      <p:sp>
        <p:nvSpPr>
          <p:cNvPr id="28" name="矩形 35">
            <a:extLst>
              <a:ext uri="{FF2B5EF4-FFF2-40B4-BE49-F238E27FC236}">
                <a16:creationId xmlns:a16="http://schemas.microsoft.com/office/drawing/2014/main" id="{1AF4DAD0-20D6-93F8-2710-ECAE1F4FF5C0}"/>
              </a:ext>
            </a:extLst>
          </p:cNvPr>
          <p:cNvSpPr/>
          <p:nvPr/>
        </p:nvSpPr>
        <p:spPr>
          <a:xfrm>
            <a:off x="6454140" y="5981700"/>
            <a:ext cx="475200" cy="1175227"/>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sz="2207"/>
          </a:p>
        </p:txBody>
      </p:sp>
      <p:grpSp>
        <p:nvGrpSpPr>
          <p:cNvPr id="30" name="群組 40">
            <a:extLst>
              <a:ext uri="{FF2B5EF4-FFF2-40B4-BE49-F238E27FC236}">
                <a16:creationId xmlns:a16="http://schemas.microsoft.com/office/drawing/2014/main" id="{4EAA7988-0193-307A-4EA6-68E02969DBAA}"/>
              </a:ext>
            </a:extLst>
          </p:cNvPr>
          <p:cNvGrpSpPr>
            <a:grpSpLocks/>
          </p:cNvGrpSpPr>
          <p:nvPr/>
        </p:nvGrpSpPr>
        <p:grpSpPr bwMode="auto">
          <a:xfrm>
            <a:off x="1302703" y="3784917"/>
            <a:ext cx="487204" cy="1175227"/>
            <a:chOff x="2456573" y="3474094"/>
            <a:chExt cx="442314" cy="1068388"/>
          </a:xfrm>
        </p:grpSpPr>
        <p:sp>
          <p:nvSpPr>
            <p:cNvPr id="31" name="矩形 41">
              <a:extLst>
                <a:ext uri="{FF2B5EF4-FFF2-40B4-BE49-F238E27FC236}">
                  <a16:creationId xmlns:a16="http://schemas.microsoft.com/office/drawing/2014/main" id="{6713D237-ADBB-41B0-912C-52E8EC7F9431}"/>
                </a:ext>
              </a:extLst>
            </p:cNvPr>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TW" altLang="en-US" sz="2207"/>
            </a:p>
          </p:txBody>
        </p:sp>
        <p:sp>
          <p:nvSpPr>
            <p:cNvPr id="32" name="文字方塊 42">
              <a:extLst>
                <a:ext uri="{FF2B5EF4-FFF2-40B4-BE49-F238E27FC236}">
                  <a16:creationId xmlns:a16="http://schemas.microsoft.com/office/drawing/2014/main" id="{86D4BA92-A2AB-C9B8-A347-03CABD4B0835}"/>
                </a:ext>
              </a:extLst>
            </p:cNvPr>
            <p:cNvSpPr txBox="1">
              <a:spLocks noRot="1" noChangeAspect="1" noMove="1" noResize="1" noEditPoints="1" noAdjustHandles="1" noChangeArrowheads="1" noChangeShapeType="1" noTextEdit="1"/>
            </p:cNvSpPr>
            <p:nvPr/>
          </p:nvSpPr>
          <p:spPr>
            <a:xfrm>
              <a:off x="2466974" y="3775317"/>
              <a:ext cx="431913" cy="430887"/>
            </a:xfrm>
            <a:prstGeom prst="rect">
              <a:avLst/>
            </a:prstGeom>
            <a:blipFill rotWithShape="1">
              <a:blip r:embed="rId4"/>
              <a:stretch>
                <a:fillRect l="-8333" t="-5556"/>
              </a:stretch>
            </a:blipFill>
          </p:spPr>
          <p:txBody>
            <a:bodyPr/>
            <a:lstStyle/>
            <a:p>
              <a:pPr>
                <a:defRPr/>
              </a:pPr>
              <a:r>
                <a:rPr lang="en-US" sz="2207">
                  <a:noFill/>
                  <a:latin typeface="Arial" charset="0"/>
                  <a:ea typeface="ＭＳ Ｐゴシック" charset="0"/>
                  <a:cs typeface="ＭＳ Ｐゴシック" charset="0"/>
                </a:rPr>
                <a:t> </a:t>
              </a:r>
            </a:p>
          </p:txBody>
        </p:sp>
      </p:grpSp>
      <p:sp>
        <p:nvSpPr>
          <p:cNvPr id="33" name="文字方塊 10">
            <a:extLst>
              <a:ext uri="{FF2B5EF4-FFF2-40B4-BE49-F238E27FC236}">
                <a16:creationId xmlns:a16="http://schemas.microsoft.com/office/drawing/2014/main" id="{005A61F0-FB18-BC31-B0B9-DA188719831E}"/>
              </a:ext>
            </a:extLst>
          </p:cNvPr>
          <p:cNvSpPr txBox="1">
            <a:spLocks noChangeArrowheads="1"/>
          </p:cNvSpPr>
          <p:nvPr/>
        </p:nvSpPr>
        <p:spPr bwMode="auto">
          <a:xfrm>
            <a:off x="1636237" y="4116706"/>
            <a:ext cx="623411"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3080"/>
              <a:t>=</a:t>
            </a:r>
            <a:endParaRPr lang="zh-TW" altLang="en-US" sz="3080"/>
          </a:p>
        </p:txBody>
      </p:sp>
      <p:sp>
        <p:nvSpPr>
          <p:cNvPr id="35" name="矩形 44">
            <a:extLst>
              <a:ext uri="{FF2B5EF4-FFF2-40B4-BE49-F238E27FC236}">
                <a16:creationId xmlns:a16="http://schemas.microsoft.com/office/drawing/2014/main" id="{8EAD7A4F-A1A7-AB6D-A895-1E8E3B1B51CD}"/>
              </a:ext>
            </a:extLst>
          </p:cNvPr>
          <p:cNvSpPr/>
          <p:nvPr/>
        </p:nvSpPr>
        <p:spPr>
          <a:xfrm>
            <a:off x="5111278" y="3824658"/>
            <a:ext cx="475200" cy="1175227"/>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sz="2207"/>
          </a:p>
        </p:txBody>
      </p:sp>
      <p:sp>
        <p:nvSpPr>
          <p:cNvPr id="37" name="文字方塊 46">
            <a:extLst>
              <a:ext uri="{FF2B5EF4-FFF2-40B4-BE49-F238E27FC236}">
                <a16:creationId xmlns:a16="http://schemas.microsoft.com/office/drawing/2014/main" id="{545C80D8-0083-B9EC-3C98-5B87A4029903}"/>
              </a:ext>
            </a:extLst>
          </p:cNvPr>
          <p:cNvSpPr txBox="1">
            <a:spLocks noChangeArrowheads="1"/>
          </p:cNvSpPr>
          <p:nvPr/>
        </p:nvSpPr>
        <p:spPr bwMode="auto">
          <a:xfrm>
            <a:off x="5444807" y="4156870"/>
            <a:ext cx="623412"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3080"/>
              <a:t>=</a:t>
            </a:r>
            <a:endParaRPr lang="zh-TW" altLang="en-US" sz="3080"/>
          </a:p>
        </p:txBody>
      </p:sp>
      <p:grpSp>
        <p:nvGrpSpPr>
          <p:cNvPr id="39" name="群組 48">
            <a:extLst>
              <a:ext uri="{FF2B5EF4-FFF2-40B4-BE49-F238E27FC236}">
                <a16:creationId xmlns:a16="http://schemas.microsoft.com/office/drawing/2014/main" id="{B2D43CBE-FBC4-353A-0CC7-FC6348C95B6C}"/>
              </a:ext>
            </a:extLst>
          </p:cNvPr>
          <p:cNvGrpSpPr>
            <a:grpSpLocks/>
          </p:cNvGrpSpPr>
          <p:nvPr/>
        </p:nvGrpSpPr>
        <p:grpSpPr bwMode="auto">
          <a:xfrm>
            <a:off x="1969771" y="5960745"/>
            <a:ext cx="487204" cy="1175227"/>
            <a:chOff x="2456573" y="3474094"/>
            <a:chExt cx="442314" cy="1068388"/>
          </a:xfrm>
        </p:grpSpPr>
        <p:sp>
          <p:nvSpPr>
            <p:cNvPr id="40" name="矩形 49">
              <a:extLst>
                <a:ext uri="{FF2B5EF4-FFF2-40B4-BE49-F238E27FC236}">
                  <a16:creationId xmlns:a16="http://schemas.microsoft.com/office/drawing/2014/main" id="{915BE73F-B964-2050-1F6D-29217FB29507}"/>
                </a:ext>
              </a:extLst>
            </p:cNvPr>
            <p:cNvSpPr/>
            <p:nvPr/>
          </p:nvSpPr>
          <p:spPr>
            <a:xfrm>
              <a:off x="2456573" y="3474094"/>
              <a:ext cx="432000" cy="1068388"/>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zh-TW" altLang="en-US" sz="2207"/>
            </a:p>
          </p:txBody>
        </p:sp>
        <p:sp>
          <p:nvSpPr>
            <p:cNvPr id="41" name="文字方塊 50">
              <a:extLst>
                <a:ext uri="{FF2B5EF4-FFF2-40B4-BE49-F238E27FC236}">
                  <a16:creationId xmlns:a16="http://schemas.microsoft.com/office/drawing/2014/main" id="{F5C5C7F9-2DE9-ECB8-2DC0-AF16B6E785B2}"/>
                </a:ext>
              </a:extLst>
            </p:cNvPr>
            <p:cNvSpPr txBox="1">
              <a:spLocks noRot="1" noChangeAspect="1" noMove="1" noResize="1" noEditPoints="1" noAdjustHandles="1" noChangeArrowheads="1" noChangeShapeType="1" noTextEdit="1"/>
            </p:cNvSpPr>
            <p:nvPr/>
          </p:nvSpPr>
          <p:spPr>
            <a:xfrm>
              <a:off x="2466974" y="3775317"/>
              <a:ext cx="431913" cy="430887"/>
            </a:xfrm>
            <a:prstGeom prst="rect">
              <a:avLst/>
            </a:prstGeom>
            <a:blipFill rotWithShape="1">
              <a:blip r:embed="rId4"/>
              <a:stretch>
                <a:fillRect l="-8333" t="-5556"/>
              </a:stretch>
            </a:blipFill>
          </p:spPr>
          <p:txBody>
            <a:bodyPr/>
            <a:lstStyle/>
            <a:p>
              <a:pPr>
                <a:defRPr/>
              </a:pPr>
              <a:r>
                <a:rPr lang="en-US" sz="2207">
                  <a:noFill/>
                  <a:latin typeface="Arial" charset="0"/>
                  <a:ea typeface="ＭＳ Ｐゴシック" charset="0"/>
                  <a:cs typeface="ＭＳ Ｐゴシック" charset="0"/>
                </a:rPr>
                <a:t> </a:t>
              </a:r>
            </a:p>
          </p:txBody>
        </p:sp>
      </p:grpSp>
      <p:sp>
        <p:nvSpPr>
          <p:cNvPr id="42" name="文字方塊 51">
            <a:extLst>
              <a:ext uri="{FF2B5EF4-FFF2-40B4-BE49-F238E27FC236}">
                <a16:creationId xmlns:a16="http://schemas.microsoft.com/office/drawing/2014/main" id="{3FE996E4-A1EA-E4BD-3A7F-31EF3900CB43}"/>
              </a:ext>
            </a:extLst>
          </p:cNvPr>
          <p:cNvSpPr txBox="1">
            <a:spLocks noChangeArrowheads="1"/>
          </p:cNvSpPr>
          <p:nvPr/>
        </p:nvSpPr>
        <p:spPr bwMode="auto">
          <a:xfrm>
            <a:off x="3141505" y="6292533"/>
            <a:ext cx="623411"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TW" sz="3080"/>
              <a:t>=</a:t>
            </a:r>
            <a:endParaRPr lang="zh-TW" altLang="en-US" sz="3080"/>
          </a:p>
        </p:txBody>
      </p:sp>
      <p:sp>
        <p:nvSpPr>
          <p:cNvPr id="44" name="矩形 53">
            <a:extLst>
              <a:ext uri="{FF2B5EF4-FFF2-40B4-BE49-F238E27FC236}">
                <a16:creationId xmlns:a16="http://schemas.microsoft.com/office/drawing/2014/main" id="{C222EA93-2073-5871-B801-C7A59F532A81}"/>
              </a:ext>
            </a:extLst>
          </p:cNvPr>
          <p:cNvSpPr/>
          <p:nvPr/>
        </p:nvSpPr>
        <p:spPr>
          <a:xfrm>
            <a:off x="2554955" y="5973684"/>
            <a:ext cx="475200" cy="1175227"/>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TW" altLang="en-US" sz="2207"/>
          </a:p>
        </p:txBody>
      </p:sp>
      <p:sp>
        <p:nvSpPr>
          <p:cNvPr id="46" name="矩形 55">
            <a:extLst>
              <a:ext uri="{FF2B5EF4-FFF2-40B4-BE49-F238E27FC236}">
                <a16:creationId xmlns:a16="http://schemas.microsoft.com/office/drawing/2014/main" id="{018FD60D-7992-9D2F-96F3-FCCE333FB07F}"/>
              </a:ext>
            </a:extLst>
          </p:cNvPr>
          <p:cNvSpPr/>
          <p:nvPr/>
        </p:nvSpPr>
        <p:spPr>
          <a:xfrm>
            <a:off x="1821269" y="5845270"/>
            <a:ext cx="1338244" cy="1393493"/>
          </a:xfrm>
          <a:prstGeom prst="rect">
            <a:avLst/>
          </a:prstGeom>
          <a:noFill/>
          <a:ln>
            <a:solidFill>
              <a:srgbClr val="0000FF"/>
            </a:solidFill>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zh-TW" altLang="en-US" sz="2207"/>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049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p:bldP spid="20490" grpId="0"/>
      <p:bldP spid="11" grpId="0"/>
      <p:bldP spid="13" grpId="0"/>
      <p:bldP spid="33" grpId="0"/>
      <p:bldP spid="37" grpId="0"/>
      <p:bldP spid="42"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6283452"/>
            <a:ext cx="10058400" cy="432434"/>
            <a:chOff x="380" y="6283452"/>
            <a:chExt cx="10058400" cy="432434"/>
          </a:xfrm>
        </p:grpSpPr>
        <p:sp>
          <p:nvSpPr>
            <p:cNvPr id="3" name="object 3"/>
            <p:cNvSpPr/>
            <p:nvPr/>
          </p:nvSpPr>
          <p:spPr>
            <a:xfrm>
              <a:off x="3048" y="6338316"/>
              <a:ext cx="10055860" cy="377190"/>
            </a:xfrm>
            <a:custGeom>
              <a:avLst/>
              <a:gdLst/>
              <a:ahLst/>
              <a:cxnLst/>
              <a:rect l="l" t="t" r="r" b="b"/>
              <a:pathLst>
                <a:path w="10055860" h="377190">
                  <a:moveTo>
                    <a:pt x="10055351" y="377190"/>
                  </a:moveTo>
                  <a:lnTo>
                    <a:pt x="10055351" y="0"/>
                  </a:lnTo>
                  <a:lnTo>
                    <a:pt x="0" y="0"/>
                  </a:lnTo>
                  <a:lnTo>
                    <a:pt x="0" y="377190"/>
                  </a:lnTo>
                  <a:lnTo>
                    <a:pt x="10055351" y="377190"/>
                  </a:lnTo>
                  <a:close/>
                </a:path>
              </a:pathLst>
            </a:custGeom>
            <a:solidFill>
              <a:srgbClr val="63A537"/>
            </a:solidFill>
          </p:spPr>
          <p:txBody>
            <a:bodyPr wrap="square" lIns="0" tIns="0" rIns="0" bIns="0" rtlCol="0"/>
            <a:lstStyle/>
            <a:p>
              <a:endParaRPr/>
            </a:p>
          </p:txBody>
        </p:sp>
        <p:sp>
          <p:nvSpPr>
            <p:cNvPr id="4" name="object 4"/>
            <p:cNvSpPr/>
            <p:nvPr/>
          </p:nvSpPr>
          <p:spPr>
            <a:xfrm>
              <a:off x="380" y="6283452"/>
              <a:ext cx="10055860" cy="53340"/>
            </a:xfrm>
            <a:custGeom>
              <a:avLst/>
              <a:gdLst/>
              <a:ahLst/>
              <a:cxnLst/>
              <a:rect l="l" t="t" r="r" b="b"/>
              <a:pathLst>
                <a:path w="10055860" h="53339">
                  <a:moveTo>
                    <a:pt x="10055733" y="53339"/>
                  </a:moveTo>
                  <a:lnTo>
                    <a:pt x="10055733" y="0"/>
                  </a:lnTo>
                  <a:lnTo>
                    <a:pt x="0" y="0"/>
                  </a:lnTo>
                  <a:lnTo>
                    <a:pt x="0" y="53340"/>
                  </a:lnTo>
                  <a:lnTo>
                    <a:pt x="10055733" y="53339"/>
                  </a:lnTo>
                  <a:close/>
                </a:path>
              </a:pathLst>
            </a:custGeom>
            <a:solidFill>
              <a:srgbClr val="99CB38"/>
            </a:solidFill>
          </p:spPr>
          <p:txBody>
            <a:bodyPr wrap="square" lIns="0" tIns="0" rIns="0" bIns="0" rtlCol="0"/>
            <a:lstStyle/>
            <a:p>
              <a:endParaRPr/>
            </a:p>
          </p:txBody>
        </p:sp>
      </p:grpSp>
      <p:sp>
        <p:nvSpPr>
          <p:cNvPr id="5" name="object 5"/>
          <p:cNvSpPr/>
          <p:nvPr/>
        </p:nvSpPr>
        <p:spPr>
          <a:xfrm>
            <a:off x="996696" y="4639055"/>
            <a:ext cx="8147684" cy="5080"/>
          </a:xfrm>
          <a:custGeom>
            <a:avLst/>
            <a:gdLst/>
            <a:ahLst/>
            <a:cxnLst/>
            <a:rect l="l" t="t" r="r" b="b"/>
            <a:pathLst>
              <a:path w="8147684" h="5079">
                <a:moveTo>
                  <a:pt x="8147304" y="4572"/>
                </a:moveTo>
                <a:lnTo>
                  <a:pt x="8147304" y="0"/>
                </a:lnTo>
                <a:lnTo>
                  <a:pt x="0" y="0"/>
                </a:lnTo>
                <a:lnTo>
                  <a:pt x="0" y="4572"/>
                </a:lnTo>
                <a:lnTo>
                  <a:pt x="8147304" y="4572"/>
                </a:lnTo>
                <a:close/>
              </a:path>
            </a:pathLst>
          </a:custGeom>
          <a:solidFill>
            <a:srgbClr val="7F7F7F"/>
          </a:solidFill>
        </p:spPr>
        <p:txBody>
          <a:bodyPr wrap="square" lIns="0" tIns="0" rIns="0" bIns="0" rtlCol="0"/>
          <a:lstStyle/>
          <a:p>
            <a:endParaRPr/>
          </a:p>
        </p:txBody>
      </p:sp>
      <p:sp>
        <p:nvSpPr>
          <p:cNvPr id="6" name="object 6"/>
          <p:cNvSpPr txBox="1">
            <a:spLocks noGrp="1"/>
          </p:cNvSpPr>
          <p:nvPr>
            <p:ph type="title"/>
          </p:nvPr>
        </p:nvSpPr>
        <p:spPr>
          <a:xfrm>
            <a:off x="1676654" y="3556508"/>
            <a:ext cx="6755130" cy="1028487"/>
          </a:xfrm>
          <a:prstGeom prst="rect">
            <a:avLst/>
          </a:prstGeom>
        </p:spPr>
        <p:txBody>
          <a:bodyPr vert="horz" wrap="square" lIns="0" tIns="12700" rIns="0" bIns="0" rtlCol="0">
            <a:spAutoFit/>
          </a:bodyPr>
          <a:lstStyle/>
          <a:p>
            <a:pPr marL="12700">
              <a:lnSpc>
                <a:spcPct val="100000"/>
              </a:lnSpc>
              <a:spcBef>
                <a:spcPts val="100"/>
              </a:spcBef>
            </a:pPr>
            <a:r>
              <a:rPr lang="en-US" sz="6600" spc="175" dirty="0">
                <a:solidFill>
                  <a:srgbClr val="252525"/>
                </a:solidFill>
              </a:rPr>
              <a:t>Keras</a:t>
            </a:r>
            <a:endParaRPr sz="66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6795" rIns="0" bIns="0" rtlCol="0">
            <a:spAutoFit/>
          </a:bodyPr>
          <a:lstStyle/>
          <a:p>
            <a:pPr marL="142875">
              <a:lnSpc>
                <a:spcPct val="100000"/>
              </a:lnSpc>
              <a:spcBef>
                <a:spcPts val="110"/>
              </a:spcBef>
              <a:tabLst>
                <a:tab pos="8370570" algn="l"/>
              </a:tabLst>
            </a:pPr>
            <a:r>
              <a:rPr sz="3950" u="sng" spc="125" dirty="0">
                <a:uFill>
                  <a:solidFill>
                    <a:srgbClr val="7F7F7F"/>
                  </a:solidFill>
                </a:uFill>
              </a:rPr>
              <a:t>Deep</a:t>
            </a:r>
            <a:r>
              <a:rPr sz="3950" u="sng" spc="145" dirty="0">
                <a:uFill>
                  <a:solidFill>
                    <a:srgbClr val="7F7F7F"/>
                  </a:solidFill>
                </a:uFill>
              </a:rPr>
              <a:t> </a:t>
            </a:r>
            <a:r>
              <a:rPr sz="3950" u="sng" spc="130" dirty="0">
                <a:uFill>
                  <a:solidFill>
                    <a:srgbClr val="7F7F7F"/>
                  </a:solidFill>
                </a:uFill>
              </a:rPr>
              <a:t>learning</a:t>
            </a:r>
            <a:r>
              <a:rPr sz="3950" u="sng" spc="150" dirty="0">
                <a:uFill>
                  <a:solidFill>
                    <a:srgbClr val="7F7F7F"/>
                  </a:solidFill>
                </a:uFill>
              </a:rPr>
              <a:t> </a:t>
            </a:r>
            <a:r>
              <a:rPr sz="3950" u="sng" spc="120" dirty="0">
                <a:uFill>
                  <a:solidFill>
                    <a:srgbClr val="7F7F7F"/>
                  </a:solidFill>
                </a:uFill>
              </a:rPr>
              <a:t>packages	</a:t>
            </a:r>
            <a:endParaRPr sz="3950"/>
          </a:p>
        </p:txBody>
      </p:sp>
      <p:pic>
        <p:nvPicPr>
          <p:cNvPr id="3" name="object 3"/>
          <p:cNvPicPr/>
          <p:nvPr/>
        </p:nvPicPr>
        <p:blipFill>
          <a:blip r:embed="rId2" cstate="print"/>
          <a:stretch>
            <a:fillRect/>
          </a:stretch>
        </p:blipFill>
        <p:spPr>
          <a:xfrm>
            <a:off x="6448969" y="2675382"/>
            <a:ext cx="2999980" cy="3313938"/>
          </a:xfrm>
          <a:prstGeom prst="rect">
            <a:avLst/>
          </a:prstGeom>
        </p:spPr>
      </p:pic>
      <p:sp>
        <p:nvSpPr>
          <p:cNvPr id="4" name="object 4"/>
          <p:cNvSpPr txBox="1"/>
          <p:nvPr/>
        </p:nvSpPr>
        <p:spPr>
          <a:xfrm>
            <a:off x="62738" y="6341617"/>
            <a:ext cx="4526915" cy="201930"/>
          </a:xfrm>
          <a:prstGeom prst="rect">
            <a:avLst/>
          </a:prstGeom>
        </p:spPr>
        <p:txBody>
          <a:bodyPr vert="horz" wrap="square" lIns="0" tIns="13335" rIns="0" bIns="0" rtlCol="0">
            <a:spAutoFit/>
          </a:bodyPr>
          <a:lstStyle/>
          <a:p>
            <a:pPr marL="12700">
              <a:lnSpc>
                <a:spcPct val="100000"/>
              </a:lnSpc>
              <a:spcBef>
                <a:spcPts val="105"/>
              </a:spcBef>
            </a:pPr>
            <a:r>
              <a:rPr sz="1150" spc="-5" dirty="0">
                <a:latin typeface="Calibri"/>
                <a:cs typeface="Calibri"/>
              </a:rPr>
              <a:t>http</a:t>
            </a:r>
            <a:r>
              <a:rPr sz="1150" spc="-5" dirty="0">
                <a:latin typeface="Calibri"/>
                <a:cs typeface="Calibri"/>
                <a:hlinkClick r:id="rId3"/>
              </a:rPr>
              <a:t>s://w</a:t>
            </a:r>
            <a:r>
              <a:rPr sz="1150" spc="-5" dirty="0">
                <a:latin typeface="Calibri"/>
                <a:cs typeface="Calibri"/>
              </a:rPr>
              <a:t>ww</a:t>
            </a:r>
            <a:r>
              <a:rPr sz="1150" spc="-5" dirty="0">
                <a:latin typeface="Calibri"/>
                <a:cs typeface="Calibri"/>
                <a:hlinkClick r:id="rId3"/>
              </a:rPr>
              <a:t>.slideshar</a:t>
            </a:r>
            <a:r>
              <a:rPr sz="1150" spc="-5" dirty="0">
                <a:latin typeface="Calibri"/>
                <a:cs typeface="Calibri"/>
              </a:rPr>
              <a:t>e</a:t>
            </a:r>
            <a:r>
              <a:rPr sz="1150" spc="-5" dirty="0">
                <a:latin typeface="Calibri"/>
                <a:cs typeface="Calibri"/>
                <a:hlinkClick r:id="rId3"/>
              </a:rPr>
              <a:t>.net/0x</a:t>
            </a:r>
            <a:r>
              <a:rPr sz="1150" spc="-5" dirty="0">
                <a:latin typeface="Calibri"/>
                <a:cs typeface="Calibri"/>
              </a:rPr>
              <a:t>d</a:t>
            </a:r>
            <a:r>
              <a:rPr sz="1150" spc="-5" dirty="0">
                <a:latin typeface="Calibri"/>
                <a:cs typeface="Calibri"/>
                <a:hlinkClick r:id="rId3"/>
              </a:rPr>
              <a:t>ata/deep‐learning‐wit</a:t>
            </a:r>
            <a:r>
              <a:rPr sz="1150" spc="-5" dirty="0">
                <a:latin typeface="Calibri"/>
                <a:cs typeface="Calibri"/>
              </a:rPr>
              <a:t>h‐mxnet‐dmitry‐larko</a:t>
            </a:r>
            <a:endParaRPr sz="1150">
              <a:latin typeface="Calibri"/>
              <a:cs typeface="Calibri"/>
            </a:endParaRPr>
          </a:p>
        </p:txBody>
      </p:sp>
      <p:sp>
        <p:nvSpPr>
          <p:cNvPr id="5" name="object 5"/>
          <p:cNvSpPr txBox="1"/>
          <p:nvPr/>
        </p:nvSpPr>
        <p:spPr>
          <a:xfrm>
            <a:off x="894841" y="2600959"/>
            <a:ext cx="5294630" cy="2842260"/>
          </a:xfrm>
          <a:prstGeom prst="rect">
            <a:avLst/>
          </a:prstGeom>
        </p:spPr>
        <p:txBody>
          <a:bodyPr vert="horz" wrap="square" lIns="0" tIns="13970" rIns="0" bIns="0" rtlCol="0">
            <a:spAutoFit/>
          </a:bodyPr>
          <a:lstStyle/>
          <a:p>
            <a:pPr marL="247650" indent="-235585">
              <a:lnSpc>
                <a:spcPct val="100000"/>
              </a:lnSpc>
              <a:spcBef>
                <a:spcPts val="110"/>
              </a:spcBef>
              <a:buFont typeface="Arial MT"/>
              <a:buChar char="•"/>
              <a:tabLst>
                <a:tab pos="247650" algn="l"/>
                <a:tab pos="248285" algn="l"/>
              </a:tabLst>
            </a:pPr>
            <a:r>
              <a:rPr sz="2300" b="1" spc="-30" dirty="0">
                <a:latin typeface="Cambria"/>
                <a:cs typeface="Cambria"/>
              </a:rPr>
              <a:t>TensorFlow</a:t>
            </a:r>
            <a:r>
              <a:rPr sz="2300" b="1" spc="100" dirty="0">
                <a:latin typeface="Cambria"/>
                <a:cs typeface="Cambria"/>
              </a:rPr>
              <a:t> </a:t>
            </a:r>
            <a:r>
              <a:rPr sz="2300" spc="130" dirty="0">
                <a:latin typeface="Cambria"/>
                <a:cs typeface="Cambria"/>
              </a:rPr>
              <a:t>–</a:t>
            </a:r>
            <a:r>
              <a:rPr sz="2300" spc="120" dirty="0">
                <a:latin typeface="Cambria"/>
                <a:cs typeface="Cambria"/>
              </a:rPr>
              <a:t> </a:t>
            </a:r>
            <a:r>
              <a:rPr sz="2300" spc="80" dirty="0">
                <a:latin typeface="Cambria"/>
                <a:cs typeface="Cambria"/>
              </a:rPr>
              <a:t>Google</a:t>
            </a:r>
            <a:endParaRPr sz="2300">
              <a:latin typeface="Cambria"/>
              <a:cs typeface="Cambria"/>
            </a:endParaRPr>
          </a:p>
          <a:p>
            <a:pPr marL="247650" indent="-235585">
              <a:lnSpc>
                <a:spcPct val="100000"/>
              </a:lnSpc>
              <a:spcBef>
                <a:spcPts val="10"/>
              </a:spcBef>
              <a:buFont typeface="Arial MT"/>
              <a:buChar char="•"/>
              <a:tabLst>
                <a:tab pos="247650" algn="l"/>
                <a:tab pos="248285" algn="l"/>
              </a:tabLst>
            </a:pPr>
            <a:r>
              <a:rPr sz="2300" b="1" spc="-25" dirty="0">
                <a:latin typeface="Cambria"/>
                <a:cs typeface="Cambria"/>
              </a:rPr>
              <a:t>PyTorch</a:t>
            </a:r>
            <a:r>
              <a:rPr sz="2300" b="1" spc="100" dirty="0">
                <a:latin typeface="Cambria"/>
                <a:cs typeface="Cambria"/>
              </a:rPr>
              <a:t> </a:t>
            </a:r>
            <a:r>
              <a:rPr sz="2300" spc="130" dirty="0">
                <a:latin typeface="Cambria"/>
                <a:cs typeface="Cambria"/>
              </a:rPr>
              <a:t>–</a:t>
            </a:r>
            <a:r>
              <a:rPr sz="2300" spc="120" dirty="0">
                <a:latin typeface="Cambria"/>
                <a:cs typeface="Cambria"/>
              </a:rPr>
              <a:t> </a:t>
            </a:r>
            <a:r>
              <a:rPr sz="2300" spc="65" dirty="0">
                <a:latin typeface="Cambria"/>
                <a:cs typeface="Cambria"/>
              </a:rPr>
              <a:t>Facebook</a:t>
            </a:r>
            <a:r>
              <a:rPr sz="2300" spc="-10" dirty="0">
                <a:latin typeface="Cambria"/>
                <a:cs typeface="Cambria"/>
              </a:rPr>
              <a:t> </a:t>
            </a:r>
            <a:r>
              <a:rPr sz="2300" spc="210" dirty="0">
                <a:latin typeface="Cambria"/>
                <a:cs typeface="Cambria"/>
              </a:rPr>
              <a:t>AI</a:t>
            </a:r>
            <a:r>
              <a:rPr sz="2300" spc="114" dirty="0">
                <a:latin typeface="Cambria"/>
                <a:cs typeface="Cambria"/>
              </a:rPr>
              <a:t> </a:t>
            </a:r>
            <a:r>
              <a:rPr sz="2300" spc="75" dirty="0">
                <a:latin typeface="Cambria"/>
                <a:cs typeface="Cambria"/>
              </a:rPr>
              <a:t>research</a:t>
            </a:r>
            <a:endParaRPr sz="2300">
              <a:latin typeface="Cambria"/>
              <a:cs typeface="Cambria"/>
            </a:endParaRPr>
          </a:p>
          <a:p>
            <a:pPr marL="247650" marR="575945" indent="-235585">
              <a:lnSpc>
                <a:spcPct val="100400"/>
              </a:lnSpc>
              <a:buFont typeface="Arial MT"/>
              <a:buChar char="•"/>
              <a:tabLst>
                <a:tab pos="247650" algn="l"/>
                <a:tab pos="248285" algn="l"/>
              </a:tabLst>
            </a:pPr>
            <a:r>
              <a:rPr sz="2300" b="1" spc="40" dirty="0">
                <a:latin typeface="Cambria"/>
                <a:cs typeface="Cambria"/>
              </a:rPr>
              <a:t>Keras</a:t>
            </a:r>
            <a:r>
              <a:rPr sz="2300" b="1" spc="110" dirty="0">
                <a:latin typeface="Cambria"/>
                <a:cs typeface="Cambria"/>
              </a:rPr>
              <a:t> </a:t>
            </a:r>
            <a:r>
              <a:rPr sz="2300" spc="130" dirty="0">
                <a:latin typeface="Cambria"/>
                <a:cs typeface="Cambria"/>
              </a:rPr>
              <a:t>–</a:t>
            </a:r>
            <a:r>
              <a:rPr sz="2300" spc="125" dirty="0">
                <a:latin typeface="Cambria"/>
                <a:cs typeface="Cambria"/>
              </a:rPr>
              <a:t> </a:t>
            </a:r>
            <a:r>
              <a:rPr sz="2300" spc="95" dirty="0">
                <a:latin typeface="Cambria"/>
                <a:cs typeface="Cambria"/>
              </a:rPr>
              <a:t>Francois</a:t>
            </a:r>
            <a:r>
              <a:rPr sz="2300" spc="130" dirty="0">
                <a:latin typeface="Cambria"/>
                <a:cs typeface="Cambria"/>
              </a:rPr>
              <a:t> </a:t>
            </a:r>
            <a:r>
              <a:rPr sz="2300" spc="110" dirty="0">
                <a:latin typeface="Cambria"/>
                <a:cs typeface="Cambria"/>
              </a:rPr>
              <a:t>Chollet</a:t>
            </a:r>
            <a:r>
              <a:rPr sz="2300" spc="135" dirty="0">
                <a:latin typeface="Cambria"/>
                <a:cs typeface="Cambria"/>
              </a:rPr>
              <a:t> </a:t>
            </a:r>
            <a:r>
              <a:rPr sz="2300" spc="-15" dirty="0">
                <a:latin typeface="Cambria"/>
                <a:cs typeface="Cambria"/>
              </a:rPr>
              <a:t>(now</a:t>
            </a:r>
            <a:r>
              <a:rPr sz="2300" spc="130" dirty="0">
                <a:latin typeface="Cambria"/>
                <a:cs typeface="Cambria"/>
              </a:rPr>
              <a:t> </a:t>
            </a:r>
            <a:r>
              <a:rPr sz="2300" spc="135" dirty="0">
                <a:latin typeface="Cambria"/>
                <a:cs typeface="Cambria"/>
              </a:rPr>
              <a:t>at </a:t>
            </a:r>
            <a:r>
              <a:rPr sz="2300" spc="-495" dirty="0">
                <a:latin typeface="Cambria"/>
                <a:cs typeface="Cambria"/>
              </a:rPr>
              <a:t> </a:t>
            </a:r>
            <a:r>
              <a:rPr sz="2300" spc="55" dirty="0">
                <a:latin typeface="Cambria"/>
                <a:cs typeface="Cambria"/>
              </a:rPr>
              <a:t>Google)</a:t>
            </a:r>
            <a:endParaRPr sz="2300">
              <a:latin typeface="Cambria"/>
              <a:cs typeface="Cambria"/>
            </a:endParaRPr>
          </a:p>
          <a:p>
            <a:pPr marL="247650" indent="-235585">
              <a:lnSpc>
                <a:spcPct val="100000"/>
              </a:lnSpc>
              <a:spcBef>
                <a:spcPts val="15"/>
              </a:spcBef>
              <a:buFont typeface="Arial MT"/>
              <a:buChar char="•"/>
              <a:tabLst>
                <a:tab pos="247650" algn="l"/>
                <a:tab pos="248285" algn="l"/>
              </a:tabLst>
            </a:pPr>
            <a:r>
              <a:rPr sz="2300" b="1" spc="55" dirty="0">
                <a:latin typeface="Cambria"/>
                <a:cs typeface="Cambria"/>
              </a:rPr>
              <a:t>Chainer</a:t>
            </a:r>
            <a:r>
              <a:rPr sz="2300" b="1" spc="110" dirty="0">
                <a:latin typeface="Cambria"/>
                <a:cs typeface="Cambria"/>
              </a:rPr>
              <a:t> </a:t>
            </a:r>
            <a:r>
              <a:rPr sz="2300" spc="130" dirty="0">
                <a:latin typeface="Cambria"/>
                <a:cs typeface="Cambria"/>
              </a:rPr>
              <a:t>– </a:t>
            </a:r>
            <a:r>
              <a:rPr sz="2300" spc="120" dirty="0">
                <a:latin typeface="Cambria"/>
                <a:cs typeface="Cambria"/>
              </a:rPr>
              <a:t>Company</a:t>
            </a:r>
            <a:r>
              <a:rPr sz="2300" spc="125" dirty="0">
                <a:latin typeface="Cambria"/>
                <a:cs typeface="Cambria"/>
              </a:rPr>
              <a:t> </a:t>
            </a:r>
            <a:r>
              <a:rPr sz="2300" spc="105" dirty="0">
                <a:latin typeface="Cambria"/>
                <a:cs typeface="Cambria"/>
              </a:rPr>
              <a:t>in</a:t>
            </a:r>
            <a:r>
              <a:rPr sz="2300" spc="125" dirty="0">
                <a:latin typeface="Cambria"/>
                <a:cs typeface="Cambria"/>
              </a:rPr>
              <a:t> </a:t>
            </a:r>
            <a:r>
              <a:rPr sz="2300" spc="210" dirty="0">
                <a:latin typeface="Cambria"/>
                <a:cs typeface="Cambria"/>
              </a:rPr>
              <a:t>Japan</a:t>
            </a:r>
            <a:endParaRPr sz="2300">
              <a:latin typeface="Cambria"/>
              <a:cs typeface="Cambria"/>
            </a:endParaRPr>
          </a:p>
          <a:p>
            <a:pPr marL="247650" marR="5080" indent="-235585">
              <a:lnSpc>
                <a:spcPct val="100400"/>
              </a:lnSpc>
              <a:buFont typeface="Arial MT"/>
              <a:buChar char="•"/>
              <a:tabLst>
                <a:tab pos="247650" algn="l"/>
                <a:tab pos="248285" algn="l"/>
              </a:tabLst>
            </a:pPr>
            <a:r>
              <a:rPr sz="2300" b="1" spc="75" dirty="0">
                <a:latin typeface="Cambria"/>
                <a:cs typeface="Cambria"/>
              </a:rPr>
              <a:t>Caffe</a:t>
            </a:r>
            <a:r>
              <a:rPr sz="2300" b="1" spc="114" dirty="0">
                <a:latin typeface="Cambria"/>
                <a:cs typeface="Cambria"/>
              </a:rPr>
              <a:t> </a:t>
            </a:r>
            <a:r>
              <a:rPr sz="2300" spc="5" dirty="0">
                <a:latin typeface="Cambria"/>
                <a:cs typeface="Cambria"/>
              </a:rPr>
              <a:t>-</a:t>
            </a:r>
            <a:r>
              <a:rPr sz="2300" spc="135" dirty="0">
                <a:latin typeface="Cambria"/>
                <a:cs typeface="Cambria"/>
              </a:rPr>
              <a:t> </a:t>
            </a:r>
            <a:r>
              <a:rPr sz="2300" spc="95" dirty="0">
                <a:latin typeface="Cambria"/>
                <a:cs typeface="Cambria"/>
              </a:rPr>
              <a:t>Berkeley</a:t>
            </a:r>
            <a:r>
              <a:rPr sz="2300" spc="114" dirty="0">
                <a:latin typeface="Cambria"/>
                <a:cs typeface="Cambria"/>
              </a:rPr>
              <a:t> </a:t>
            </a:r>
            <a:r>
              <a:rPr sz="2300" spc="80" dirty="0">
                <a:latin typeface="Cambria"/>
                <a:cs typeface="Cambria"/>
              </a:rPr>
              <a:t>Vision</a:t>
            </a:r>
            <a:r>
              <a:rPr sz="2300" spc="140" dirty="0">
                <a:latin typeface="Cambria"/>
                <a:cs typeface="Cambria"/>
              </a:rPr>
              <a:t> </a:t>
            </a:r>
            <a:r>
              <a:rPr sz="2300" spc="105" dirty="0">
                <a:latin typeface="Cambria"/>
                <a:cs typeface="Cambria"/>
              </a:rPr>
              <a:t>and</a:t>
            </a:r>
            <a:r>
              <a:rPr sz="2300" spc="140" dirty="0">
                <a:latin typeface="Cambria"/>
                <a:cs typeface="Cambria"/>
              </a:rPr>
              <a:t> </a:t>
            </a:r>
            <a:r>
              <a:rPr sz="2300" spc="125" dirty="0">
                <a:latin typeface="Cambria"/>
                <a:cs typeface="Cambria"/>
              </a:rPr>
              <a:t>Learning </a:t>
            </a:r>
            <a:r>
              <a:rPr sz="2300" spc="-490" dirty="0">
                <a:latin typeface="Cambria"/>
                <a:cs typeface="Cambria"/>
              </a:rPr>
              <a:t> </a:t>
            </a:r>
            <a:r>
              <a:rPr sz="2300" spc="125" dirty="0">
                <a:latin typeface="Cambria"/>
                <a:cs typeface="Cambria"/>
              </a:rPr>
              <a:t>Center</a:t>
            </a:r>
            <a:endParaRPr sz="2300">
              <a:latin typeface="Cambria"/>
              <a:cs typeface="Cambria"/>
            </a:endParaRPr>
          </a:p>
          <a:p>
            <a:pPr marL="247650" indent="-235585">
              <a:lnSpc>
                <a:spcPct val="100000"/>
              </a:lnSpc>
              <a:spcBef>
                <a:spcPts val="10"/>
              </a:spcBef>
              <a:buFont typeface="Arial MT"/>
              <a:buChar char="•"/>
              <a:tabLst>
                <a:tab pos="247650" algn="l"/>
                <a:tab pos="248285" algn="l"/>
              </a:tabLst>
            </a:pPr>
            <a:r>
              <a:rPr sz="2300" b="1" spc="245" dirty="0">
                <a:latin typeface="Cambria"/>
                <a:cs typeface="Cambria"/>
              </a:rPr>
              <a:t>CNTK</a:t>
            </a:r>
            <a:r>
              <a:rPr sz="2300" b="1" spc="100" dirty="0">
                <a:latin typeface="Cambria"/>
                <a:cs typeface="Cambria"/>
              </a:rPr>
              <a:t> </a:t>
            </a:r>
            <a:r>
              <a:rPr sz="2300" spc="5" dirty="0">
                <a:latin typeface="Cambria"/>
                <a:cs typeface="Cambria"/>
              </a:rPr>
              <a:t>-</a:t>
            </a:r>
            <a:r>
              <a:rPr sz="2300" spc="120" dirty="0">
                <a:latin typeface="Cambria"/>
                <a:cs typeface="Cambria"/>
              </a:rPr>
              <a:t> </a:t>
            </a:r>
            <a:r>
              <a:rPr sz="2300" spc="65" dirty="0">
                <a:latin typeface="Cambria"/>
                <a:cs typeface="Cambria"/>
              </a:rPr>
              <a:t>Microsoft</a:t>
            </a:r>
            <a:endParaRPr sz="2300">
              <a:latin typeface="Cambria"/>
              <a:cs typeface="Cambri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67994" y="1829053"/>
            <a:ext cx="5472430" cy="629285"/>
          </a:xfrm>
          <a:prstGeom prst="rect">
            <a:avLst/>
          </a:prstGeom>
        </p:spPr>
        <p:txBody>
          <a:bodyPr vert="horz" wrap="square" lIns="0" tIns="13970" rIns="0" bIns="0" rtlCol="0">
            <a:spAutoFit/>
          </a:bodyPr>
          <a:lstStyle/>
          <a:p>
            <a:pPr marL="12700">
              <a:lnSpc>
                <a:spcPct val="100000"/>
              </a:lnSpc>
              <a:spcBef>
                <a:spcPts val="110"/>
              </a:spcBef>
            </a:pPr>
            <a:r>
              <a:rPr sz="3950" spc="105" dirty="0"/>
              <a:t>Overview</a:t>
            </a:r>
            <a:r>
              <a:rPr sz="3950" spc="130" dirty="0"/>
              <a:t> </a:t>
            </a:r>
            <a:r>
              <a:rPr sz="3950" spc="-20" dirty="0"/>
              <a:t>of</a:t>
            </a:r>
            <a:r>
              <a:rPr sz="3950" spc="135" dirty="0"/>
              <a:t> the </a:t>
            </a:r>
            <a:r>
              <a:rPr sz="3950" spc="110" dirty="0"/>
              <a:t>tutorial</a:t>
            </a:r>
            <a:endParaRPr sz="3950"/>
          </a:p>
        </p:txBody>
      </p:sp>
      <p:sp>
        <p:nvSpPr>
          <p:cNvPr id="4" name="object 4"/>
          <p:cNvSpPr txBox="1"/>
          <p:nvPr/>
        </p:nvSpPr>
        <p:spPr>
          <a:xfrm>
            <a:off x="1209547" y="2538477"/>
            <a:ext cx="6590665" cy="3035300"/>
          </a:xfrm>
          <a:prstGeom prst="rect">
            <a:avLst/>
          </a:prstGeom>
        </p:spPr>
        <p:txBody>
          <a:bodyPr vert="horz" wrap="square" lIns="0" tIns="48895" rIns="0" bIns="0" rtlCol="0">
            <a:spAutoFit/>
          </a:bodyPr>
          <a:lstStyle/>
          <a:p>
            <a:pPr marL="163195" indent="-151130">
              <a:lnSpc>
                <a:spcPct val="100000"/>
              </a:lnSpc>
              <a:spcBef>
                <a:spcPts val="385"/>
              </a:spcBef>
              <a:buFont typeface="Arial MT"/>
              <a:buChar char="•"/>
              <a:tabLst>
                <a:tab pos="163830" algn="l"/>
              </a:tabLst>
            </a:pPr>
            <a:r>
              <a:rPr sz="1950" spc="130" dirty="0">
                <a:solidFill>
                  <a:srgbClr val="3F3F3F"/>
                </a:solidFill>
                <a:latin typeface="Cambria"/>
                <a:cs typeface="Cambria"/>
              </a:rPr>
              <a:t>What</a:t>
            </a:r>
            <a:r>
              <a:rPr sz="1950" spc="90" dirty="0">
                <a:solidFill>
                  <a:srgbClr val="3F3F3F"/>
                </a:solidFill>
                <a:latin typeface="Cambria"/>
                <a:cs typeface="Cambria"/>
              </a:rPr>
              <a:t> </a:t>
            </a:r>
            <a:r>
              <a:rPr sz="1950" spc="80" dirty="0">
                <a:solidFill>
                  <a:srgbClr val="3F3F3F"/>
                </a:solidFill>
                <a:latin typeface="Cambria"/>
                <a:cs typeface="Cambria"/>
              </a:rPr>
              <a:t>is</a:t>
            </a:r>
            <a:r>
              <a:rPr sz="1950" spc="90" dirty="0">
                <a:solidFill>
                  <a:srgbClr val="3F3F3F"/>
                </a:solidFill>
                <a:latin typeface="Cambria"/>
                <a:cs typeface="Cambria"/>
              </a:rPr>
              <a:t> </a:t>
            </a:r>
            <a:r>
              <a:rPr sz="1950" spc="130" dirty="0">
                <a:solidFill>
                  <a:srgbClr val="3F3F3F"/>
                </a:solidFill>
                <a:latin typeface="Cambria"/>
                <a:cs typeface="Cambria"/>
              </a:rPr>
              <a:t>Keras</a:t>
            </a:r>
            <a:r>
              <a:rPr sz="1950" spc="90" dirty="0">
                <a:solidFill>
                  <a:srgbClr val="3F3F3F"/>
                </a:solidFill>
                <a:latin typeface="Cambria"/>
                <a:cs typeface="Cambria"/>
              </a:rPr>
              <a:t> </a:t>
            </a:r>
            <a:r>
              <a:rPr sz="1950" spc="55" dirty="0">
                <a:solidFill>
                  <a:srgbClr val="3F3F3F"/>
                </a:solidFill>
                <a:latin typeface="Cambria"/>
                <a:cs typeface="Cambria"/>
              </a:rPr>
              <a:t>?</a:t>
            </a:r>
            <a:endParaRPr sz="1950">
              <a:latin typeface="Cambria"/>
              <a:cs typeface="Cambria"/>
            </a:endParaRPr>
          </a:p>
          <a:p>
            <a:pPr marL="163195" indent="-151130">
              <a:lnSpc>
                <a:spcPct val="100000"/>
              </a:lnSpc>
              <a:spcBef>
                <a:spcPts val="295"/>
              </a:spcBef>
              <a:buFont typeface="Arial MT"/>
              <a:buChar char="•"/>
              <a:tabLst>
                <a:tab pos="163830" algn="l"/>
              </a:tabLst>
            </a:pPr>
            <a:r>
              <a:rPr sz="1950" spc="100" dirty="0">
                <a:solidFill>
                  <a:srgbClr val="3F3F3F"/>
                </a:solidFill>
                <a:latin typeface="Cambria"/>
                <a:cs typeface="Cambria"/>
              </a:rPr>
              <a:t>Basics</a:t>
            </a:r>
            <a:r>
              <a:rPr sz="1950" spc="90" dirty="0">
                <a:solidFill>
                  <a:srgbClr val="3F3F3F"/>
                </a:solidFill>
                <a:latin typeface="Cambria"/>
                <a:cs typeface="Cambria"/>
              </a:rPr>
              <a:t> </a:t>
            </a:r>
            <a:r>
              <a:rPr sz="1950" spc="10" dirty="0">
                <a:solidFill>
                  <a:srgbClr val="3F3F3F"/>
                </a:solidFill>
                <a:latin typeface="Cambria"/>
                <a:cs typeface="Cambria"/>
              </a:rPr>
              <a:t>of</a:t>
            </a:r>
            <a:r>
              <a:rPr sz="1950" spc="90" dirty="0">
                <a:solidFill>
                  <a:srgbClr val="3F3F3F"/>
                </a:solidFill>
                <a:latin typeface="Cambria"/>
                <a:cs typeface="Cambria"/>
              </a:rPr>
              <a:t> </a:t>
            </a:r>
            <a:r>
              <a:rPr sz="1950" spc="130" dirty="0">
                <a:solidFill>
                  <a:srgbClr val="3F3F3F"/>
                </a:solidFill>
                <a:latin typeface="Cambria"/>
                <a:cs typeface="Cambria"/>
              </a:rPr>
              <a:t>Keras</a:t>
            </a:r>
            <a:r>
              <a:rPr sz="1950" spc="100" dirty="0">
                <a:solidFill>
                  <a:srgbClr val="3F3F3F"/>
                </a:solidFill>
                <a:latin typeface="Cambria"/>
                <a:cs typeface="Cambria"/>
              </a:rPr>
              <a:t> </a:t>
            </a:r>
            <a:r>
              <a:rPr sz="1950" spc="80" dirty="0">
                <a:solidFill>
                  <a:srgbClr val="3F3F3F"/>
                </a:solidFill>
                <a:latin typeface="Cambria"/>
                <a:cs typeface="Cambria"/>
              </a:rPr>
              <a:t>environment</a:t>
            </a:r>
            <a:endParaRPr sz="1950">
              <a:latin typeface="Cambria"/>
              <a:cs typeface="Cambria"/>
            </a:endParaRPr>
          </a:p>
          <a:p>
            <a:pPr marL="163195" indent="-151130">
              <a:lnSpc>
                <a:spcPct val="100000"/>
              </a:lnSpc>
              <a:spcBef>
                <a:spcPts val="295"/>
              </a:spcBef>
              <a:buFont typeface="Arial MT"/>
              <a:buChar char="•"/>
              <a:tabLst>
                <a:tab pos="163830" algn="l"/>
              </a:tabLst>
            </a:pPr>
            <a:r>
              <a:rPr sz="1950" spc="105" dirty="0">
                <a:solidFill>
                  <a:srgbClr val="3F3F3F"/>
                </a:solidFill>
                <a:latin typeface="Cambria"/>
                <a:cs typeface="Cambria"/>
              </a:rPr>
              <a:t>Building</a:t>
            </a:r>
            <a:r>
              <a:rPr sz="1950" spc="95" dirty="0">
                <a:solidFill>
                  <a:srgbClr val="3F3F3F"/>
                </a:solidFill>
                <a:latin typeface="Cambria"/>
                <a:cs typeface="Cambria"/>
              </a:rPr>
              <a:t> </a:t>
            </a:r>
            <a:r>
              <a:rPr sz="1950" spc="85" dirty="0">
                <a:solidFill>
                  <a:srgbClr val="3F3F3F"/>
                </a:solidFill>
                <a:latin typeface="Cambria"/>
                <a:cs typeface="Cambria"/>
              </a:rPr>
              <a:t>Convolutional</a:t>
            </a:r>
            <a:r>
              <a:rPr sz="1950" spc="100" dirty="0">
                <a:solidFill>
                  <a:srgbClr val="3F3F3F"/>
                </a:solidFill>
                <a:latin typeface="Cambria"/>
                <a:cs typeface="Cambria"/>
              </a:rPr>
              <a:t> neural </a:t>
            </a:r>
            <a:r>
              <a:rPr sz="1950" spc="65" dirty="0">
                <a:solidFill>
                  <a:srgbClr val="3F3F3F"/>
                </a:solidFill>
                <a:latin typeface="Cambria"/>
                <a:cs typeface="Cambria"/>
              </a:rPr>
              <a:t>networks</a:t>
            </a:r>
            <a:endParaRPr sz="1950">
              <a:latin typeface="Cambria"/>
              <a:cs typeface="Cambria"/>
            </a:endParaRPr>
          </a:p>
          <a:p>
            <a:pPr marL="163195" indent="-151130">
              <a:lnSpc>
                <a:spcPct val="100000"/>
              </a:lnSpc>
              <a:spcBef>
                <a:spcPts val="295"/>
              </a:spcBef>
              <a:buFont typeface="Arial MT"/>
              <a:buChar char="•"/>
              <a:tabLst>
                <a:tab pos="163830" algn="l"/>
              </a:tabLst>
            </a:pPr>
            <a:r>
              <a:rPr sz="1950" spc="105" dirty="0">
                <a:solidFill>
                  <a:srgbClr val="3F3F3F"/>
                </a:solidFill>
                <a:latin typeface="Cambria"/>
                <a:cs typeface="Cambria"/>
              </a:rPr>
              <a:t>Building</a:t>
            </a:r>
            <a:r>
              <a:rPr sz="1950" spc="90" dirty="0">
                <a:solidFill>
                  <a:srgbClr val="3F3F3F"/>
                </a:solidFill>
                <a:latin typeface="Cambria"/>
                <a:cs typeface="Cambria"/>
              </a:rPr>
              <a:t> </a:t>
            </a:r>
            <a:r>
              <a:rPr sz="1950" spc="85" dirty="0">
                <a:solidFill>
                  <a:srgbClr val="3F3F3F"/>
                </a:solidFill>
                <a:latin typeface="Cambria"/>
                <a:cs typeface="Cambria"/>
              </a:rPr>
              <a:t>Recurrent</a:t>
            </a:r>
            <a:r>
              <a:rPr sz="1950" spc="114" dirty="0">
                <a:solidFill>
                  <a:srgbClr val="3F3F3F"/>
                </a:solidFill>
                <a:latin typeface="Cambria"/>
                <a:cs typeface="Cambria"/>
              </a:rPr>
              <a:t> </a:t>
            </a:r>
            <a:r>
              <a:rPr sz="1950" spc="100" dirty="0">
                <a:solidFill>
                  <a:srgbClr val="3F3F3F"/>
                </a:solidFill>
                <a:latin typeface="Cambria"/>
                <a:cs typeface="Cambria"/>
              </a:rPr>
              <a:t>neural</a:t>
            </a:r>
            <a:r>
              <a:rPr sz="1950" spc="95" dirty="0">
                <a:solidFill>
                  <a:srgbClr val="3F3F3F"/>
                </a:solidFill>
                <a:latin typeface="Cambria"/>
                <a:cs typeface="Cambria"/>
              </a:rPr>
              <a:t> </a:t>
            </a:r>
            <a:r>
              <a:rPr sz="1950" spc="65" dirty="0">
                <a:solidFill>
                  <a:srgbClr val="3F3F3F"/>
                </a:solidFill>
                <a:latin typeface="Cambria"/>
                <a:cs typeface="Cambria"/>
              </a:rPr>
              <a:t>networks</a:t>
            </a:r>
            <a:endParaRPr sz="1950">
              <a:latin typeface="Cambria"/>
              <a:cs typeface="Cambria"/>
            </a:endParaRPr>
          </a:p>
          <a:p>
            <a:pPr marL="163195" indent="-151130">
              <a:lnSpc>
                <a:spcPct val="100000"/>
              </a:lnSpc>
              <a:spcBef>
                <a:spcPts val="290"/>
              </a:spcBef>
              <a:buFont typeface="Arial MT"/>
              <a:buChar char="•"/>
              <a:tabLst>
                <a:tab pos="163830" algn="l"/>
              </a:tabLst>
            </a:pPr>
            <a:r>
              <a:rPr sz="1950" spc="70" dirty="0">
                <a:solidFill>
                  <a:srgbClr val="3F3F3F"/>
                </a:solidFill>
                <a:latin typeface="Cambria"/>
                <a:cs typeface="Cambria"/>
              </a:rPr>
              <a:t>Introduction</a:t>
            </a:r>
            <a:r>
              <a:rPr sz="1950" spc="95" dirty="0">
                <a:solidFill>
                  <a:srgbClr val="3F3F3F"/>
                </a:solidFill>
                <a:latin typeface="Cambria"/>
                <a:cs typeface="Cambria"/>
              </a:rPr>
              <a:t> </a:t>
            </a:r>
            <a:r>
              <a:rPr sz="1950" spc="30" dirty="0">
                <a:solidFill>
                  <a:srgbClr val="3F3F3F"/>
                </a:solidFill>
                <a:latin typeface="Cambria"/>
                <a:cs typeface="Cambria"/>
              </a:rPr>
              <a:t>to</a:t>
            </a:r>
            <a:r>
              <a:rPr sz="1950" spc="110" dirty="0">
                <a:solidFill>
                  <a:srgbClr val="3F3F3F"/>
                </a:solidFill>
                <a:latin typeface="Cambria"/>
                <a:cs typeface="Cambria"/>
              </a:rPr>
              <a:t> </a:t>
            </a:r>
            <a:r>
              <a:rPr sz="1950" spc="55" dirty="0">
                <a:solidFill>
                  <a:srgbClr val="3F3F3F"/>
                </a:solidFill>
                <a:latin typeface="Cambria"/>
                <a:cs typeface="Cambria"/>
              </a:rPr>
              <a:t>other</a:t>
            </a:r>
            <a:r>
              <a:rPr sz="1950" spc="110" dirty="0">
                <a:solidFill>
                  <a:srgbClr val="3F3F3F"/>
                </a:solidFill>
                <a:latin typeface="Cambria"/>
                <a:cs typeface="Cambria"/>
              </a:rPr>
              <a:t> </a:t>
            </a:r>
            <a:r>
              <a:rPr sz="1950" spc="65" dirty="0">
                <a:solidFill>
                  <a:srgbClr val="3F3F3F"/>
                </a:solidFill>
                <a:latin typeface="Cambria"/>
                <a:cs typeface="Cambria"/>
              </a:rPr>
              <a:t>types</a:t>
            </a:r>
            <a:r>
              <a:rPr sz="1950" spc="105" dirty="0">
                <a:solidFill>
                  <a:srgbClr val="3F3F3F"/>
                </a:solidFill>
                <a:latin typeface="Cambria"/>
                <a:cs typeface="Cambria"/>
              </a:rPr>
              <a:t> </a:t>
            </a:r>
            <a:r>
              <a:rPr sz="1950" spc="5" dirty="0">
                <a:solidFill>
                  <a:srgbClr val="3F3F3F"/>
                </a:solidFill>
                <a:latin typeface="Cambria"/>
                <a:cs typeface="Cambria"/>
              </a:rPr>
              <a:t>of</a:t>
            </a:r>
            <a:r>
              <a:rPr sz="1950" spc="110" dirty="0">
                <a:solidFill>
                  <a:srgbClr val="3F3F3F"/>
                </a:solidFill>
                <a:latin typeface="Cambria"/>
                <a:cs typeface="Cambria"/>
              </a:rPr>
              <a:t> </a:t>
            </a:r>
            <a:r>
              <a:rPr sz="1950" spc="80" dirty="0">
                <a:solidFill>
                  <a:srgbClr val="3F3F3F"/>
                </a:solidFill>
                <a:latin typeface="Cambria"/>
                <a:cs typeface="Cambria"/>
              </a:rPr>
              <a:t>layers</a:t>
            </a:r>
            <a:endParaRPr sz="1950">
              <a:latin typeface="Cambria"/>
              <a:cs typeface="Cambria"/>
            </a:endParaRPr>
          </a:p>
          <a:p>
            <a:pPr marL="163195" indent="-151130">
              <a:lnSpc>
                <a:spcPct val="100000"/>
              </a:lnSpc>
              <a:spcBef>
                <a:spcPts val="295"/>
              </a:spcBef>
              <a:buFont typeface="Arial MT"/>
              <a:buChar char="•"/>
              <a:tabLst>
                <a:tab pos="163830" algn="l"/>
              </a:tabLst>
            </a:pPr>
            <a:r>
              <a:rPr sz="1950" spc="70" dirty="0">
                <a:solidFill>
                  <a:srgbClr val="3F3F3F"/>
                </a:solidFill>
                <a:latin typeface="Cambria"/>
                <a:cs typeface="Cambria"/>
              </a:rPr>
              <a:t>Introduction</a:t>
            </a:r>
            <a:r>
              <a:rPr sz="1950" spc="100" dirty="0">
                <a:solidFill>
                  <a:srgbClr val="3F3F3F"/>
                </a:solidFill>
                <a:latin typeface="Cambria"/>
                <a:cs typeface="Cambria"/>
              </a:rPr>
              <a:t> </a:t>
            </a:r>
            <a:r>
              <a:rPr sz="1950" spc="30" dirty="0">
                <a:solidFill>
                  <a:srgbClr val="3F3F3F"/>
                </a:solidFill>
                <a:latin typeface="Cambria"/>
                <a:cs typeface="Cambria"/>
              </a:rPr>
              <a:t>to</a:t>
            </a:r>
            <a:r>
              <a:rPr sz="1950" spc="120" dirty="0">
                <a:solidFill>
                  <a:srgbClr val="3F3F3F"/>
                </a:solidFill>
                <a:latin typeface="Cambria"/>
                <a:cs typeface="Cambria"/>
              </a:rPr>
              <a:t> </a:t>
            </a:r>
            <a:r>
              <a:rPr sz="1950" spc="90" dirty="0">
                <a:solidFill>
                  <a:srgbClr val="3F3F3F"/>
                </a:solidFill>
                <a:latin typeface="Cambria"/>
                <a:cs typeface="Cambria"/>
              </a:rPr>
              <a:t>Loss</a:t>
            </a:r>
            <a:r>
              <a:rPr sz="1950" spc="110" dirty="0">
                <a:solidFill>
                  <a:srgbClr val="3F3F3F"/>
                </a:solidFill>
                <a:latin typeface="Cambria"/>
                <a:cs typeface="Cambria"/>
              </a:rPr>
              <a:t> </a:t>
            </a:r>
            <a:r>
              <a:rPr sz="1950" spc="70" dirty="0">
                <a:solidFill>
                  <a:srgbClr val="3F3F3F"/>
                </a:solidFill>
                <a:latin typeface="Cambria"/>
                <a:cs typeface="Cambria"/>
              </a:rPr>
              <a:t>functions</a:t>
            </a:r>
            <a:r>
              <a:rPr sz="1950" spc="95" dirty="0">
                <a:solidFill>
                  <a:srgbClr val="3F3F3F"/>
                </a:solidFill>
                <a:latin typeface="Cambria"/>
                <a:cs typeface="Cambria"/>
              </a:rPr>
              <a:t> </a:t>
            </a:r>
            <a:r>
              <a:rPr sz="1950" spc="105" dirty="0">
                <a:solidFill>
                  <a:srgbClr val="3F3F3F"/>
                </a:solidFill>
                <a:latin typeface="Cambria"/>
                <a:cs typeface="Cambria"/>
              </a:rPr>
              <a:t>and</a:t>
            </a:r>
            <a:r>
              <a:rPr sz="1950" spc="100" dirty="0">
                <a:solidFill>
                  <a:srgbClr val="3F3F3F"/>
                </a:solidFill>
                <a:latin typeface="Cambria"/>
                <a:cs typeface="Cambria"/>
              </a:rPr>
              <a:t> </a:t>
            </a:r>
            <a:r>
              <a:rPr sz="1950" spc="95" dirty="0">
                <a:solidFill>
                  <a:srgbClr val="3F3F3F"/>
                </a:solidFill>
                <a:latin typeface="Cambria"/>
                <a:cs typeface="Cambria"/>
              </a:rPr>
              <a:t>Optimizers</a:t>
            </a:r>
            <a:r>
              <a:rPr sz="1950" spc="110" dirty="0">
                <a:solidFill>
                  <a:srgbClr val="3F3F3F"/>
                </a:solidFill>
                <a:latin typeface="Cambria"/>
                <a:cs typeface="Cambria"/>
              </a:rPr>
              <a:t> </a:t>
            </a:r>
            <a:r>
              <a:rPr sz="1950" spc="95" dirty="0">
                <a:solidFill>
                  <a:srgbClr val="3F3F3F"/>
                </a:solidFill>
                <a:latin typeface="Cambria"/>
                <a:cs typeface="Cambria"/>
              </a:rPr>
              <a:t>in</a:t>
            </a:r>
            <a:r>
              <a:rPr sz="1950" spc="110" dirty="0">
                <a:solidFill>
                  <a:srgbClr val="3F3F3F"/>
                </a:solidFill>
                <a:latin typeface="Cambria"/>
                <a:cs typeface="Cambria"/>
              </a:rPr>
              <a:t> </a:t>
            </a:r>
            <a:r>
              <a:rPr sz="1950" spc="125" dirty="0">
                <a:solidFill>
                  <a:srgbClr val="3F3F3F"/>
                </a:solidFill>
                <a:latin typeface="Cambria"/>
                <a:cs typeface="Cambria"/>
              </a:rPr>
              <a:t>Keras</a:t>
            </a:r>
            <a:endParaRPr sz="1950">
              <a:latin typeface="Cambria"/>
              <a:cs typeface="Cambria"/>
            </a:endParaRPr>
          </a:p>
          <a:p>
            <a:pPr marL="163195" indent="-151130">
              <a:lnSpc>
                <a:spcPct val="100000"/>
              </a:lnSpc>
              <a:spcBef>
                <a:spcPts val="295"/>
              </a:spcBef>
              <a:buFont typeface="Arial MT"/>
              <a:buChar char="•"/>
              <a:tabLst>
                <a:tab pos="163830" algn="l"/>
              </a:tabLst>
            </a:pPr>
            <a:r>
              <a:rPr sz="1950" spc="140" dirty="0">
                <a:solidFill>
                  <a:srgbClr val="3F3F3F"/>
                </a:solidFill>
                <a:latin typeface="Cambria"/>
                <a:cs typeface="Cambria"/>
              </a:rPr>
              <a:t>Using</a:t>
            </a:r>
            <a:r>
              <a:rPr sz="1950" spc="85" dirty="0">
                <a:solidFill>
                  <a:srgbClr val="3F3F3F"/>
                </a:solidFill>
                <a:latin typeface="Cambria"/>
                <a:cs typeface="Cambria"/>
              </a:rPr>
              <a:t> </a:t>
            </a:r>
            <a:r>
              <a:rPr sz="1950" spc="80" dirty="0">
                <a:solidFill>
                  <a:srgbClr val="3F3F3F"/>
                </a:solidFill>
                <a:latin typeface="Cambria"/>
                <a:cs typeface="Cambria"/>
              </a:rPr>
              <a:t>Pre-trained</a:t>
            </a:r>
            <a:r>
              <a:rPr sz="1950" spc="110" dirty="0">
                <a:solidFill>
                  <a:srgbClr val="3F3F3F"/>
                </a:solidFill>
                <a:latin typeface="Cambria"/>
                <a:cs typeface="Cambria"/>
              </a:rPr>
              <a:t> </a:t>
            </a:r>
            <a:r>
              <a:rPr sz="1950" spc="55" dirty="0">
                <a:solidFill>
                  <a:srgbClr val="3F3F3F"/>
                </a:solidFill>
                <a:latin typeface="Cambria"/>
                <a:cs typeface="Cambria"/>
              </a:rPr>
              <a:t>models</a:t>
            </a:r>
            <a:r>
              <a:rPr sz="1950" spc="105" dirty="0">
                <a:solidFill>
                  <a:srgbClr val="3F3F3F"/>
                </a:solidFill>
                <a:latin typeface="Cambria"/>
                <a:cs typeface="Cambria"/>
              </a:rPr>
              <a:t> </a:t>
            </a:r>
            <a:r>
              <a:rPr sz="1950" spc="95" dirty="0">
                <a:solidFill>
                  <a:srgbClr val="3F3F3F"/>
                </a:solidFill>
                <a:latin typeface="Cambria"/>
                <a:cs typeface="Cambria"/>
              </a:rPr>
              <a:t>in </a:t>
            </a:r>
            <a:r>
              <a:rPr sz="1950" spc="125" dirty="0">
                <a:solidFill>
                  <a:srgbClr val="3F3F3F"/>
                </a:solidFill>
                <a:latin typeface="Cambria"/>
                <a:cs typeface="Cambria"/>
              </a:rPr>
              <a:t>Keras</a:t>
            </a:r>
            <a:endParaRPr sz="1950">
              <a:latin typeface="Cambria"/>
              <a:cs typeface="Cambria"/>
            </a:endParaRPr>
          </a:p>
          <a:p>
            <a:pPr marL="163195" indent="-151130">
              <a:lnSpc>
                <a:spcPct val="100000"/>
              </a:lnSpc>
              <a:spcBef>
                <a:spcPts val="295"/>
              </a:spcBef>
              <a:buFont typeface="Arial MT"/>
              <a:buChar char="•"/>
              <a:tabLst>
                <a:tab pos="163830" algn="l"/>
              </a:tabLst>
            </a:pPr>
            <a:r>
              <a:rPr sz="1950" spc="135" dirty="0">
                <a:solidFill>
                  <a:srgbClr val="3F3F3F"/>
                </a:solidFill>
                <a:latin typeface="Cambria"/>
                <a:cs typeface="Cambria"/>
              </a:rPr>
              <a:t>Saving</a:t>
            </a:r>
            <a:r>
              <a:rPr sz="1950" spc="90" dirty="0">
                <a:solidFill>
                  <a:srgbClr val="3F3F3F"/>
                </a:solidFill>
                <a:latin typeface="Cambria"/>
                <a:cs typeface="Cambria"/>
              </a:rPr>
              <a:t> </a:t>
            </a:r>
            <a:r>
              <a:rPr sz="1950" spc="105" dirty="0">
                <a:solidFill>
                  <a:srgbClr val="3F3F3F"/>
                </a:solidFill>
                <a:latin typeface="Cambria"/>
                <a:cs typeface="Cambria"/>
              </a:rPr>
              <a:t>and</a:t>
            </a:r>
            <a:r>
              <a:rPr sz="1950" spc="95" dirty="0">
                <a:solidFill>
                  <a:srgbClr val="3F3F3F"/>
                </a:solidFill>
                <a:latin typeface="Cambria"/>
                <a:cs typeface="Cambria"/>
              </a:rPr>
              <a:t> </a:t>
            </a:r>
            <a:r>
              <a:rPr sz="1950" spc="75" dirty="0">
                <a:solidFill>
                  <a:srgbClr val="3F3F3F"/>
                </a:solidFill>
                <a:latin typeface="Cambria"/>
                <a:cs typeface="Cambria"/>
              </a:rPr>
              <a:t>loading</a:t>
            </a:r>
            <a:r>
              <a:rPr sz="1950" spc="95" dirty="0">
                <a:solidFill>
                  <a:srgbClr val="3F3F3F"/>
                </a:solidFill>
                <a:latin typeface="Cambria"/>
                <a:cs typeface="Cambria"/>
              </a:rPr>
              <a:t> </a:t>
            </a:r>
            <a:r>
              <a:rPr sz="1950" spc="80" dirty="0">
                <a:solidFill>
                  <a:srgbClr val="3F3F3F"/>
                </a:solidFill>
                <a:latin typeface="Cambria"/>
                <a:cs typeface="Cambria"/>
              </a:rPr>
              <a:t>weights</a:t>
            </a:r>
            <a:r>
              <a:rPr sz="1950" spc="95" dirty="0">
                <a:solidFill>
                  <a:srgbClr val="3F3F3F"/>
                </a:solidFill>
                <a:latin typeface="Cambria"/>
                <a:cs typeface="Cambria"/>
              </a:rPr>
              <a:t> </a:t>
            </a:r>
            <a:r>
              <a:rPr sz="1950" spc="105" dirty="0">
                <a:solidFill>
                  <a:srgbClr val="3F3F3F"/>
                </a:solidFill>
                <a:latin typeface="Cambria"/>
                <a:cs typeface="Cambria"/>
              </a:rPr>
              <a:t>and</a:t>
            </a:r>
            <a:r>
              <a:rPr sz="1950" spc="95" dirty="0">
                <a:solidFill>
                  <a:srgbClr val="3F3F3F"/>
                </a:solidFill>
                <a:latin typeface="Cambria"/>
                <a:cs typeface="Cambria"/>
              </a:rPr>
              <a:t> </a:t>
            </a:r>
            <a:r>
              <a:rPr sz="1950" spc="55" dirty="0">
                <a:solidFill>
                  <a:srgbClr val="3F3F3F"/>
                </a:solidFill>
                <a:latin typeface="Cambria"/>
                <a:cs typeface="Cambria"/>
              </a:rPr>
              <a:t>models</a:t>
            </a:r>
            <a:endParaRPr sz="1950">
              <a:latin typeface="Cambria"/>
              <a:cs typeface="Cambria"/>
            </a:endParaRPr>
          </a:p>
          <a:p>
            <a:pPr marL="163195" indent="-151130">
              <a:lnSpc>
                <a:spcPct val="100000"/>
              </a:lnSpc>
              <a:spcBef>
                <a:spcPts val="290"/>
              </a:spcBef>
              <a:buFont typeface="Arial MT"/>
              <a:buChar char="•"/>
              <a:tabLst>
                <a:tab pos="163830" algn="l"/>
              </a:tabLst>
            </a:pPr>
            <a:r>
              <a:rPr sz="1950" spc="90" dirty="0">
                <a:solidFill>
                  <a:srgbClr val="3F3F3F"/>
                </a:solidFill>
                <a:latin typeface="Cambria"/>
                <a:cs typeface="Cambria"/>
              </a:rPr>
              <a:t>Popular</a:t>
            </a:r>
            <a:r>
              <a:rPr sz="1950" spc="95" dirty="0">
                <a:solidFill>
                  <a:srgbClr val="3F3F3F"/>
                </a:solidFill>
                <a:latin typeface="Cambria"/>
                <a:cs typeface="Cambria"/>
              </a:rPr>
              <a:t> </a:t>
            </a:r>
            <a:r>
              <a:rPr sz="1950" spc="75" dirty="0">
                <a:solidFill>
                  <a:srgbClr val="3F3F3F"/>
                </a:solidFill>
                <a:latin typeface="Cambria"/>
                <a:cs typeface="Cambria"/>
              </a:rPr>
              <a:t>architectures</a:t>
            </a:r>
            <a:r>
              <a:rPr sz="1950" spc="110" dirty="0">
                <a:solidFill>
                  <a:srgbClr val="3F3F3F"/>
                </a:solidFill>
                <a:latin typeface="Cambria"/>
                <a:cs typeface="Cambria"/>
              </a:rPr>
              <a:t> </a:t>
            </a:r>
            <a:r>
              <a:rPr sz="1950" spc="100" dirty="0">
                <a:solidFill>
                  <a:srgbClr val="3F3F3F"/>
                </a:solidFill>
                <a:latin typeface="Cambria"/>
                <a:cs typeface="Cambria"/>
              </a:rPr>
              <a:t>in</a:t>
            </a:r>
            <a:r>
              <a:rPr sz="1950" spc="95" dirty="0">
                <a:solidFill>
                  <a:srgbClr val="3F3F3F"/>
                </a:solidFill>
                <a:latin typeface="Cambria"/>
                <a:cs typeface="Cambria"/>
              </a:rPr>
              <a:t> Deep</a:t>
            </a:r>
            <a:r>
              <a:rPr sz="1950" spc="100" dirty="0">
                <a:solidFill>
                  <a:srgbClr val="3F3F3F"/>
                </a:solidFill>
                <a:latin typeface="Cambria"/>
                <a:cs typeface="Cambria"/>
              </a:rPr>
              <a:t> </a:t>
            </a:r>
            <a:r>
              <a:rPr sz="1950" spc="110" dirty="0">
                <a:solidFill>
                  <a:srgbClr val="3F3F3F"/>
                </a:solidFill>
                <a:latin typeface="Cambria"/>
                <a:cs typeface="Cambria"/>
              </a:rPr>
              <a:t>Learning</a:t>
            </a:r>
            <a:endParaRPr sz="1950">
              <a:latin typeface="Cambria"/>
              <a:cs typeface="Cambri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67994" y="1829053"/>
            <a:ext cx="3647440" cy="629285"/>
          </a:xfrm>
          <a:prstGeom prst="rect">
            <a:avLst/>
          </a:prstGeom>
        </p:spPr>
        <p:txBody>
          <a:bodyPr vert="horz" wrap="square" lIns="0" tIns="13970" rIns="0" bIns="0" rtlCol="0">
            <a:spAutoFit/>
          </a:bodyPr>
          <a:lstStyle/>
          <a:p>
            <a:pPr marL="12700">
              <a:lnSpc>
                <a:spcPct val="100000"/>
              </a:lnSpc>
              <a:spcBef>
                <a:spcPts val="110"/>
              </a:spcBef>
            </a:pPr>
            <a:r>
              <a:rPr sz="3950" spc="210" dirty="0"/>
              <a:t>What</a:t>
            </a:r>
            <a:r>
              <a:rPr sz="3950" spc="135" dirty="0"/>
              <a:t> </a:t>
            </a:r>
            <a:r>
              <a:rPr sz="3950" spc="120" dirty="0"/>
              <a:t>is</a:t>
            </a:r>
            <a:r>
              <a:rPr sz="3950" spc="140" dirty="0"/>
              <a:t> </a:t>
            </a:r>
            <a:r>
              <a:rPr sz="3950" spc="200" dirty="0"/>
              <a:t>Keras</a:t>
            </a:r>
            <a:r>
              <a:rPr sz="3950" spc="140" dirty="0"/>
              <a:t> </a:t>
            </a:r>
            <a:r>
              <a:rPr sz="3950" spc="85" dirty="0"/>
              <a:t>?</a:t>
            </a:r>
            <a:endParaRPr sz="3950"/>
          </a:p>
        </p:txBody>
      </p:sp>
      <p:sp>
        <p:nvSpPr>
          <p:cNvPr id="4" name="object 4"/>
          <p:cNvSpPr txBox="1"/>
          <p:nvPr/>
        </p:nvSpPr>
        <p:spPr>
          <a:xfrm>
            <a:off x="1058672" y="2511654"/>
            <a:ext cx="8007350" cy="3256915"/>
          </a:xfrm>
          <a:prstGeom prst="rect">
            <a:avLst/>
          </a:prstGeom>
        </p:spPr>
        <p:txBody>
          <a:bodyPr vert="horz" wrap="square" lIns="0" tIns="33020" rIns="0" bIns="0" rtlCol="0">
            <a:spAutoFit/>
          </a:bodyPr>
          <a:lstStyle/>
          <a:p>
            <a:pPr marL="163195" indent="-151130">
              <a:lnSpc>
                <a:spcPct val="100000"/>
              </a:lnSpc>
              <a:spcBef>
                <a:spcPts val="260"/>
              </a:spcBef>
              <a:buClr>
                <a:srgbClr val="000000"/>
              </a:buClr>
              <a:buFont typeface="Arial MT"/>
              <a:buChar char="•"/>
              <a:tabLst>
                <a:tab pos="163830" algn="l"/>
              </a:tabLst>
            </a:pPr>
            <a:r>
              <a:rPr sz="2300" b="1" dirty="0">
                <a:solidFill>
                  <a:srgbClr val="3F3F3F"/>
                </a:solidFill>
                <a:latin typeface="Cambria"/>
                <a:cs typeface="Cambria"/>
              </a:rPr>
              <a:t>Deep</a:t>
            </a:r>
            <a:r>
              <a:rPr sz="2300" b="1" spc="114" dirty="0">
                <a:solidFill>
                  <a:srgbClr val="3F3F3F"/>
                </a:solidFill>
                <a:latin typeface="Cambria"/>
                <a:cs typeface="Cambria"/>
              </a:rPr>
              <a:t> </a:t>
            </a:r>
            <a:r>
              <a:rPr sz="2300" b="1" spc="5" dirty="0">
                <a:solidFill>
                  <a:srgbClr val="3F3F3F"/>
                </a:solidFill>
                <a:latin typeface="Cambria"/>
                <a:cs typeface="Cambria"/>
              </a:rPr>
              <a:t>neural</a:t>
            </a:r>
            <a:r>
              <a:rPr sz="2300" b="1" spc="120" dirty="0">
                <a:solidFill>
                  <a:srgbClr val="3F3F3F"/>
                </a:solidFill>
                <a:latin typeface="Cambria"/>
                <a:cs typeface="Cambria"/>
              </a:rPr>
              <a:t> </a:t>
            </a:r>
            <a:r>
              <a:rPr sz="2300" b="1" spc="-30" dirty="0">
                <a:solidFill>
                  <a:srgbClr val="3F3F3F"/>
                </a:solidFill>
                <a:latin typeface="Cambria"/>
                <a:cs typeface="Cambria"/>
              </a:rPr>
              <a:t>network</a:t>
            </a:r>
            <a:r>
              <a:rPr sz="2300" b="1" spc="120" dirty="0">
                <a:solidFill>
                  <a:srgbClr val="3F3F3F"/>
                </a:solidFill>
                <a:latin typeface="Cambria"/>
                <a:cs typeface="Cambria"/>
              </a:rPr>
              <a:t> </a:t>
            </a:r>
            <a:r>
              <a:rPr sz="2300" b="1" spc="-10" dirty="0">
                <a:solidFill>
                  <a:srgbClr val="3F3F3F"/>
                </a:solidFill>
                <a:latin typeface="Cambria"/>
                <a:cs typeface="Cambria"/>
              </a:rPr>
              <a:t>library</a:t>
            </a:r>
            <a:r>
              <a:rPr sz="2300" b="1" spc="130" dirty="0">
                <a:solidFill>
                  <a:srgbClr val="3F3F3F"/>
                </a:solidFill>
                <a:latin typeface="Cambria"/>
                <a:cs typeface="Cambria"/>
              </a:rPr>
              <a:t> </a:t>
            </a:r>
            <a:r>
              <a:rPr sz="2300" b="1" spc="10" dirty="0">
                <a:solidFill>
                  <a:srgbClr val="3F3F3F"/>
                </a:solidFill>
                <a:latin typeface="Cambria"/>
                <a:cs typeface="Cambria"/>
              </a:rPr>
              <a:t>in</a:t>
            </a:r>
            <a:r>
              <a:rPr sz="2300" b="1" spc="135" dirty="0">
                <a:solidFill>
                  <a:srgbClr val="3F3F3F"/>
                </a:solidFill>
                <a:latin typeface="Cambria"/>
                <a:cs typeface="Cambria"/>
              </a:rPr>
              <a:t> </a:t>
            </a:r>
            <a:r>
              <a:rPr sz="2300" b="1" spc="15" dirty="0">
                <a:solidFill>
                  <a:srgbClr val="3F3F3F"/>
                </a:solidFill>
                <a:latin typeface="Cambria"/>
                <a:cs typeface="Cambria"/>
              </a:rPr>
              <a:t>Python</a:t>
            </a:r>
            <a:endParaRPr sz="2300">
              <a:latin typeface="Cambria"/>
              <a:cs typeface="Cambria"/>
            </a:endParaRPr>
          </a:p>
          <a:p>
            <a:pPr marL="314325" lvl="1" indent="-151765">
              <a:lnSpc>
                <a:spcPct val="100000"/>
              </a:lnSpc>
              <a:spcBef>
                <a:spcPts val="110"/>
              </a:spcBef>
              <a:buClr>
                <a:srgbClr val="000000"/>
              </a:buClr>
              <a:buFont typeface="Arial MT"/>
              <a:buChar char="•"/>
              <a:tabLst>
                <a:tab pos="314960" algn="l"/>
              </a:tabLst>
            </a:pPr>
            <a:r>
              <a:rPr sz="1650" spc="70" dirty="0">
                <a:solidFill>
                  <a:srgbClr val="3F3F3F"/>
                </a:solidFill>
                <a:latin typeface="Cambria"/>
                <a:cs typeface="Cambria"/>
              </a:rPr>
              <a:t>High-level</a:t>
            </a:r>
            <a:r>
              <a:rPr sz="1650" spc="50" dirty="0">
                <a:solidFill>
                  <a:srgbClr val="3F3F3F"/>
                </a:solidFill>
                <a:latin typeface="Cambria"/>
                <a:cs typeface="Cambria"/>
              </a:rPr>
              <a:t> </a:t>
            </a:r>
            <a:r>
              <a:rPr sz="1650" spc="70" dirty="0">
                <a:solidFill>
                  <a:srgbClr val="3F3F3F"/>
                </a:solidFill>
                <a:latin typeface="Cambria"/>
                <a:cs typeface="Cambria"/>
              </a:rPr>
              <a:t>neural </a:t>
            </a:r>
            <a:r>
              <a:rPr sz="1650" spc="45" dirty="0">
                <a:solidFill>
                  <a:srgbClr val="3F3F3F"/>
                </a:solidFill>
                <a:latin typeface="Cambria"/>
                <a:cs typeface="Cambria"/>
              </a:rPr>
              <a:t>networks</a:t>
            </a:r>
            <a:r>
              <a:rPr sz="1650" spc="-20" dirty="0">
                <a:solidFill>
                  <a:srgbClr val="3F3F3F"/>
                </a:solidFill>
                <a:latin typeface="Cambria"/>
                <a:cs typeface="Cambria"/>
              </a:rPr>
              <a:t> </a:t>
            </a:r>
            <a:r>
              <a:rPr sz="1650" spc="150" dirty="0">
                <a:solidFill>
                  <a:srgbClr val="3F3F3F"/>
                </a:solidFill>
                <a:latin typeface="Cambria"/>
                <a:cs typeface="Cambria"/>
              </a:rPr>
              <a:t>API</a:t>
            </a:r>
            <a:endParaRPr sz="1650">
              <a:latin typeface="Cambria"/>
              <a:cs typeface="Cambria"/>
            </a:endParaRPr>
          </a:p>
          <a:p>
            <a:pPr marL="314325" marR="5080" lvl="1" indent="-151130">
              <a:lnSpc>
                <a:spcPct val="80000"/>
              </a:lnSpc>
              <a:spcBef>
                <a:spcPts val="490"/>
              </a:spcBef>
              <a:buClr>
                <a:srgbClr val="000000"/>
              </a:buClr>
              <a:buFont typeface="Arial MT"/>
              <a:buChar char="•"/>
              <a:tabLst>
                <a:tab pos="314960" algn="l"/>
              </a:tabLst>
            </a:pPr>
            <a:r>
              <a:rPr sz="1650" spc="70" dirty="0">
                <a:solidFill>
                  <a:srgbClr val="3F3F3F"/>
                </a:solidFill>
                <a:latin typeface="Cambria"/>
                <a:cs typeface="Cambria"/>
              </a:rPr>
              <a:t>Modular</a:t>
            </a:r>
            <a:r>
              <a:rPr sz="1650" spc="90" dirty="0">
                <a:solidFill>
                  <a:srgbClr val="3F3F3F"/>
                </a:solidFill>
                <a:latin typeface="Cambria"/>
                <a:cs typeface="Cambria"/>
              </a:rPr>
              <a:t> –</a:t>
            </a:r>
            <a:r>
              <a:rPr sz="1650" spc="95" dirty="0">
                <a:solidFill>
                  <a:srgbClr val="3F3F3F"/>
                </a:solidFill>
                <a:latin typeface="Cambria"/>
                <a:cs typeface="Cambria"/>
              </a:rPr>
              <a:t> </a:t>
            </a:r>
            <a:r>
              <a:rPr sz="1650" spc="80" dirty="0">
                <a:solidFill>
                  <a:srgbClr val="3F3F3F"/>
                </a:solidFill>
                <a:latin typeface="Cambria"/>
                <a:cs typeface="Cambria"/>
              </a:rPr>
              <a:t>Building </a:t>
            </a:r>
            <a:r>
              <a:rPr sz="1650" spc="30" dirty="0">
                <a:solidFill>
                  <a:srgbClr val="3F3F3F"/>
                </a:solidFill>
                <a:latin typeface="Cambria"/>
                <a:cs typeface="Cambria"/>
              </a:rPr>
              <a:t>model</a:t>
            </a:r>
            <a:r>
              <a:rPr sz="1650" spc="80" dirty="0">
                <a:solidFill>
                  <a:srgbClr val="3F3F3F"/>
                </a:solidFill>
                <a:latin typeface="Cambria"/>
                <a:cs typeface="Cambria"/>
              </a:rPr>
              <a:t> </a:t>
            </a:r>
            <a:r>
              <a:rPr sz="1650" spc="55" dirty="0">
                <a:solidFill>
                  <a:srgbClr val="3F3F3F"/>
                </a:solidFill>
                <a:latin typeface="Cambria"/>
                <a:cs typeface="Cambria"/>
              </a:rPr>
              <a:t>is</a:t>
            </a:r>
            <a:r>
              <a:rPr sz="1650" spc="90" dirty="0">
                <a:solidFill>
                  <a:srgbClr val="3F3F3F"/>
                </a:solidFill>
                <a:latin typeface="Cambria"/>
                <a:cs typeface="Cambria"/>
              </a:rPr>
              <a:t> </a:t>
            </a:r>
            <a:r>
              <a:rPr sz="1650" spc="70" dirty="0">
                <a:solidFill>
                  <a:srgbClr val="3F3F3F"/>
                </a:solidFill>
                <a:latin typeface="Cambria"/>
                <a:cs typeface="Cambria"/>
              </a:rPr>
              <a:t>just</a:t>
            </a:r>
            <a:r>
              <a:rPr sz="1650" spc="90" dirty="0">
                <a:solidFill>
                  <a:srgbClr val="3F3F3F"/>
                </a:solidFill>
                <a:latin typeface="Cambria"/>
                <a:cs typeface="Cambria"/>
              </a:rPr>
              <a:t> </a:t>
            </a:r>
            <a:r>
              <a:rPr sz="1650" spc="70" dirty="0">
                <a:solidFill>
                  <a:srgbClr val="3F3F3F"/>
                </a:solidFill>
                <a:latin typeface="Cambria"/>
                <a:cs typeface="Cambria"/>
              </a:rPr>
              <a:t>stacking</a:t>
            </a:r>
            <a:r>
              <a:rPr sz="1650" spc="90" dirty="0">
                <a:solidFill>
                  <a:srgbClr val="3F3F3F"/>
                </a:solidFill>
                <a:latin typeface="Cambria"/>
                <a:cs typeface="Cambria"/>
              </a:rPr>
              <a:t> </a:t>
            </a:r>
            <a:r>
              <a:rPr sz="1650" spc="60" dirty="0">
                <a:solidFill>
                  <a:srgbClr val="3F3F3F"/>
                </a:solidFill>
                <a:latin typeface="Cambria"/>
                <a:cs typeface="Cambria"/>
              </a:rPr>
              <a:t>layers</a:t>
            </a:r>
            <a:r>
              <a:rPr sz="1650" spc="90" dirty="0">
                <a:solidFill>
                  <a:srgbClr val="3F3F3F"/>
                </a:solidFill>
                <a:latin typeface="Cambria"/>
                <a:cs typeface="Cambria"/>
              </a:rPr>
              <a:t> </a:t>
            </a:r>
            <a:r>
              <a:rPr sz="1650" spc="75" dirty="0">
                <a:solidFill>
                  <a:srgbClr val="3F3F3F"/>
                </a:solidFill>
                <a:latin typeface="Cambria"/>
                <a:cs typeface="Cambria"/>
              </a:rPr>
              <a:t>and</a:t>
            </a:r>
            <a:r>
              <a:rPr sz="1650" spc="100" dirty="0">
                <a:solidFill>
                  <a:srgbClr val="3F3F3F"/>
                </a:solidFill>
                <a:latin typeface="Cambria"/>
                <a:cs typeface="Cambria"/>
              </a:rPr>
              <a:t> </a:t>
            </a:r>
            <a:r>
              <a:rPr sz="1650" spc="45" dirty="0">
                <a:solidFill>
                  <a:srgbClr val="3F3F3F"/>
                </a:solidFill>
                <a:latin typeface="Cambria"/>
                <a:cs typeface="Cambria"/>
              </a:rPr>
              <a:t>connecting</a:t>
            </a:r>
            <a:r>
              <a:rPr sz="1650" spc="90" dirty="0">
                <a:solidFill>
                  <a:srgbClr val="3F3F3F"/>
                </a:solidFill>
                <a:latin typeface="Cambria"/>
                <a:cs typeface="Cambria"/>
              </a:rPr>
              <a:t> </a:t>
            </a:r>
            <a:r>
              <a:rPr sz="1650" spc="55" dirty="0">
                <a:solidFill>
                  <a:srgbClr val="3F3F3F"/>
                </a:solidFill>
                <a:latin typeface="Cambria"/>
                <a:cs typeface="Cambria"/>
              </a:rPr>
              <a:t>computational </a:t>
            </a:r>
            <a:r>
              <a:rPr sz="1650" spc="-350" dirty="0">
                <a:solidFill>
                  <a:srgbClr val="3F3F3F"/>
                </a:solidFill>
                <a:latin typeface="Cambria"/>
                <a:cs typeface="Cambria"/>
              </a:rPr>
              <a:t> </a:t>
            </a:r>
            <a:r>
              <a:rPr sz="1650" spc="65" dirty="0">
                <a:solidFill>
                  <a:srgbClr val="3F3F3F"/>
                </a:solidFill>
                <a:latin typeface="Cambria"/>
                <a:cs typeface="Cambria"/>
              </a:rPr>
              <a:t>graphs</a:t>
            </a:r>
            <a:endParaRPr sz="1650">
              <a:latin typeface="Cambria"/>
              <a:cs typeface="Cambria"/>
            </a:endParaRPr>
          </a:p>
          <a:p>
            <a:pPr marL="314325" lvl="1" indent="-151765">
              <a:lnSpc>
                <a:spcPts val="1950"/>
              </a:lnSpc>
              <a:spcBef>
                <a:spcPts val="105"/>
              </a:spcBef>
              <a:buClr>
                <a:srgbClr val="000000"/>
              </a:buClr>
              <a:buFont typeface="Arial MT"/>
              <a:buChar char="•"/>
              <a:tabLst>
                <a:tab pos="314960" algn="l"/>
              </a:tabLst>
            </a:pPr>
            <a:r>
              <a:rPr sz="1650" spc="100" dirty="0">
                <a:solidFill>
                  <a:srgbClr val="3F3F3F"/>
                </a:solidFill>
                <a:latin typeface="Cambria"/>
                <a:cs typeface="Cambria"/>
              </a:rPr>
              <a:t>Runs</a:t>
            </a:r>
            <a:r>
              <a:rPr sz="1650" spc="95" dirty="0">
                <a:solidFill>
                  <a:srgbClr val="3F3F3F"/>
                </a:solidFill>
                <a:latin typeface="Cambria"/>
                <a:cs typeface="Cambria"/>
              </a:rPr>
              <a:t> </a:t>
            </a:r>
            <a:r>
              <a:rPr sz="1650" spc="15" dirty="0">
                <a:solidFill>
                  <a:srgbClr val="3F3F3F"/>
                </a:solidFill>
                <a:latin typeface="Cambria"/>
                <a:cs typeface="Cambria"/>
              </a:rPr>
              <a:t>on</a:t>
            </a:r>
            <a:r>
              <a:rPr sz="1650" spc="85" dirty="0">
                <a:solidFill>
                  <a:srgbClr val="3F3F3F"/>
                </a:solidFill>
                <a:latin typeface="Cambria"/>
                <a:cs typeface="Cambria"/>
              </a:rPr>
              <a:t> </a:t>
            </a:r>
            <a:r>
              <a:rPr sz="1650" spc="20" dirty="0">
                <a:solidFill>
                  <a:srgbClr val="3F3F3F"/>
                </a:solidFill>
                <a:latin typeface="Cambria"/>
                <a:cs typeface="Cambria"/>
              </a:rPr>
              <a:t>top</a:t>
            </a:r>
            <a:r>
              <a:rPr sz="1650" spc="85" dirty="0">
                <a:solidFill>
                  <a:srgbClr val="3F3F3F"/>
                </a:solidFill>
                <a:latin typeface="Cambria"/>
                <a:cs typeface="Cambria"/>
              </a:rPr>
              <a:t> </a:t>
            </a:r>
            <a:r>
              <a:rPr sz="1650" spc="-5" dirty="0">
                <a:solidFill>
                  <a:srgbClr val="3F3F3F"/>
                </a:solidFill>
                <a:latin typeface="Cambria"/>
                <a:cs typeface="Cambria"/>
              </a:rPr>
              <a:t>of</a:t>
            </a:r>
            <a:r>
              <a:rPr sz="1650" spc="85" dirty="0">
                <a:solidFill>
                  <a:srgbClr val="3F3F3F"/>
                </a:solidFill>
                <a:latin typeface="Cambria"/>
                <a:cs typeface="Cambria"/>
              </a:rPr>
              <a:t> </a:t>
            </a:r>
            <a:r>
              <a:rPr sz="1650" spc="55" dirty="0">
                <a:solidFill>
                  <a:srgbClr val="3F3F3F"/>
                </a:solidFill>
                <a:latin typeface="Cambria"/>
                <a:cs typeface="Cambria"/>
              </a:rPr>
              <a:t>either</a:t>
            </a:r>
            <a:r>
              <a:rPr sz="1650" spc="75" dirty="0">
                <a:solidFill>
                  <a:srgbClr val="3F3F3F"/>
                </a:solidFill>
                <a:latin typeface="Cambria"/>
                <a:cs typeface="Cambria"/>
              </a:rPr>
              <a:t> </a:t>
            </a:r>
            <a:r>
              <a:rPr sz="1650" spc="35" dirty="0">
                <a:solidFill>
                  <a:srgbClr val="3F3F3F"/>
                </a:solidFill>
                <a:latin typeface="Cambria"/>
                <a:cs typeface="Cambria"/>
              </a:rPr>
              <a:t>TensorFlow</a:t>
            </a:r>
            <a:r>
              <a:rPr sz="1650" spc="85" dirty="0">
                <a:solidFill>
                  <a:srgbClr val="3F3F3F"/>
                </a:solidFill>
                <a:latin typeface="Cambria"/>
                <a:cs typeface="Cambria"/>
              </a:rPr>
              <a:t> </a:t>
            </a:r>
            <a:r>
              <a:rPr sz="1650" spc="-5" dirty="0">
                <a:solidFill>
                  <a:srgbClr val="3F3F3F"/>
                </a:solidFill>
                <a:latin typeface="Cambria"/>
                <a:cs typeface="Cambria"/>
              </a:rPr>
              <a:t>or</a:t>
            </a:r>
            <a:r>
              <a:rPr sz="1650" spc="85" dirty="0">
                <a:solidFill>
                  <a:srgbClr val="3F3F3F"/>
                </a:solidFill>
                <a:latin typeface="Cambria"/>
                <a:cs typeface="Cambria"/>
              </a:rPr>
              <a:t> </a:t>
            </a:r>
            <a:r>
              <a:rPr sz="1650" spc="60" dirty="0">
                <a:solidFill>
                  <a:srgbClr val="3F3F3F"/>
                </a:solidFill>
                <a:latin typeface="Cambria"/>
                <a:cs typeface="Cambria"/>
              </a:rPr>
              <a:t>Theano</a:t>
            </a:r>
            <a:r>
              <a:rPr sz="1650" spc="95" dirty="0">
                <a:solidFill>
                  <a:srgbClr val="3F3F3F"/>
                </a:solidFill>
                <a:latin typeface="Cambria"/>
                <a:cs typeface="Cambria"/>
              </a:rPr>
              <a:t> </a:t>
            </a:r>
            <a:r>
              <a:rPr sz="1650" spc="-5" dirty="0">
                <a:solidFill>
                  <a:srgbClr val="3F3F3F"/>
                </a:solidFill>
                <a:latin typeface="Cambria"/>
                <a:cs typeface="Cambria"/>
              </a:rPr>
              <a:t>or</a:t>
            </a:r>
            <a:r>
              <a:rPr sz="1650" spc="90" dirty="0">
                <a:solidFill>
                  <a:srgbClr val="3F3F3F"/>
                </a:solidFill>
                <a:latin typeface="Cambria"/>
                <a:cs typeface="Cambria"/>
              </a:rPr>
              <a:t> </a:t>
            </a:r>
            <a:r>
              <a:rPr sz="1650" spc="210" dirty="0">
                <a:solidFill>
                  <a:srgbClr val="3F3F3F"/>
                </a:solidFill>
                <a:latin typeface="Cambria"/>
                <a:cs typeface="Cambria"/>
              </a:rPr>
              <a:t>CNTK</a:t>
            </a:r>
            <a:endParaRPr sz="1650">
              <a:latin typeface="Cambria"/>
              <a:cs typeface="Cambria"/>
            </a:endParaRPr>
          </a:p>
          <a:p>
            <a:pPr marL="163195" indent="-151130">
              <a:lnSpc>
                <a:spcPts val="2730"/>
              </a:lnSpc>
              <a:buClr>
                <a:srgbClr val="000000"/>
              </a:buClr>
              <a:buFont typeface="Arial MT"/>
              <a:buChar char="•"/>
              <a:tabLst>
                <a:tab pos="163830" algn="l"/>
              </a:tabLst>
            </a:pPr>
            <a:r>
              <a:rPr sz="2300" b="1" spc="40" dirty="0">
                <a:solidFill>
                  <a:srgbClr val="3F3F3F"/>
                </a:solidFill>
                <a:latin typeface="Cambria"/>
                <a:cs typeface="Cambria"/>
              </a:rPr>
              <a:t>Why</a:t>
            </a:r>
            <a:r>
              <a:rPr sz="2300" b="1" spc="95" dirty="0">
                <a:solidFill>
                  <a:srgbClr val="3F3F3F"/>
                </a:solidFill>
                <a:latin typeface="Cambria"/>
                <a:cs typeface="Cambria"/>
              </a:rPr>
              <a:t> </a:t>
            </a:r>
            <a:r>
              <a:rPr sz="2300" b="1" spc="-5" dirty="0">
                <a:solidFill>
                  <a:srgbClr val="3F3F3F"/>
                </a:solidFill>
                <a:latin typeface="Cambria"/>
                <a:cs typeface="Cambria"/>
              </a:rPr>
              <a:t>use</a:t>
            </a:r>
            <a:r>
              <a:rPr sz="2300" b="1" spc="114" dirty="0">
                <a:solidFill>
                  <a:srgbClr val="3F3F3F"/>
                </a:solidFill>
                <a:latin typeface="Cambria"/>
                <a:cs typeface="Cambria"/>
              </a:rPr>
              <a:t> </a:t>
            </a:r>
            <a:r>
              <a:rPr sz="2300" b="1" spc="40" dirty="0">
                <a:solidFill>
                  <a:srgbClr val="3F3F3F"/>
                </a:solidFill>
                <a:latin typeface="Cambria"/>
                <a:cs typeface="Cambria"/>
              </a:rPr>
              <a:t>Keras</a:t>
            </a:r>
            <a:r>
              <a:rPr sz="2300" b="1" spc="100" dirty="0">
                <a:solidFill>
                  <a:srgbClr val="3F3F3F"/>
                </a:solidFill>
                <a:latin typeface="Cambria"/>
                <a:cs typeface="Cambria"/>
              </a:rPr>
              <a:t> </a:t>
            </a:r>
            <a:r>
              <a:rPr sz="2300" b="1" spc="-15" dirty="0">
                <a:solidFill>
                  <a:srgbClr val="3F3F3F"/>
                </a:solidFill>
                <a:latin typeface="Cambria"/>
                <a:cs typeface="Cambria"/>
              </a:rPr>
              <a:t>?</a:t>
            </a:r>
            <a:endParaRPr sz="2300">
              <a:latin typeface="Cambria"/>
              <a:cs typeface="Cambria"/>
            </a:endParaRPr>
          </a:p>
          <a:p>
            <a:pPr marL="314325" marR="273685" lvl="1" indent="-151130">
              <a:lnSpc>
                <a:spcPct val="80000"/>
              </a:lnSpc>
              <a:spcBef>
                <a:spcPts val="505"/>
              </a:spcBef>
              <a:buClr>
                <a:srgbClr val="000000"/>
              </a:buClr>
              <a:buFont typeface="Arial MT"/>
              <a:buChar char="•"/>
              <a:tabLst>
                <a:tab pos="314960" algn="l"/>
              </a:tabLst>
            </a:pPr>
            <a:r>
              <a:rPr sz="1650" spc="90" dirty="0">
                <a:solidFill>
                  <a:srgbClr val="3F3F3F"/>
                </a:solidFill>
                <a:latin typeface="Cambria"/>
                <a:cs typeface="Cambria"/>
              </a:rPr>
              <a:t>Useful</a:t>
            </a:r>
            <a:r>
              <a:rPr sz="1650" spc="80" dirty="0">
                <a:solidFill>
                  <a:srgbClr val="3F3F3F"/>
                </a:solidFill>
                <a:latin typeface="Cambria"/>
                <a:cs typeface="Cambria"/>
              </a:rPr>
              <a:t> </a:t>
            </a:r>
            <a:r>
              <a:rPr sz="1650" spc="15" dirty="0">
                <a:solidFill>
                  <a:srgbClr val="3F3F3F"/>
                </a:solidFill>
                <a:latin typeface="Cambria"/>
                <a:cs typeface="Cambria"/>
              </a:rPr>
              <a:t>for</a:t>
            </a:r>
            <a:r>
              <a:rPr sz="1650" spc="80" dirty="0">
                <a:solidFill>
                  <a:srgbClr val="3F3F3F"/>
                </a:solidFill>
                <a:latin typeface="Cambria"/>
                <a:cs typeface="Cambria"/>
              </a:rPr>
              <a:t> </a:t>
            </a:r>
            <a:r>
              <a:rPr sz="1650" spc="75" dirty="0">
                <a:solidFill>
                  <a:srgbClr val="3F3F3F"/>
                </a:solidFill>
                <a:latin typeface="Cambria"/>
                <a:cs typeface="Cambria"/>
              </a:rPr>
              <a:t>fast</a:t>
            </a:r>
            <a:r>
              <a:rPr sz="1650" spc="90" dirty="0">
                <a:solidFill>
                  <a:srgbClr val="3F3F3F"/>
                </a:solidFill>
                <a:latin typeface="Cambria"/>
                <a:cs typeface="Cambria"/>
              </a:rPr>
              <a:t> </a:t>
            </a:r>
            <a:r>
              <a:rPr sz="1650" spc="45" dirty="0">
                <a:solidFill>
                  <a:srgbClr val="3F3F3F"/>
                </a:solidFill>
                <a:latin typeface="Cambria"/>
                <a:cs typeface="Cambria"/>
              </a:rPr>
              <a:t>prototyping,</a:t>
            </a:r>
            <a:r>
              <a:rPr sz="1650" spc="85" dirty="0">
                <a:solidFill>
                  <a:srgbClr val="3F3F3F"/>
                </a:solidFill>
                <a:latin typeface="Cambria"/>
                <a:cs typeface="Cambria"/>
              </a:rPr>
              <a:t> </a:t>
            </a:r>
            <a:r>
              <a:rPr sz="1650" spc="50" dirty="0">
                <a:solidFill>
                  <a:srgbClr val="3F3F3F"/>
                </a:solidFill>
                <a:latin typeface="Cambria"/>
                <a:cs typeface="Cambria"/>
              </a:rPr>
              <a:t>ignoring</a:t>
            </a:r>
            <a:r>
              <a:rPr sz="1650" spc="85" dirty="0">
                <a:solidFill>
                  <a:srgbClr val="3F3F3F"/>
                </a:solidFill>
                <a:latin typeface="Cambria"/>
                <a:cs typeface="Cambria"/>
              </a:rPr>
              <a:t> </a:t>
            </a:r>
            <a:r>
              <a:rPr sz="1650" spc="65" dirty="0">
                <a:solidFill>
                  <a:srgbClr val="3F3F3F"/>
                </a:solidFill>
                <a:latin typeface="Cambria"/>
                <a:cs typeface="Cambria"/>
              </a:rPr>
              <a:t>the</a:t>
            </a:r>
            <a:r>
              <a:rPr sz="1650" spc="90" dirty="0">
                <a:solidFill>
                  <a:srgbClr val="3F3F3F"/>
                </a:solidFill>
                <a:latin typeface="Cambria"/>
                <a:cs typeface="Cambria"/>
              </a:rPr>
              <a:t> </a:t>
            </a:r>
            <a:r>
              <a:rPr sz="1650" spc="60" dirty="0">
                <a:solidFill>
                  <a:srgbClr val="3F3F3F"/>
                </a:solidFill>
                <a:latin typeface="Cambria"/>
                <a:cs typeface="Cambria"/>
              </a:rPr>
              <a:t>details</a:t>
            </a:r>
            <a:r>
              <a:rPr sz="1650" spc="85" dirty="0">
                <a:solidFill>
                  <a:srgbClr val="3F3F3F"/>
                </a:solidFill>
                <a:latin typeface="Cambria"/>
                <a:cs typeface="Cambria"/>
              </a:rPr>
              <a:t> </a:t>
            </a:r>
            <a:r>
              <a:rPr sz="1650" spc="-5" dirty="0">
                <a:solidFill>
                  <a:srgbClr val="3F3F3F"/>
                </a:solidFill>
                <a:latin typeface="Cambria"/>
                <a:cs typeface="Cambria"/>
              </a:rPr>
              <a:t>of</a:t>
            </a:r>
            <a:r>
              <a:rPr sz="1650" spc="80" dirty="0">
                <a:solidFill>
                  <a:srgbClr val="3F3F3F"/>
                </a:solidFill>
                <a:latin typeface="Cambria"/>
                <a:cs typeface="Cambria"/>
              </a:rPr>
              <a:t> </a:t>
            </a:r>
            <a:r>
              <a:rPr sz="1650" spc="65" dirty="0">
                <a:solidFill>
                  <a:srgbClr val="3F3F3F"/>
                </a:solidFill>
                <a:latin typeface="Cambria"/>
                <a:cs typeface="Cambria"/>
              </a:rPr>
              <a:t>implementing</a:t>
            </a:r>
            <a:r>
              <a:rPr sz="1650" spc="80" dirty="0">
                <a:solidFill>
                  <a:srgbClr val="3F3F3F"/>
                </a:solidFill>
                <a:latin typeface="Cambria"/>
                <a:cs typeface="Cambria"/>
              </a:rPr>
              <a:t> </a:t>
            </a:r>
            <a:r>
              <a:rPr sz="1650" spc="35" dirty="0">
                <a:solidFill>
                  <a:srgbClr val="3F3F3F"/>
                </a:solidFill>
                <a:latin typeface="Cambria"/>
                <a:cs typeface="Cambria"/>
              </a:rPr>
              <a:t>backprop</a:t>
            </a:r>
            <a:r>
              <a:rPr sz="1650" spc="95" dirty="0">
                <a:solidFill>
                  <a:srgbClr val="3F3F3F"/>
                </a:solidFill>
                <a:latin typeface="Cambria"/>
                <a:cs typeface="Cambria"/>
              </a:rPr>
              <a:t> </a:t>
            </a:r>
            <a:r>
              <a:rPr sz="1650" spc="-5" dirty="0">
                <a:solidFill>
                  <a:srgbClr val="3F3F3F"/>
                </a:solidFill>
                <a:latin typeface="Cambria"/>
                <a:cs typeface="Cambria"/>
              </a:rPr>
              <a:t>or </a:t>
            </a:r>
            <a:r>
              <a:rPr sz="1650" spc="-345" dirty="0">
                <a:solidFill>
                  <a:srgbClr val="3F3F3F"/>
                </a:solidFill>
                <a:latin typeface="Cambria"/>
                <a:cs typeface="Cambria"/>
              </a:rPr>
              <a:t> </a:t>
            </a:r>
            <a:r>
              <a:rPr sz="1650" spc="60" dirty="0">
                <a:solidFill>
                  <a:srgbClr val="3F3F3F"/>
                </a:solidFill>
                <a:latin typeface="Cambria"/>
                <a:cs typeface="Cambria"/>
              </a:rPr>
              <a:t>writing</a:t>
            </a:r>
            <a:r>
              <a:rPr sz="1650" spc="65" dirty="0">
                <a:solidFill>
                  <a:srgbClr val="3F3F3F"/>
                </a:solidFill>
                <a:latin typeface="Cambria"/>
                <a:cs typeface="Cambria"/>
              </a:rPr>
              <a:t> </a:t>
            </a:r>
            <a:r>
              <a:rPr sz="1650" spc="50" dirty="0">
                <a:solidFill>
                  <a:srgbClr val="3F3F3F"/>
                </a:solidFill>
                <a:latin typeface="Cambria"/>
                <a:cs typeface="Cambria"/>
              </a:rPr>
              <a:t>optimization</a:t>
            </a:r>
            <a:r>
              <a:rPr sz="1650" spc="70" dirty="0">
                <a:solidFill>
                  <a:srgbClr val="3F3F3F"/>
                </a:solidFill>
                <a:latin typeface="Cambria"/>
                <a:cs typeface="Cambria"/>
              </a:rPr>
              <a:t> </a:t>
            </a:r>
            <a:r>
              <a:rPr sz="1650" spc="25" dirty="0">
                <a:solidFill>
                  <a:srgbClr val="3F3F3F"/>
                </a:solidFill>
                <a:latin typeface="Cambria"/>
                <a:cs typeface="Cambria"/>
              </a:rPr>
              <a:t>procedure</a:t>
            </a:r>
            <a:endParaRPr sz="1650">
              <a:latin typeface="Cambria"/>
              <a:cs typeface="Cambria"/>
            </a:endParaRPr>
          </a:p>
          <a:p>
            <a:pPr marL="314325" lvl="1" indent="-151765">
              <a:lnSpc>
                <a:spcPct val="100000"/>
              </a:lnSpc>
              <a:spcBef>
                <a:spcPts val="100"/>
              </a:spcBef>
              <a:buClr>
                <a:srgbClr val="000000"/>
              </a:buClr>
              <a:buFont typeface="Arial MT"/>
              <a:buChar char="•"/>
              <a:tabLst>
                <a:tab pos="314960" algn="l"/>
              </a:tabLst>
            </a:pPr>
            <a:r>
              <a:rPr sz="1650" spc="60" dirty="0">
                <a:solidFill>
                  <a:srgbClr val="3F3F3F"/>
                </a:solidFill>
                <a:latin typeface="Cambria"/>
                <a:cs typeface="Cambria"/>
              </a:rPr>
              <a:t>Supports</a:t>
            </a:r>
            <a:r>
              <a:rPr sz="1650" spc="100" dirty="0">
                <a:solidFill>
                  <a:srgbClr val="3F3F3F"/>
                </a:solidFill>
                <a:latin typeface="Cambria"/>
                <a:cs typeface="Cambria"/>
              </a:rPr>
              <a:t> </a:t>
            </a:r>
            <a:r>
              <a:rPr sz="1650" spc="55" dirty="0">
                <a:solidFill>
                  <a:srgbClr val="3F3F3F"/>
                </a:solidFill>
                <a:latin typeface="Cambria"/>
                <a:cs typeface="Cambria"/>
              </a:rPr>
              <a:t>Convolution,</a:t>
            </a:r>
            <a:r>
              <a:rPr sz="1650" spc="80" dirty="0">
                <a:solidFill>
                  <a:srgbClr val="3F3F3F"/>
                </a:solidFill>
                <a:latin typeface="Cambria"/>
                <a:cs typeface="Cambria"/>
              </a:rPr>
              <a:t> </a:t>
            </a:r>
            <a:r>
              <a:rPr sz="1650" spc="55" dirty="0">
                <a:solidFill>
                  <a:srgbClr val="3F3F3F"/>
                </a:solidFill>
                <a:latin typeface="Cambria"/>
                <a:cs typeface="Cambria"/>
              </a:rPr>
              <a:t>Recurrent</a:t>
            </a:r>
            <a:r>
              <a:rPr sz="1650" spc="95" dirty="0">
                <a:solidFill>
                  <a:srgbClr val="3F3F3F"/>
                </a:solidFill>
                <a:latin typeface="Cambria"/>
                <a:cs typeface="Cambria"/>
              </a:rPr>
              <a:t> </a:t>
            </a:r>
            <a:r>
              <a:rPr sz="1650" spc="60" dirty="0">
                <a:solidFill>
                  <a:srgbClr val="3F3F3F"/>
                </a:solidFill>
                <a:latin typeface="Cambria"/>
                <a:cs typeface="Cambria"/>
              </a:rPr>
              <a:t>layer</a:t>
            </a:r>
            <a:r>
              <a:rPr sz="1650" spc="90" dirty="0">
                <a:solidFill>
                  <a:srgbClr val="3F3F3F"/>
                </a:solidFill>
                <a:latin typeface="Cambria"/>
                <a:cs typeface="Cambria"/>
              </a:rPr>
              <a:t> </a:t>
            </a:r>
            <a:r>
              <a:rPr sz="1650" spc="75" dirty="0">
                <a:solidFill>
                  <a:srgbClr val="3F3F3F"/>
                </a:solidFill>
                <a:latin typeface="Cambria"/>
                <a:cs typeface="Cambria"/>
              </a:rPr>
              <a:t>and</a:t>
            </a:r>
            <a:r>
              <a:rPr sz="1650" spc="95" dirty="0">
                <a:solidFill>
                  <a:srgbClr val="3F3F3F"/>
                </a:solidFill>
                <a:latin typeface="Cambria"/>
                <a:cs typeface="Cambria"/>
              </a:rPr>
              <a:t> </a:t>
            </a:r>
            <a:r>
              <a:rPr sz="1650" spc="45" dirty="0">
                <a:solidFill>
                  <a:srgbClr val="3F3F3F"/>
                </a:solidFill>
                <a:latin typeface="Cambria"/>
                <a:cs typeface="Cambria"/>
              </a:rPr>
              <a:t>combination</a:t>
            </a:r>
            <a:r>
              <a:rPr sz="1650" spc="85" dirty="0">
                <a:solidFill>
                  <a:srgbClr val="3F3F3F"/>
                </a:solidFill>
                <a:latin typeface="Cambria"/>
                <a:cs typeface="Cambria"/>
              </a:rPr>
              <a:t> </a:t>
            </a:r>
            <a:r>
              <a:rPr sz="1650" spc="-5" dirty="0">
                <a:solidFill>
                  <a:srgbClr val="3F3F3F"/>
                </a:solidFill>
                <a:latin typeface="Cambria"/>
                <a:cs typeface="Cambria"/>
              </a:rPr>
              <a:t>of</a:t>
            </a:r>
            <a:r>
              <a:rPr sz="1650" spc="100" dirty="0">
                <a:solidFill>
                  <a:srgbClr val="3F3F3F"/>
                </a:solidFill>
                <a:latin typeface="Cambria"/>
                <a:cs typeface="Cambria"/>
              </a:rPr>
              <a:t> </a:t>
            </a:r>
            <a:r>
              <a:rPr sz="1650" spc="50" dirty="0">
                <a:solidFill>
                  <a:srgbClr val="3F3F3F"/>
                </a:solidFill>
                <a:latin typeface="Cambria"/>
                <a:cs typeface="Cambria"/>
              </a:rPr>
              <a:t>both.</a:t>
            </a:r>
            <a:endParaRPr sz="1650">
              <a:latin typeface="Cambria"/>
              <a:cs typeface="Cambria"/>
            </a:endParaRPr>
          </a:p>
          <a:p>
            <a:pPr marL="314325" lvl="1" indent="-151765">
              <a:lnSpc>
                <a:spcPct val="100000"/>
              </a:lnSpc>
              <a:spcBef>
                <a:spcPts val="100"/>
              </a:spcBef>
              <a:buClr>
                <a:srgbClr val="000000"/>
              </a:buClr>
              <a:buFont typeface="Arial MT"/>
              <a:buChar char="•"/>
              <a:tabLst>
                <a:tab pos="314960" algn="l"/>
              </a:tabLst>
            </a:pPr>
            <a:r>
              <a:rPr sz="1650" spc="95" dirty="0">
                <a:solidFill>
                  <a:srgbClr val="3F3F3F"/>
                </a:solidFill>
                <a:latin typeface="Cambria"/>
                <a:cs typeface="Cambria"/>
              </a:rPr>
              <a:t>Runs</a:t>
            </a:r>
            <a:r>
              <a:rPr sz="1650" spc="80" dirty="0">
                <a:solidFill>
                  <a:srgbClr val="3F3F3F"/>
                </a:solidFill>
                <a:latin typeface="Cambria"/>
                <a:cs typeface="Cambria"/>
              </a:rPr>
              <a:t> </a:t>
            </a:r>
            <a:r>
              <a:rPr sz="1650" spc="60" dirty="0">
                <a:solidFill>
                  <a:srgbClr val="3F3F3F"/>
                </a:solidFill>
                <a:latin typeface="Cambria"/>
                <a:cs typeface="Cambria"/>
              </a:rPr>
              <a:t>seamlessly</a:t>
            </a:r>
            <a:r>
              <a:rPr sz="1650" spc="65" dirty="0">
                <a:solidFill>
                  <a:srgbClr val="3F3F3F"/>
                </a:solidFill>
                <a:latin typeface="Cambria"/>
                <a:cs typeface="Cambria"/>
              </a:rPr>
              <a:t> </a:t>
            </a:r>
            <a:r>
              <a:rPr sz="1650" spc="15" dirty="0">
                <a:solidFill>
                  <a:srgbClr val="3F3F3F"/>
                </a:solidFill>
                <a:latin typeface="Cambria"/>
                <a:cs typeface="Cambria"/>
              </a:rPr>
              <a:t>on</a:t>
            </a:r>
            <a:r>
              <a:rPr sz="1650" spc="85" dirty="0">
                <a:solidFill>
                  <a:srgbClr val="3F3F3F"/>
                </a:solidFill>
                <a:latin typeface="Cambria"/>
                <a:cs typeface="Cambria"/>
              </a:rPr>
              <a:t> </a:t>
            </a:r>
            <a:r>
              <a:rPr sz="1650" spc="229" dirty="0">
                <a:solidFill>
                  <a:srgbClr val="3F3F3F"/>
                </a:solidFill>
                <a:latin typeface="Cambria"/>
                <a:cs typeface="Cambria"/>
              </a:rPr>
              <a:t>CPU</a:t>
            </a:r>
            <a:r>
              <a:rPr sz="1650" spc="80" dirty="0">
                <a:solidFill>
                  <a:srgbClr val="3F3F3F"/>
                </a:solidFill>
                <a:latin typeface="Cambria"/>
                <a:cs typeface="Cambria"/>
              </a:rPr>
              <a:t> </a:t>
            </a:r>
            <a:r>
              <a:rPr sz="1650" spc="70" dirty="0">
                <a:solidFill>
                  <a:srgbClr val="3F3F3F"/>
                </a:solidFill>
                <a:latin typeface="Cambria"/>
                <a:cs typeface="Cambria"/>
              </a:rPr>
              <a:t>and</a:t>
            </a:r>
            <a:r>
              <a:rPr sz="1650" spc="80" dirty="0">
                <a:solidFill>
                  <a:srgbClr val="3F3F3F"/>
                </a:solidFill>
                <a:latin typeface="Cambria"/>
                <a:cs typeface="Cambria"/>
              </a:rPr>
              <a:t> </a:t>
            </a:r>
            <a:r>
              <a:rPr sz="1650" spc="235" dirty="0">
                <a:solidFill>
                  <a:srgbClr val="3F3F3F"/>
                </a:solidFill>
                <a:latin typeface="Cambria"/>
                <a:cs typeface="Cambria"/>
              </a:rPr>
              <a:t>GPU</a:t>
            </a:r>
            <a:endParaRPr sz="1650">
              <a:latin typeface="Cambria"/>
              <a:cs typeface="Cambria"/>
            </a:endParaRPr>
          </a:p>
          <a:p>
            <a:pPr marL="314325" lvl="1" indent="-151765">
              <a:lnSpc>
                <a:spcPct val="100000"/>
              </a:lnSpc>
              <a:spcBef>
                <a:spcPts val="100"/>
              </a:spcBef>
              <a:buClr>
                <a:srgbClr val="000000"/>
              </a:buClr>
              <a:buFont typeface="Arial MT"/>
              <a:buChar char="•"/>
              <a:tabLst>
                <a:tab pos="314960" algn="l"/>
              </a:tabLst>
            </a:pPr>
            <a:r>
              <a:rPr sz="1650" spc="65" dirty="0">
                <a:solidFill>
                  <a:srgbClr val="3F3F3F"/>
                </a:solidFill>
                <a:latin typeface="Cambria"/>
                <a:cs typeface="Cambria"/>
              </a:rPr>
              <a:t>Almost</a:t>
            </a:r>
            <a:r>
              <a:rPr sz="1650" spc="80" dirty="0">
                <a:solidFill>
                  <a:srgbClr val="3F3F3F"/>
                </a:solidFill>
                <a:latin typeface="Cambria"/>
                <a:cs typeface="Cambria"/>
              </a:rPr>
              <a:t> any</a:t>
            </a:r>
            <a:r>
              <a:rPr sz="1650" spc="100" dirty="0">
                <a:solidFill>
                  <a:srgbClr val="3F3F3F"/>
                </a:solidFill>
                <a:latin typeface="Cambria"/>
                <a:cs typeface="Cambria"/>
              </a:rPr>
              <a:t> </a:t>
            </a:r>
            <a:r>
              <a:rPr sz="1650" spc="55" dirty="0">
                <a:solidFill>
                  <a:srgbClr val="3F3F3F"/>
                </a:solidFill>
                <a:latin typeface="Cambria"/>
                <a:cs typeface="Cambria"/>
              </a:rPr>
              <a:t>architecture</a:t>
            </a:r>
            <a:r>
              <a:rPr sz="1650" spc="85" dirty="0">
                <a:solidFill>
                  <a:srgbClr val="3F3F3F"/>
                </a:solidFill>
                <a:latin typeface="Cambria"/>
                <a:cs typeface="Cambria"/>
              </a:rPr>
              <a:t> </a:t>
            </a:r>
            <a:r>
              <a:rPr sz="1650" spc="65" dirty="0">
                <a:solidFill>
                  <a:srgbClr val="3F3F3F"/>
                </a:solidFill>
                <a:latin typeface="Cambria"/>
                <a:cs typeface="Cambria"/>
              </a:rPr>
              <a:t>can</a:t>
            </a:r>
            <a:r>
              <a:rPr sz="1650" spc="100" dirty="0">
                <a:solidFill>
                  <a:srgbClr val="3F3F3F"/>
                </a:solidFill>
                <a:latin typeface="Cambria"/>
                <a:cs typeface="Cambria"/>
              </a:rPr>
              <a:t> </a:t>
            </a:r>
            <a:r>
              <a:rPr sz="1650" spc="15" dirty="0">
                <a:solidFill>
                  <a:srgbClr val="3F3F3F"/>
                </a:solidFill>
                <a:latin typeface="Cambria"/>
                <a:cs typeface="Cambria"/>
              </a:rPr>
              <a:t>be</a:t>
            </a:r>
            <a:r>
              <a:rPr sz="1650" spc="100" dirty="0">
                <a:solidFill>
                  <a:srgbClr val="3F3F3F"/>
                </a:solidFill>
                <a:latin typeface="Cambria"/>
                <a:cs typeface="Cambria"/>
              </a:rPr>
              <a:t> </a:t>
            </a:r>
            <a:r>
              <a:rPr sz="1650" spc="45" dirty="0">
                <a:solidFill>
                  <a:srgbClr val="3F3F3F"/>
                </a:solidFill>
                <a:latin typeface="Cambria"/>
                <a:cs typeface="Cambria"/>
              </a:rPr>
              <a:t>designed</a:t>
            </a:r>
            <a:r>
              <a:rPr sz="1650" spc="85" dirty="0">
                <a:solidFill>
                  <a:srgbClr val="3F3F3F"/>
                </a:solidFill>
                <a:latin typeface="Cambria"/>
                <a:cs typeface="Cambria"/>
              </a:rPr>
              <a:t> </a:t>
            </a:r>
            <a:r>
              <a:rPr sz="1650" spc="70" dirty="0">
                <a:solidFill>
                  <a:srgbClr val="3F3F3F"/>
                </a:solidFill>
                <a:latin typeface="Cambria"/>
                <a:cs typeface="Cambria"/>
              </a:rPr>
              <a:t>using</a:t>
            </a:r>
            <a:r>
              <a:rPr sz="1650" spc="100" dirty="0">
                <a:solidFill>
                  <a:srgbClr val="3F3F3F"/>
                </a:solidFill>
                <a:latin typeface="Cambria"/>
                <a:cs typeface="Cambria"/>
              </a:rPr>
              <a:t> </a:t>
            </a:r>
            <a:r>
              <a:rPr sz="1650" spc="70" dirty="0">
                <a:solidFill>
                  <a:srgbClr val="3F3F3F"/>
                </a:solidFill>
                <a:latin typeface="Cambria"/>
                <a:cs typeface="Cambria"/>
              </a:rPr>
              <a:t>this</a:t>
            </a:r>
            <a:r>
              <a:rPr sz="1650" spc="85" dirty="0">
                <a:solidFill>
                  <a:srgbClr val="3F3F3F"/>
                </a:solidFill>
                <a:latin typeface="Cambria"/>
                <a:cs typeface="Cambria"/>
              </a:rPr>
              <a:t> </a:t>
            </a:r>
            <a:r>
              <a:rPr sz="1650" spc="45" dirty="0">
                <a:solidFill>
                  <a:srgbClr val="3F3F3F"/>
                </a:solidFill>
                <a:latin typeface="Cambria"/>
                <a:cs typeface="Cambria"/>
              </a:rPr>
              <a:t>framework</a:t>
            </a:r>
            <a:endParaRPr sz="1650">
              <a:latin typeface="Cambria"/>
              <a:cs typeface="Cambria"/>
            </a:endParaRPr>
          </a:p>
          <a:p>
            <a:pPr marL="314325" lvl="1" indent="-151765">
              <a:lnSpc>
                <a:spcPct val="100000"/>
              </a:lnSpc>
              <a:spcBef>
                <a:spcPts val="95"/>
              </a:spcBef>
              <a:buClr>
                <a:srgbClr val="000000"/>
              </a:buClr>
              <a:buFont typeface="Arial MT"/>
              <a:buChar char="•"/>
              <a:tabLst>
                <a:tab pos="314960" algn="l"/>
              </a:tabLst>
            </a:pPr>
            <a:r>
              <a:rPr sz="1650" spc="85" dirty="0">
                <a:solidFill>
                  <a:srgbClr val="3F3F3F"/>
                </a:solidFill>
                <a:latin typeface="Cambria"/>
                <a:cs typeface="Cambria"/>
              </a:rPr>
              <a:t>Open </a:t>
            </a:r>
            <a:r>
              <a:rPr sz="1650" spc="55" dirty="0">
                <a:solidFill>
                  <a:srgbClr val="3F3F3F"/>
                </a:solidFill>
                <a:latin typeface="Cambria"/>
                <a:cs typeface="Cambria"/>
              </a:rPr>
              <a:t>Source</a:t>
            </a:r>
            <a:r>
              <a:rPr sz="1650" spc="85" dirty="0">
                <a:solidFill>
                  <a:srgbClr val="3F3F3F"/>
                </a:solidFill>
                <a:latin typeface="Cambria"/>
                <a:cs typeface="Cambria"/>
              </a:rPr>
              <a:t> </a:t>
            </a:r>
            <a:r>
              <a:rPr sz="1650" dirty="0">
                <a:solidFill>
                  <a:srgbClr val="3F3F3F"/>
                </a:solidFill>
                <a:latin typeface="Cambria"/>
                <a:cs typeface="Cambria"/>
              </a:rPr>
              <a:t>code</a:t>
            </a:r>
            <a:r>
              <a:rPr sz="1650" spc="80" dirty="0">
                <a:solidFill>
                  <a:srgbClr val="3F3F3F"/>
                </a:solidFill>
                <a:latin typeface="Cambria"/>
                <a:cs typeface="Cambria"/>
              </a:rPr>
              <a:t> </a:t>
            </a:r>
            <a:r>
              <a:rPr sz="1650" spc="90" dirty="0">
                <a:solidFill>
                  <a:srgbClr val="3F3F3F"/>
                </a:solidFill>
                <a:latin typeface="Cambria"/>
                <a:cs typeface="Cambria"/>
              </a:rPr>
              <a:t>–</a:t>
            </a:r>
            <a:r>
              <a:rPr sz="1650" spc="85" dirty="0">
                <a:solidFill>
                  <a:srgbClr val="3F3F3F"/>
                </a:solidFill>
                <a:latin typeface="Cambria"/>
                <a:cs typeface="Cambria"/>
              </a:rPr>
              <a:t> </a:t>
            </a:r>
            <a:r>
              <a:rPr sz="1650" spc="90" dirty="0">
                <a:solidFill>
                  <a:srgbClr val="3F3F3F"/>
                </a:solidFill>
                <a:latin typeface="Cambria"/>
                <a:cs typeface="Cambria"/>
              </a:rPr>
              <a:t>Large </a:t>
            </a:r>
            <a:r>
              <a:rPr sz="1650" spc="55" dirty="0">
                <a:solidFill>
                  <a:srgbClr val="3F3F3F"/>
                </a:solidFill>
                <a:latin typeface="Cambria"/>
                <a:cs typeface="Cambria"/>
              </a:rPr>
              <a:t>community</a:t>
            </a:r>
            <a:r>
              <a:rPr sz="1650" spc="65" dirty="0">
                <a:solidFill>
                  <a:srgbClr val="3F3F3F"/>
                </a:solidFill>
                <a:latin typeface="Cambria"/>
                <a:cs typeface="Cambria"/>
              </a:rPr>
              <a:t> </a:t>
            </a:r>
            <a:r>
              <a:rPr sz="1650" spc="40" dirty="0">
                <a:solidFill>
                  <a:srgbClr val="3F3F3F"/>
                </a:solidFill>
                <a:latin typeface="Cambria"/>
                <a:cs typeface="Cambria"/>
              </a:rPr>
              <a:t>support</a:t>
            </a:r>
            <a:endParaRPr sz="1650">
              <a:latin typeface="Cambria"/>
              <a:cs typeface="Cambri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67994" y="1829053"/>
            <a:ext cx="6515100" cy="629285"/>
          </a:xfrm>
          <a:prstGeom prst="rect">
            <a:avLst/>
          </a:prstGeom>
        </p:spPr>
        <p:txBody>
          <a:bodyPr vert="horz" wrap="square" lIns="0" tIns="13970" rIns="0" bIns="0" rtlCol="0">
            <a:spAutoFit/>
          </a:bodyPr>
          <a:lstStyle/>
          <a:p>
            <a:pPr marL="12700">
              <a:lnSpc>
                <a:spcPct val="100000"/>
              </a:lnSpc>
              <a:spcBef>
                <a:spcPts val="110"/>
              </a:spcBef>
            </a:pPr>
            <a:r>
              <a:rPr sz="3950" spc="80" dirty="0"/>
              <a:t>Working</a:t>
            </a:r>
            <a:r>
              <a:rPr sz="3950" spc="140" dirty="0"/>
              <a:t> </a:t>
            </a:r>
            <a:r>
              <a:rPr sz="3950" spc="75" dirty="0"/>
              <a:t>principle</a:t>
            </a:r>
            <a:r>
              <a:rPr sz="3950" spc="145" dirty="0"/>
              <a:t> </a:t>
            </a:r>
            <a:r>
              <a:rPr sz="3950" spc="5" dirty="0"/>
              <a:t>-</a:t>
            </a:r>
            <a:r>
              <a:rPr sz="3950" spc="140" dirty="0"/>
              <a:t> </a:t>
            </a:r>
            <a:r>
              <a:rPr sz="3950" spc="145" dirty="0"/>
              <a:t>Backend</a:t>
            </a:r>
            <a:endParaRPr sz="3950"/>
          </a:p>
        </p:txBody>
      </p:sp>
      <p:sp>
        <p:nvSpPr>
          <p:cNvPr id="4" name="object 4"/>
          <p:cNvSpPr txBox="1"/>
          <p:nvPr/>
        </p:nvSpPr>
        <p:spPr>
          <a:xfrm>
            <a:off x="1058672" y="2526792"/>
            <a:ext cx="4495165" cy="2841625"/>
          </a:xfrm>
          <a:prstGeom prst="rect">
            <a:avLst/>
          </a:prstGeom>
        </p:spPr>
        <p:txBody>
          <a:bodyPr vert="horz" wrap="square" lIns="0" tIns="52705" rIns="0" bIns="0" rtlCol="0">
            <a:spAutoFit/>
          </a:bodyPr>
          <a:lstStyle/>
          <a:p>
            <a:pPr marL="163195" indent="-151130">
              <a:lnSpc>
                <a:spcPct val="100000"/>
              </a:lnSpc>
              <a:spcBef>
                <a:spcPts val="415"/>
              </a:spcBef>
              <a:buClr>
                <a:srgbClr val="000000"/>
              </a:buClr>
              <a:buFont typeface="Arial MT"/>
              <a:buChar char="•"/>
              <a:tabLst>
                <a:tab pos="163830" algn="l"/>
              </a:tabLst>
            </a:pPr>
            <a:r>
              <a:rPr sz="2300" b="1" spc="20" dirty="0">
                <a:solidFill>
                  <a:srgbClr val="3F3F3F"/>
                </a:solidFill>
                <a:latin typeface="Cambria"/>
                <a:cs typeface="Cambria"/>
              </a:rPr>
              <a:t>Computational</a:t>
            </a:r>
            <a:r>
              <a:rPr sz="2300" b="1" spc="95" dirty="0">
                <a:solidFill>
                  <a:srgbClr val="3F3F3F"/>
                </a:solidFill>
                <a:latin typeface="Cambria"/>
                <a:cs typeface="Cambria"/>
              </a:rPr>
              <a:t> </a:t>
            </a:r>
            <a:r>
              <a:rPr sz="2300" b="1" spc="55" dirty="0">
                <a:solidFill>
                  <a:srgbClr val="3F3F3F"/>
                </a:solidFill>
                <a:latin typeface="Cambria"/>
                <a:cs typeface="Cambria"/>
              </a:rPr>
              <a:t>Graphs</a:t>
            </a:r>
            <a:endParaRPr sz="2300">
              <a:latin typeface="Cambria"/>
              <a:cs typeface="Cambria"/>
            </a:endParaRPr>
          </a:p>
          <a:p>
            <a:pPr marL="314325" marR="116839" lvl="1" indent="-151130">
              <a:lnSpc>
                <a:spcPts val="2140"/>
              </a:lnSpc>
              <a:spcBef>
                <a:spcPts val="535"/>
              </a:spcBef>
              <a:buClr>
                <a:srgbClr val="000000"/>
              </a:buClr>
              <a:buFont typeface="Arial MT"/>
              <a:buChar char="•"/>
              <a:tabLst>
                <a:tab pos="314960" algn="l"/>
              </a:tabLst>
            </a:pPr>
            <a:r>
              <a:rPr sz="1950" spc="100" dirty="0">
                <a:solidFill>
                  <a:srgbClr val="3F3F3F"/>
                </a:solidFill>
                <a:latin typeface="Cambria"/>
                <a:cs typeface="Cambria"/>
              </a:rPr>
              <a:t>Expressing</a:t>
            </a:r>
            <a:r>
              <a:rPr sz="1950" spc="90" dirty="0">
                <a:solidFill>
                  <a:srgbClr val="3F3F3F"/>
                </a:solidFill>
                <a:latin typeface="Cambria"/>
                <a:cs typeface="Cambria"/>
              </a:rPr>
              <a:t> </a:t>
            </a:r>
            <a:r>
              <a:rPr sz="1950" spc="55" dirty="0">
                <a:solidFill>
                  <a:srgbClr val="3F3F3F"/>
                </a:solidFill>
                <a:latin typeface="Cambria"/>
                <a:cs typeface="Cambria"/>
              </a:rPr>
              <a:t>complex</a:t>
            </a:r>
            <a:r>
              <a:rPr sz="1950" spc="105" dirty="0">
                <a:solidFill>
                  <a:srgbClr val="3F3F3F"/>
                </a:solidFill>
                <a:latin typeface="Cambria"/>
                <a:cs typeface="Cambria"/>
              </a:rPr>
              <a:t> </a:t>
            </a:r>
            <a:r>
              <a:rPr sz="1950" spc="60" dirty="0">
                <a:solidFill>
                  <a:srgbClr val="3F3F3F"/>
                </a:solidFill>
                <a:latin typeface="Cambria"/>
                <a:cs typeface="Cambria"/>
              </a:rPr>
              <a:t>expressions</a:t>
            </a:r>
            <a:r>
              <a:rPr sz="1950" spc="90" dirty="0">
                <a:solidFill>
                  <a:srgbClr val="3F3F3F"/>
                </a:solidFill>
                <a:latin typeface="Cambria"/>
                <a:cs typeface="Cambria"/>
              </a:rPr>
              <a:t> </a:t>
            </a:r>
            <a:r>
              <a:rPr sz="1950" spc="105" dirty="0">
                <a:solidFill>
                  <a:srgbClr val="3F3F3F"/>
                </a:solidFill>
                <a:latin typeface="Cambria"/>
                <a:cs typeface="Cambria"/>
              </a:rPr>
              <a:t>as </a:t>
            </a:r>
            <a:r>
              <a:rPr sz="1950" spc="-415" dirty="0">
                <a:solidFill>
                  <a:srgbClr val="3F3F3F"/>
                </a:solidFill>
                <a:latin typeface="Cambria"/>
                <a:cs typeface="Cambria"/>
              </a:rPr>
              <a:t> </a:t>
            </a:r>
            <a:r>
              <a:rPr sz="1950" spc="145" dirty="0">
                <a:solidFill>
                  <a:srgbClr val="3F3F3F"/>
                </a:solidFill>
                <a:latin typeface="Cambria"/>
                <a:cs typeface="Cambria"/>
              </a:rPr>
              <a:t>a</a:t>
            </a:r>
            <a:r>
              <a:rPr sz="1950" spc="105" dirty="0">
                <a:solidFill>
                  <a:srgbClr val="3F3F3F"/>
                </a:solidFill>
                <a:latin typeface="Cambria"/>
                <a:cs typeface="Cambria"/>
              </a:rPr>
              <a:t> </a:t>
            </a:r>
            <a:r>
              <a:rPr sz="1950" spc="65" dirty="0">
                <a:solidFill>
                  <a:srgbClr val="3F3F3F"/>
                </a:solidFill>
                <a:latin typeface="Cambria"/>
                <a:cs typeface="Cambria"/>
              </a:rPr>
              <a:t>combination</a:t>
            </a:r>
            <a:r>
              <a:rPr sz="1950" spc="100" dirty="0">
                <a:solidFill>
                  <a:srgbClr val="3F3F3F"/>
                </a:solidFill>
                <a:latin typeface="Cambria"/>
                <a:cs typeface="Cambria"/>
              </a:rPr>
              <a:t> </a:t>
            </a:r>
            <a:r>
              <a:rPr sz="1950" spc="10" dirty="0">
                <a:solidFill>
                  <a:srgbClr val="3F3F3F"/>
                </a:solidFill>
                <a:latin typeface="Cambria"/>
                <a:cs typeface="Cambria"/>
              </a:rPr>
              <a:t>of</a:t>
            </a:r>
            <a:r>
              <a:rPr sz="1950" spc="110" dirty="0">
                <a:solidFill>
                  <a:srgbClr val="3F3F3F"/>
                </a:solidFill>
                <a:latin typeface="Cambria"/>
                <a:cs typeface="Cambria"/>
              </a:rPr>
              <a:t> </a:t>
            </a:r>
            <a:r>
              <a:rPr sz="1950" spc="80" dirty="0">
                <a:solidFill>
                  <a:srgbClr val="3F3F3F"/>
                </a:solidFill>
                <a:latin typeface="Cambria"/>
                <a:cs typeface="Cambria"/>
              </a:rPr>
              <a:t>simple</a:t>
            </a:r>
            <a:r>
              <a:rPr sz="1950" spc="110" dirty="0">
                <a:solidFill>
                  <a:srgbClr val="3F3F3F"/>
                </a:solidFill>
                <a:latin typeface="Cambria"/>
                <a:cs typeface="Cambria"/>
              </a:rPr>
              <a:t> </a:t>
            </a:r>
            <a:r>
              <a:rPr sz="1950" spc="60" dirty="0">
                <a:solidFill>
                  <a:srgbClr val="3F3F3F"/>
                </a:solidFill>
                <a:latin typeface="Cambria"/>
                <a:cs typeface="Cambria"/>
              </a:rPr>
              <a:t>operations</a:t>
            </a:r>
            <a:endParaRPr sz="1950">
              <a:latin typeface="Cambria"/>
              <a:cs typeface="Cambria"/>
            </a:endParaRPr>
          </a:p>
          <a:p>
            <a:pPr marL="314325" marR="313690" lvl="1" indent="-151130">
              <a:lnSpc>
                <a:spcPts val="2140"/>
              </a:lnSpc>
              <a:spcBef>
                <a:spcPts val="490"/>
              </a:spcBef>
              <a:buClr>
                <a:srgbClr val="000000"/>
              </a:buClr>
              <a:buFont typeface="Arial MT"/>
              <a:buChar char="•"/>
              <a:tabLst>
                <a:tab pos="314960" algn="l"/>
              </a:tabLst>
            </a:pPr>
            <a:r>
              <a:rPr sz="1950" spc="125" dirty="0">
                <a:solidFill>
                  <a:srgbClr val="3F3F3F"/>
                </a:solidFill>
                <a:latin typeface="Cambria"/>
                <a:cs typeface="Cambria"/>
              </a:rPr>
              <a:t>Useful</a:t>
            </a:r>
            <a:r>
              <a:rPr sz="1950" spc="90" dirty="0">
                <a:solidFill>
                  <a:srgbClr val="3F3F3F"/>
                </a:solidFill>
                <a:latin typeface="Cambria"/>
                <a:cs typeface="Cambria"/>
              </a:rPr>
              <a:t> </a:t>
            </a:r>
            <a:r>
              <a:rPr sz="1950" spc="25" dirty="0">
                <a:solidFill>
                  <a:srgbClr val="3F3F3F"/>
                </a:solidFill>
                <a:latin typeface="Cambria"/>
                <a:cs typeface="Cambria"/>
              </a:rPr>
              <a:t>for</a:t>
            </a:r>
            <a:r>
              <a:rPr sz="1950" spc="120" dirty="0">
                <a:solidFill>
                  <a:srgbClr val="3F3F3F"/>
                </a:solidFill>
                <a:latin typeface="Cambria"/>
                <a:cs typeface="Cambria"/>
              </a:rPr>
              <a:t> </a:t>
            </a:r>
            <a:r>
              <a:rPr sz="1950" spc="95" dirty="0">
                <a:solidFill>
                  <a:srgbClr val="3F3F3F"/>
                </a:solidFill>
                <a:latin typeface="Cambria"/>
                <a:cs typeface="Cambria"/>
              </a:rPr>
              <a:t>calculating</a:t>
            </a:r>
            <a:r>
              <a:rPr sz="1950" spc="90" dirty="0">
                <a:solidFill>
                  <a:srgbClr val="3F3F3F"/>
                </a:solidFill>
                <a:latin typeface="Cambria"/>
                <a:cs typeface="Cambria"/>
              </a:rPr>
              <a:t> </a:t>
            </a:r>
            <a:r>
              <a:rPr sz="1950" spc="70" dirty="0">
                <a:solidFill>
                  <a:srgbClr val="3F3F3F"/>
                </a:solidFill>
                <a:latin typeface="Cambria"/>
                <a:cs typeface="Cambria"/>
              </a:rPr>
              <a:t>derivatives </a:t>
            </a:r>
            <a:r>
              <a:rPr sz="1950" spc="-409" dirty="0">
                <a:solidFill>
                  <a:srgbClr val="3F3F3F"/>
                </a:solidFill>
                <a:latin typeface="Cambria"/>
                <a:cs typeface="Cambria"/>
              </a:rPr>
              <a:t> </a:t>
            </a:r>
            <a:r>
              <a:rPr sz="1950" spc="85" dirty="0">
                <a:solidFill>
                  <a:srgbClr val="3F3F3F"/>
                </a:solidFill>
                <a:latin typeface="Cambria"/>
                <a:cs typeface="Cambria"/>
              </a:rPr>
              <a:t>during</a:t>
            </a:r>
            <a:r>
              <a:rPr sz="1950" spc="95" dirty="0">
                <a:solidFill>
                  <a:srgbClr val="3F3F3F"/>
                </a:solidFill>
                <a:latin typeface="Cambria"/>
                <a:cs typeface="Cambria"/>
              </a:rPr>
              <a:t> </a:t>
            </a:r>
            <a:r>
              <a:rPr sz="1950" spc="70" dirty="0">
                <a:solidFill>
                  <a:srgbClr val="3F3F3F"/>
                </a:solidFill>
                <a:latin typeface="Cambria"/>
                <a:cs typeface="Cambria"/>
              </a:rPr>
              <a:t>backpropagation</a:t>
            </a:r>
            <a:endParaRPr sz="1950">
              <a:latin typeface="Cambria"/>
              <a:cs typeface="Cambria"/>
            </a:endParaRPr>
          </a:p>
          <a:p>
            <a:pPr marL="314325" marR="447040" lvl="1" indent="-151130">
              <a:lnSpc>
                <a:spcPts val="2140"/>
              </a:lnSpc>
              <a:spcBef>
                <a:spcPts val="490"/>
              </a:spcBef>
              <a:buClr>
                <a:srgbClr val="000000"/>
              </a:buClr>
              <a:buFont typeface="Arial MT"/>
              <a:buChar char="•"/>
              <a:tabLst>
                <a:tab pos="314960" algn="l"/>
              </a:tabLst>
            </a:pPr>
            <a:r>
              <a:rPr sz="1950" spc="114" dirty="0">
                <a:solidFill>
                  <a:srgbClr val="3F3F3F"/>
                </a:solidFill>
                <a:latin typeface="Cambria"/>
                <a:cs typeface="Cambria"/>
              </a:rPr>
              <a:t>Easier</a:t>
            </a:r>
            <a:r>
              <a:rPr sz="1950" spc="95" dirty="0">
                <a:solidFill>
                  <a:srgbClr val="3F3F3F"/>
                </a:solidFill>
                <a:latin typeface="Cambria"/>
                <a:cs typeface="Cambria"/>
              </a:rPr>
              <a:t> </a:t>
            </a:r>
            <a:r>
              <a:rPr sz="1950" spc="30" dirty="0">
                <a:solidFill>
                  <a:srgbClr val="3F3F3F"/>
                </a:solidFill>
                <a:latin typeface="Cambria"/>
                <a:cs typeface="Cambria"/>
              </a:rPr>
              <a:t>to</a:t>
            </a:r>
            <a:r>
              <a:rPr sz="1950" spc="100" dirty="0">
                <a:solidFill>
                  <a:srgbClr val="3F3F3F"/>
                </a:solidFill>
                <a:latin typeface="Cambria"/>
                <a:cs typeface="Cambria"/>
              </a:rPr>
              <a:t> </a:t>
            </a:r>
            <a:r>
              <a:rPr sz="1950" spc="85" dirty="0">
                <a:solidFill>
                  <a:srgbClr val="3F3F3F"/>
                </a:solidFill>
                <a:latin typeface="Cambria"/>
                <a:cs typeface="Cambria"/>
              </a:rPr>
              <a:t>implement</a:t>
            </a:r>
            <a:r>
              <a:rPr sz="1950" spc="100" dirty="0">
                <a:solidFill>
                  <a:srgbClr val="3F3F3F"/>
                </a:solidFill>
                <a:latin typeface="Cambria"/>
                <a:cs typeface="Cambria"/>
              </a:rPr>
              <a:t> </a:t>
            </a:r>
            <a:r>
              <a:rPr sz="1950" spc="70" dirty="0">
                <a:solidFill>
                  <a:srgbClr val="3F3F3F"/>
                </a:solidFill>
                <a:latin typeface="Cambria"/>
                <a:cs typeface="Cambria"/>
              </a:rPr>
              <a:t>distributed </a:t>
            </a:r>
            <a:r>
              <a:rPr sz="1950" spc="-415" dirty="0">
                <a:solidFill>
                  <a:srgbClr val="3F3F3F"/>
                </a:solidFill>
                <a:latin typeface="Cambria"/>
                <a:cs typeface="Cambria"/>
              </a:rPr>
              <a:t> </a:t>
            </a:r>
            <a:r>
              <a:rPr sz="1950" spc="70" dirty="0">
                <a:solidFill>
                  <a:srgbClr val="3F3F3F"/>
                </a:solidFill>
                <a:latin typeface="Cambria"/>
                <a:cs typeface="Cambria"/>
              </a:rPr>
              <a:t>computation</a:t>
            </a:r>
            <a:endParaRPr sz="1950">
              <a:latin typeface="Cambria"/>
              <a:cs typeface="Cambria"/>
            </a:endParaRPr>
          </a:p>
          <a:p>
            <a:pPr marL="314325" marR="5080" lvl="1" indent="-151130">
              <a:lnSpc>
                <a:spcPts val="2140"/>
              </a:lnSpc>
              <a:spcBef>
                <a:spcPts val="490"/>
              </a:spcBef>
              <a:buClr>
                <a:srgbClr val="000000"/>
              </a:buClr>
              <a:buFont typeface="Arial MT"/>
              <a:buChar char="•"/>
              <a:tabLst>
                <a:tab pos="314960" algn="l"/>
              </a:tabLst>
            </a:pPr>
            <a:r>
              <a:rPr sz="1950" spc="200" dirty="0">
                <a:solidFill>
                  <a:srgbClr val="3F3F3F"/>
                </a:solidFill>
                <a:latin typeface="Cambria"/>
                <a:cs typeface="Cambria"/>
              </a:rPr>
              <a:t>Just </a:t>
            </a:r>
            <a:r>
              <a:rPr sz="1950" spc="60" dirty="0">
                <a:solidFill>
                  <a:srgbClr val="3F3F3F"/>
                </a:solidFill>
                <a:latin typeface="Cambria"/>
                <a:cs typeface="Cambria"/>
              </a:rPr>
              <a:t>specify </a:t>
            </a:r>
            <a:r>
              <a:rPr sz="1950" spc="90" dirty="0">
                <a:solidFill>
                  <a:srgbClr val="3F3F3F"/>
                </a:solidFill>
                <a:latin typeface="Cambria"/>
                <a:cs typeface="Cambria"/>
              </a:rPr>
              <a:t>the </a:t>
            </a:r>
            <a:r>
              <a:rPr sz="1950" spc="100" dirty="0">
                <a:solidFill>
                  <a:srgbClr val="3F3F3F"/>
                </a:solidFill>
                <a:latin typeface="Cambria"/>
                <a:cs typeface="Cambria"/>
              </a:rPr>
              <a:t>inputs, </a:t>
            </a:r>
            <a:r>
              <a:rPr sz="1950" spc="80" dirty="0">
                <a:solidFill>
                  <a:srgbClr val="3F3F3F"/>
                </a:solidFill>
                <a:latin typeface="Cambria"/>
                <a:cs typeface="Cambria"/>
              </a:rPr>
              <a:t>outputs </a:t>
            </a:r>
            <a:r>
              <a:rPr sz="1950" spc="100" dirty="0">
                <a:solidFill>
                  <a:srgbClr val="3F3F3F"/>
                </a:solidFill>
                <a:latin typeface="Cambria"/>
                <a:cs typeface="Cambria"/>
              </a:rPr>
              <a:t>and </a:t>
            </a:r>
            <a:r>
              <a:rPr sz="1950" spc="-415" dirty="0">
                <a:solidFill>
                  <a:srgbClr val="3F3F3F"/>
                </a:solidFill>
                <a:latin typeface="Cambria"/>
                <a:cs typeface="Cambria"/>
              </a:rPr>
              <a:t> </a:t>
            </a:r>
            <a:r>
              <a:rPr sz="1950" spc="114" dirty="0">
                <a:solidFill>
                  <a:srgbClr val="3F3F3F"/>
                </a:solidFill>
                <a:latin typeface="Cambria"/>
                <a:cs typeface="Cambria"/>
              </a:rPr>
              <a:t>make</a:t>
            </a:r>
            <a:r>
              <a:rPr sz="1950" spc="110" dirty="0">
                <a:solidFill>
                  <a:srgbClr val="3F3F3F"/>
                </a:solidFill>
                <a:latin typeface="Cambria"/>
                <a:cs typeface="Cambria"/>
              </a:rPr>
              <a:t> </a:t>
            </a:r>
            <a:r>
              <a:rPr sz="1950" spc="80" dirty="0">
                <a:solidFill>
                  <a:srgbClr val="3F3F3F"/>
                </a:solidFill>
                <a:latin typeface="Cambria"/>
                <a:cs typeface="Cambria"/>
              </a:rPr>
              <a:t>sure</a:t>
            </a:r>
            <a:r>
              <a:rPr sz="1950" spc="105" dirty="0">
                <a:solidFill>
                  <a:srgbClr val="3F3F3F"/>
                </a:solidFill>
                <a:latin typeface="Cambria"/>
                <a:cs typeface="Cambria"/>
              </a:rPr>
              <a:t> </a:t>
            </a:r>
            <a:r>
              <a:rPr sz="1950" spc="90" dirty="0">
                <a:solidFill>
                  <a:srgbClr val="3F3F3F"/>
                </a:solidFill>
                <a:latin typeface="Cambria"/>
                <a:cs typeface="Cambria"/>
              </a:rPr>
              <a:t>the</a:t>
            </a:r>
            <a:r>
              <a:rPr sz="1950" spc="105" dirty="0">
                <a:solidFill>
                  <a:srgbClr val="3F3F3F"/>
                </a:solidFill>
                <a:latin typeface="Cambria"/>
                <a:cs typeface="Cambria"/>
              </a:rPr>
              <a:t> </a:t>
            </a:r>
            <a:r>
              <a:rPr sz="1950" spc="95" dirty="0">
                <a:solidFill>
                  <a:srgbClr val="3F3F3F"/>
                </a:solidFill>
                <a:latin typeface="Cambria"/>
                <a:cs typeface="Cambria"/>
              </a:rPr>
              <a:t>graph</a:t>
            </a:r>
            <a:r>
              <a:rPr sz="1950" spc="105" dirty="0">
                <a:solidFill>
                  <a:srgbClr val="3F3F3F"/>
                </a:solidFill>
                <a:latin typeface="Cambria"/>
                <a:cs typeface="Cambria"/>
              </a:rPr>
              <a:t> </a:t>
            </a:r>
            <a:r>
              <a:rPr sz="1950" spc="80" dirty="0">
                <a:solidFill>
                  <a:srgbClr val="3F3F3F"/>
                </a:solidFill>
                <a:latin typeface="Cambria"/>
                <a:cs typeface="Cambria"/>
              </a:rPr>
              <a:t>is</a:t>
            </a:r>
            <a:r>
              <a:rPr sz="1950" spc="105" dirty="0">
                <a:solidFill>
                  <a:srgbClr val="3F3F3F"/>
                </a:solidFill>
                <a:latin typeface="Cambria"/>
                <a:cs typeface="Cambria"/>
              </a:rPr>
              <a:t> </a:t>
            </a:r>
            <a:r>
              <a:rPr sz="1950" spc="50" dirty="0">
                <a:solidFill>
                  <a:srgbClr val="3F3F3F"/>
                </a:solidFill>
                <a:latin typeface="Cambria"/>
                <a:cs typeface="Cambria"/>
              </a:rPr>
              <a:t>connected</a:t>
            </a:r>
            <a:endParaRPr sz="1950">
              <a:latin typeface="Cambria"/>
              <a:cs typeface="Cambria"/>
            </a:endParaRPr>
          </a:p>
        </p:txBody>
      </p:sp>
      <p:pic>
        <p:nvPicPr>
          <p:cNvPr id="5" name="object 5"/>
          <p:cNvPicPr/>
          <p:nvPr/>
        </p:nvPicPr>
        <p:blipFill>
          <a:blip r:embed="rId2" cstate="print"/>
          <a:stretch>
            <a:fillRect/>
          </a:stretch>
        </p:blipFill>
        <p:spPr>
          <a:xfrm>
            <a:off x="5698997" y="2580894"/>
            <a:ext cx="3854145" cy="2174748"/>
          </a:xfrm>
          <a:prstGeom prst="rect">
            <a:avLst/>
          </a:prstGeom>
        </p:spPr>
      </p:pic>
      <p:sp>
        <p:nvSpPr>
          <p:cNvPr id="6" name="object 6"/>
          <p:cNvSpPr txBox="1"/>
          <p:nvPr/>
        </p:nvSpPr>
        <p:spPr>
          <a:xfrm>
            <a:off x="5819647" y="5016420"/>
            <a:ext cx="2669540" cy="944244"/>
          </a:xfrm>
          <a:prstGeom prst="rect">
            <a:avLst/>
          </a:prstGeom>
        </p:spPr>
        <p:txBody>
          <a:bodyPr vert="horz" wrap="square" lIns="0" tIns="15240" rIns="0" bIns="0" rtlCol="0">
            <a:spAutoFit/>
          </a:bodyPr>
          <a:lstStyle/>
          <a:p>
            <a:pPr marL="12700">
              <a:lnSpc>
                <a:spcPts val="1820"/>
              </a:lnSpc>
              <a:spcBef>
                <a:spcPts val="120"/>
              </a:spcBef>
            </a:pPr>
            <a:r>
              <a:rPr sz="1550" i="1" spc="35" dirty="0">
                <a:latin typeface="Cambria"/>
                <a:cs typeface="Cambria"/>
              </a:rPr>
              <a:t>e </a:t>
            </a:r>
            <a:r>
              <a:rPr sz="1550" i="1" spc="80" dirty="0">
                <a:latin typeface="Cambria"/>
                <a:cs typeface="Cambria"/>
              </a:rPr>
              <a:t>=</a:t>
            </a:r>
            <a:r>
              <a:rPr sz="1550" i="1" spc="40" dirty="0">
                <a:latin typeface="Cambria"/>
                <a:cs typeface="Cambria"/>
              </a:rPr>
              <a:t> </a:t>
            </a:r>
            <a:r>
              <a:rPr sz="1550" i="1" spc="35" dirty="0">
                <a:latin typeface="Cambria"/>
                <a:cs typeface="Cambria"/>
              </a:rPr>
              <a:t>c*d</a:t>
            </a:r>
            <a:endParaRPr sz="1550">
              <a:latin typeface="Cambria"/>
              <a:cs typeface="Cambria"/>
            </a:endParaRPr>
          </a:p>
          <a:p>
            <a:pPr marL="12700">
              <a:lnSpc>
                <a:spcPts val="1780"/>
              </a:lnSpc>
            </a:pPr>
            <a:r>
              <a:rPr sz="1450" spc="65" dirty="0">
                <a:latin typeface="Cambria"/>
                <a:cs typeface="Cambria"/>
              </a:rPr>
              <a:t>where,</a:t>
            </a:r>
            <a:r>
              <a:rPr sz="1450" spc="75" dirty="0">
                <a:latin typeface="Cambria"/>
                <a:cs typeface="Cambria"/>
              </a:rPr>
              <a:t> </a:t>
            </a:r>
            <a:r>
              <a:rPr sz="1550" i="1" spc="-5" dirty="0">
                <a:latin typeface="Cambria"/>
                <a:cs typeface="Cambria"/>
              </a:rPr>
              <a:t>“c</a:t>
            </a:r>
            <a:r>
              <a:rPr sz="1550" i="1" spc="55" dirty="0">
                <a:latin typeface="Cambria"/>
                <a:cs typeface="Cambria"/>
              </a:rPr>
              <a:t> </a:t>
            </a:r>
            <a:r>
              <a:rPr sz="1550" i="1" spc="80" dirty="0">
                <a:latin typeface="Cambria"/>
                <a:cs typeface="Cambria"/>
              </a:rPr>
              <a:t>=</a:t>
            </a:r>
            <a:r>
              <a:rPr sz="1550" i="1" spc="60" dirty="0">
                <a:latin typeface="Cambria"/>
                <a:cs typeface="Cambria"/>
              </a:rPr>
              <a:t> </a:t>
            </a:r>
            <a:r>
              <a:rPr sz="1550" i="1" spc="25" dirty="0">
                <a:latin typeface="Cambria"/>
                <a:cs typeface="Cambria"/>
              </a:rPr>
              <a:t>a+b”</a:t>
            </a:r>
            <a:r>
              <a:rPr sz="1550" i="1" spc="55" dirty="0">
                <a:latin typeface="Cambria"/>
                <a:cs typeface="Cambria"/>
              </a:rPr>
              <a:t> </a:t>
            </a:r>
            <a:r>
              <a:rPr sz="1450" spc="85" dirty="0">
                <a:latin typeface="Cambria"/>
                <a:cs typeface="Cambria"/>
              </a:rPr>
              <a:t>and</a:t>
            </a:r>
            <a:r>
              <a:rPr sz="1450" spc="80" dirty="0">
                <a:latin typeface="Cambria"/>
                <a:cs typeface="Cambria"/>
              </a:rPr>
              <a:t> </a:t>
            </a:r>
            <a:r>
              <a:rPr sz="1550" i="1" spc="20" dirty="0">
                <a:latin typeface="Cambria"/>
                <a:cs typeface="Cambria"/>
              </a:rPr>
              <a:t>“d</a:t>
            </a:r>
            <a:r>
              <a:rPr sz="1550" i="1" spc="60" dirty="0">
                <a:latin typeface="Cambria"/>
                <a:cs typeface="Cambria"/>
              </a:rPr>
              <a:t> </a:t>
            </a:r>
            <a:r>
              <a:rPr sz="1550" i="1" spc="80" dirty="0">
                <a:latin typeface="Cambria"/>
                <a:cs typeface="Cambria"/>
              </a:rPr>
              <a:t>=</a:t>
            </a:r>
            <a:r>
              <a:rPr sz="1550" i="1" spc="55" dirty="0">
                <a:latin typeface="Cambria"/>
                <a:cs typeface="Cambria"/>
              </a:rPr>
              <a:t> </a:t>
            </a:r>
            <a:r>
              <a:rPr sz="1550" i="1" spc="25" dirty="0">
                <a:latin typeface="Cambria"/>
                <a:cs typeface="Cambria"/>
              </a:rPr>
              <a:t>b+1”</a:t>
            </a:r>
            <a:endParaRPr sz="1550">
              <a:latin typeface="Cambria"/>
              <a:cs typeface="Cambria"/>
            </a:endParaRPr>
          </a:p>
          <a:p>
            <a:pPr marL="12700">
              <a:lnSpc>
                <a:spcPts val="1780"/>
              </a:lnSpc>
            </a:pPr>
            <a:r>
              <a:rPr sz="1450" spc="100" dirty="0">
                <a:latin typeface="Cambria"/>
                <a:cs typeface="Cambria"/>
              </a:rPr>
              <a:t>So,</a:t>
            </a:r>
            <a:r>
              <a:rPr sz="1450" spc="70" dirty="0">
                <a:latin typeface="Cambria"/>
                <a:cs typeface="Cambria"/>
              </a:rPr>
              <a:t> </a:t>
            </a:r>
            <a:r>
              <a:rPr sz="1550" i="1" spc="35" dirty="0">
                <a:latin typeface="Cambria"/>
                <a:cs typeface="Cambria"/>
              </a:rPr>
              <a:t>e</a:t>
            </a:r>
            <a:r>
              <a:rPr sz="1550" i="1" spc="45" dirty="0">
                <a:latin typeface="Cambria"/>
                <a:cs typeface="Cambria"/>
              </a:rPr>
              <a:t> </a:t>
            </a:r>
            <a:r>
              <a:rPr sz="1550" i="1" spc="80" dirty="0">
                <a:latin typeface="Cambria"/>
                <a:cs typeface="Cambria"/>
              </a:rPr>
              <a:t>=</a:t>
            </a:r>
            <a:r>
              <a:rPr sz="1550" i="1" spc="45" dirty="0">
                <a:latin typeface="Cambria"/>
                <a:cs typeface="Cambria"/>
              </a:rPr>
              <a:t> </a:t>
            </a:r>
            <a:r>
              <a:rPr sz="1550" i="1" spc="-5" dirty="0">
                <a:latin typeface="Cambria"/>
                <a:cs typeface="Cambria"/>
              </a:rPr>
              <a:t>(a+b)*(b+1)</a:t>
            </a:r>
            <a:endParaRPr sz="1550">
              <a:latin typeface="Cambria"/>
              <a:cs typeface="Cambria"/>
            </a:endParaRPr>
          </a:p>
          <a:p>
            <a:pPr marL="12700">
              <a:lnSpc>
                <a:spcPts val="1820"/>
              </a:lnSpc>
            </a:pPr>
            <a:r>
              <a:rPr sz="1450" spc="90" dirty="0">
                <a:latin typeface="Cambria"/>
                <a:cs typeface="Cambria"/>
              </a:rPr>
              <a:t>Here</a:t>
            </a:r>
            <a:r>
              <a:rPr sz="1450" spc="75" dirty="0">
                <a:latin typeface="Cambria"/>
                <a:cs typeface="Cambria"/>
              </a:rPr>
              <a:t> </a:t>
            </a:r>
            <a:r>
              <a:rPr sz="1550" i="1" spc="10" dirty="0">
                <a:latin typeface="Cambria"/>
                <a:cs typeface="Cambria"/>
              </a:rPr>
              <a:t>“a”</a:t>
            </a:r>
            <a:r>
              <a:rPr sz="1550" i="1" spc="55" dirty="0">
                <a:latin typeface="Cambria"/>
                <a:cs typeface="Cambria"/>
              </a:rPr>
              <a:t> </a:t>
            </a:r>
            <a:r>
              <a:rPr sz="1450" spc="35" dirty="0">
                <a:latin typeface="Cambria"/>
                <a:cs typeface="Cambria"/>
              </a:rPr>
              <a:t>,</a:t>
            </a:r>
            <a:r>
              <a:rPr sz="1550" i="1" spc="35" dirty="0">
                <a:latin typeface="Cambria"/>
                <a:cs typeface="Cambria"/>
              </a:rPr>
              <a:t>“b”</a:t>
            </a:r>
            <a:r>
              <a:rPr sz="1550" i="1" spc="55" dirty="0">
                <a:latin typeface="Cambria"/>
                <a:cs typeface="Cambria"/>
              </a:rPr>
              <a:t> </a:t>
            </a:r>
            <a:r>
              <a:rPr sz="1450" spc="65" dirty="0">
                <a:latin typeface="Cambria"/>
                <a:cs typeface="Cambria"/>
              </a:rPr>
              <a:t>are</a:t>
            </a:r>
            <a:r>
              <a:rPr sz="1450" spc="80" dirty="0">
                <a:latin typeface="Cambria"/>
                <a:cs typeface="Cambria"/>
              </a:rPr>
              <a:t> </a:t>
            </a:r>
            <a:r>
              <a:rPr sz="1450" spc="70" dirty="0">
                <a:latin typeface="Cambria"/>
                <a:cs typeface="Cambria"/>
              </a:rPr>
              <a:t>inputs</a:t>
            </a:r>
            <a:endParaRPr sz="1450">
              <a:latin typeface="Cambria"/>
              <a:cs typeface="Cambria"/>
            </a:endParaRPr>
          </a:p>
        </p:txBody>
      </p:sp>
      <p:sp>
        <p:nvSpPr>
          <p:cNvPr id="7" name="object 7"/>
          <p:cNvSpPr txBox="1"/>
          <p:nvPr/>
        </p:nvSpPr>
        <p:spPr>
          <a:xfrm>
            <a:off x="62738" y="6353808"/>
            <a:ext cx="3300729" cy="226695"/>
          </a:xfrm>
          <a:prstGeom prst="rect">
            <a:avLst/>
          </a:prstGeom>
        </p:spPr>
        <p:txBody>
          <a:bodyPr vert="horz" wrap="square" lIns="0" tIns="15240" rIns="0" bIns="0" rtlCol="0">
            <a:spAutoFit/>
          </a:bodyPr>
          <a:lstStyle/>
          <a:p>
            <a:pPr marL="12700">
              <a:lnSpc>
                <a:spcPct val="100000"/>
              </a:lnSpc>
              <a:spcBef>
                <a:spcPts val="120"/>
              </a:spcBef>
            </a:pPr>
            <a:r>
              <a:rPr sz="1300" dirty="0">
                <a:latin typeface="Calibri"/>
                <a:cs typeface="Calibri"/>
                <a:hlinkClick r:id="rId3"/>
              </a:rPr>
              <a:t>http://colah.github.io/posts/2015‐08‐Backpr</a:t>
            </a:r>
            <a:r>
              <a:rPr sz="1300" dirty="0">
                <a:latin typeface="Calibri"/>
                <a:cs typeface="Calibri"/>
              </a:rPr>
              <a:t>op/</a:t>
            </a:r>
            <a:endParaRPr sz="130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7994" y="1931161"/>
            <a:ext cx="8194040" cy="528320"/>
          </a:xfrm>
          <a:prstGeom prst="rect">
            <a:avLst/>
          </a:prstGeom>
        </p:spPr>
        <p:txBody>
          <a:bodyPr vert="horz" wrap="square" lIns="0" tIns="12700" rIns="0" bIns="0" rtlCol="0">
            <a:spAutoFit/>
          </a:bodyPr>
          <a:lstStyle/>
          <a:p>
            <a:pPr marL="12700">
              <a:lnSpc>
                <a:spcPct val="100000"/>
              </a:lnSpc>
              <a:spcBef>
                <a:spcPts val="100"/>
              </a:spcBef>
            </a:pPr>
            <a:r>
              <a:rPr u="sng" spc="140" dirty="0">
                <a:uFill>
                  <a:solidFill>
                    <a:srgbClr val="7F7F7F"/>
                  </a:solidFill>
                </a:uFill>
              </a:rPr>
              <a:t>General</a:t>
            </a:r>
            <a:r>
              <a:rPr u="sng" spc="114" dirty="0">
                <a:uFill>
                  <a:solidFill>
                    <a:srgbClr val="7F7F7F"/>
                  </a:solidFill>
                </a:uFill>
              </a:rPr>
              <a:t> </a:t>
            </a:r>
            <a:r>
              <a:rPr u="sng" spc="55" dirty="0">
                <a:uFill>
                  <a:solidFill>
                    <a:srgbClr val="7F7F7F"/>
                  </a:solidFill>
                </a:uFill>
              </a:rPr>
              <a:t>pipeline</a:t>
            </a:r>
            <a:r>
              <a:rPr u="sng" spc="114" dirty="0">
                <a:uFill>
                  <a:solidFill>
                    <a:srgbClr val="7F7F7F"/>
                  </a:solidFill>
                </a:uFill>
              </a:rPr>
              <a:t> </a:t>
            </a:r>
            <a:r>
              <a:rPr u="sng" dirty="0">
                <a:uFill>
                  <a:solidFill>
                    <a:srgbClr val="7F7F7F"/>
                  </a:solidFill>
                </a:uFill>
              </a:rPr>
              <a:t>for</a:t>
            </a:r>
            <a:r>
              <a:rPr u="sng" spc="114" dirty="0">
                <a:uFill>
                  <a:solidFill>
                    <a:srgbClr val="7F7F7F"/>
                  </a:solidFill>
                </a:uFill>
              </a:rPr>
              <a:t> </a:t>
            </a:r>
            <a:r>
              <a:rPr u="sng" spc="85" dirty="0">
                <a:uFill>
                  <a:solidFill>
                    <a:srgbClr val="7F7F7F"/>
                  </a:solidFill>
                </a:uFill>
              </a:rPr>
              <a:t>implementing</a:t>
            </a:r>
            <a:r>
              <a:rPr u="sng" spc="135" dirty="0">
                <a:uFill>
                  <a:solidFill>
                    <a:srgbClr val="7F7F7F"/>
                  </a:solidFill>
                </a:uFill>
              </a:rPr>
              <a:t> </a:t>
            </a:r>
            <a:r>
              <a:rPr u="sng" spc="175" dirty="0">
                <a:uFill>
                  <a:solidFill>
                    <a:srgbClr val="7F7F7F"/>
                  </a:solidFill>
                </a:uFill>
              </a:rPr>
              <a:t>an</a:t>
            </a:r>
            <a:r>
              <a:rPr u="sng" spc="-80" dirty="0">
                <a:uFill>
                  <a:solidFill>
                    <a:srgbClr val="7F7F7F"/>
                  </a:solidFill>
                </a:uFill>
              </a:rPr>
              <a:t> </a:t>
            </a:r>
            <a:r>
              <a:rPr u="sng" spc="355" dirty="0">
                <a:uFill>
                  <a:solidFill>
                    <a:srgbClr val="7F7F7F"/>
                  </a:solidFill>
                </a:uFill>
              </a:rPr>
              <a:t>ANN</a:t>
            </a:r>
          </a:p>
        </p:txBody>
      </p:sp>
      <p:sp>
        <p:nvSpPr>
          <p:cNvPr id="3" name="object 3"/>
          <p:cNvSpPr txBox="1"/>
          <p:nvPr/>
        </p:nvSpPr>
        <p:spPr>
          <a:xfrm>
            <a:off x="1058672" y="2806699"/>
            <a:ext cx="7870825" cy="2326640"/>
          </a:xfrm>
          <a:prstGeom prst="rect">
            <a:avLst/>
          </a:prstGeom>
        </p:spPr>
        <p:txBody>
          <a:bodyPr vert="horz" wrap="square" lIns="0" tIns="16510" rIns="0" bIns="0" rtlCol="0">
            <a:spAutoFit/>
          </a:bodyPr>
          <a:lstStyle/>
          <a:p>
            <a:pPr marL="163195" indent="-151130">
              <a:lnSpc>
                <a:spcPct val="100000"/>
              </a:lnSpc>
              <a:spcBef>
                <a:spcPts val="130"/>
              </a:spcBef>
              <a:buClr>
                <a:srgbClr val="000000"/>
              </a:buClr>
              <a:buFont typeface="Arial MT"/>
              <a:buChar char="•"/>
              <a:tabLst>
                <a:tab pos="163830" algn="l"/>
              </a:tabLst>
            </a:pPr>
            <a:r>
              <a:rPr sz="1950" spc="110" dirty="0">
                <a:solidFill>
                  <a:srgbClr val="3F3F3F"/>
                </a:solidFill>
                <a:latin typeface="Cambria"/>
                <a:cs typeface="Cambria"/>
              </a:rPr>
              <a:t>Design</a:t>
            </a:r>
            <a:r>
              <a:rPr sz="1950" spc="90" dirty="0">
                <a:solidFill>
                  <a:srgbClr val="3F3F3F"/>
                </a:solidFill>
                <a:latin typeface="Cambria"/>
                <a:cs typeface="Cambria"/>
              </a:rPr>
              <a:t> </a:t>
            </a:r>
            <a:r>
              <a:rPr sz="1950" spc="105" dirty="0">
                <a:solidFill>
                  <a:srgbClr val="3F3F3F"/>
                </a:solidFill>
                <a:latin typeface="Cambria"/>
                <a:cs typeface="Cambria"/>
              </a:rPr>
              <a:t>and</a:t>
            </a:r>
            <a:r>
              <a:rPr sz="1950" spc="114" dirty="0">
                <a:solidFill>
                  <a:srgbClr val="3F3F3F"/>
                </a:solidFill>
                <a:latin typeface="Cambria"/>
                <a:cs typeface="Cambria"/>
              </a:rPr>
              <a:t> </a:t>
            </a:r>
            <a:r>
              <a:rPr sz="1950" spc="60" dirty="0">
                <a:solidFill>
                  <a:srgbClr val="3F3F3F"/>
                </a:solidFill>
                <a:latin typeface="Cambria"/>
                <a:cs typeface="Cambria"/>
              </a:rPr>
              <a:t>define</a:t>
            </a:r>
            <a:r>
              <a:rPr sz="1950" spc="95" dirty="0">
                <a:solidFill>
                  <a:srgbClr val="3F3F3F"/>
                </a:solidFill>
                <a:latin typeface="Cambria"/>
                <a:cs typeface="Cambria"/>
              </a:rPr>
              <a:t> </a:t>
            </a:r>
            <a:r>
              <a:rPr sz="1950" spc="90" dirty="0">
                <a:solidFill>
                  <a:srgbClr val="3F3F3F"/>
                </a:solidFill>
                <a:latin typeface="Cambria"/>
                <a:cs typeface="Cambria"/>
              </a:rPr>
              <a:t>the</a:t>
            </a:r>
            <a:r>
              <a:rPr sz="1950" spc="114" dirty="0">
                <a:solidFill>
                  <a:srgbClr val="3F3F3F"/>
                </a:solidFill>
                <a:latin typeface="Cambria"/>
                <a:cs typeface="Cambria"/>
              </a:rPr>
              <a:t> </a:t>
            </a:r>
            <a:r>
              <a:rPr sz="1950" spc="100" dirty="0">
                <a:solidFill>
                  <a:srgbClr val="3F3F3F"/>
                </a:solidFill>
                <a:latin typeface="Cambria"/>
                <a:cs typeface="Cambria"/>
              </a:rPr>
              <a:t>neural</a:t>
            </a:r>
            <a:r>
              <a:rPr sz="1950" spc="90" dirty="0">
                <a:solidFill>
                  <a:srgbClr val="3F3F3F"/>
                </a:solidFill>
                <a:latin typeface="Cambria"/>
                <a:cs typeface="Cambria"/>
              </a:rPr>
              <a:t> </a:t>
            </a:r>
            <a:r>
              <a:rPr sz="1950" spc="65" dirty="0">
                <a:solidFill>
                  <a:srgbClr val="3F3F3F"/>
                </a:solidFill>
                <a:latin typeface="Cambria"/>
                <a:cs typeface="Cambria"/>
              </a:rPr>
              <a:t>network</a:t>
            </a:r>
            <a:r>
              <a:rPr sz="1950" spc="114" dirty="0">
                <a:solidFill>
                  <a:srgbClr val="3F3F3F"/>
                </a:solidFill>
                <a:latin typeface="Cambria"/>
                <a:cs typeface="Cambria"/>
              </a:rPr>
              <a:t> </a:t>
            </a:r>
            <a:r>
              <a:rPr sz="1950" spc="75" dirty="0">
                <a:solidFill>
                  <a:srgbClr val="3F3F3F"/>
                </a:solidFill>
                <a:latin typeface="Cambria"/>
                <a:cs typeface="Cambria"/>
              </a:rPr>
              <a:t>architecture</a:t>
            </a:r>
            <a:endParaRPr sz="1950">
              <a:latin typeface="Cambria"/>
              <a:cs typeface="Cambria"/>
            </a:endParaRPr>
          </a:p>
          <a:p>
            <a:pPr>
              <a:lnSpc>
                <a:spcPct val="100000"/>
              </a:lnSpc>
              <a:spcBef>
                <a:spcPts val="35"/>
              </a:spcBef>
              <a:buFont typeface="Arial MT"/>
              <a:buChar char="•"/>
            </a:pPr>
            <a:endParaRPr sz="2450">
              <a:latin typeface="Cambria"/>
              <a:cs typeface="Cambria"/>
            </a:endParaRPr>
          </a:p>
          <a:p>
            <a:pPr marL="163195" indent="-151130">
              <a:lnSpc>
                <a:spcPct val="100000"/>
              </a:lnSpc>
              <a:buClr>
                <a:srgbClr val="000000"/>
              </a:buClr>
              <a:buFont typeface="Arial MT"/>
              <a:buChar char="•"/>
              <a:tabLst>
                <a:tab pos="163830" algn="l"/>
              </a:tabLst>
            </a:pPr>
            <a:r>
              <a:rPr sz="1950" spc="90" dirty="0">
                <a:solidFill>
                  <a:srgbClr val="3F3F3F"/>
                </a:solidFill>
                <a:latin typeface="Cambria"/>
                <a:cs typeface="Cambria"/>
              </a:rPr>
              <a:t>Select</a:t>
            </a:r>
            <a:r>
              <a:rPr sz="1950" spc="110" dirty="0">
                <a:solidFill>
                  <a:srgbClr val="3F3F3F"/>
                </a:solidFill>
                <a:latin typeface="Cambria"/>
                <a:cs typeface="Cambria"/>
              </a:rPr>
              <a:t> </a:t>
            </a:r>
            <a:r>
              <a:rPr sz="1950" spc="90" dirty="0">
                <a:solidFill>
                  <a:srgbClr val="3F3F3F"/>
                </a:solidFill>
                <a:latin typeface="Cambria"/>
                <a:cs typeface="Cambria"/>
              </a:rPr>
              <a:t>the</a:t>
            </a:r>
            <a:r>
              <a:rPr sz="1950" spc="114" dirty="0">
                <a:solidFill>
                  <a:srgbClr val="3F3F3F"/>
                </a:solidFill>
                <a:latin typeface="Cambria"/>
                <a:cs typeface="Cambria"/>
              </a:rPr>
              <a:t> </a:t>
            </a:r>
            <a:r>
              <a:rPr sz="1950" spc="60" dirty="0">
                <a:solidFill>
                  <a:srgbClr val="3F3F3F"/>
                </a:solidFill>
                <a:latin typeface="Cambria"/>
                <a:cs typeface="Cambria"/>
              </a:rPr>
              <a:t>optimizer</a:t>
            </a:r>
            <a:r>
              <a:rPr sz="1950" spc="114" dirty="0">
                <a:solidFill>
                  <a:srgbClr val="3F3F3F"/>
                </a:solidFill>
                <a:latin typeface="Cambria"/>
                <a:cs typeface="Cambria"/>
              </a:rPr>
              <a:t> </a:t>
            </a:r>
            <a:r>
              <a:rPr sz="1950" spc="120" dirty="0">
                <a:solidFill>
                  <a:srgbClr val="3F3F3F"/>
                </a:solidFill>
                <a:latin typeface="Cambria"/>
                <a:cs typeface="Cambria"/>
              </a:rPr>
              <a:t>that</a:t>
            </a:r>
            <a:r>
              <a:rPr sz="1950" spc="114" dirty="0">
                <a:solidFill>
                  <a:srgbClr val="3F3F3F"/>
                </a:solidFill>
                <a:latin typeface="Cambria"/>
                <a:cs typeface="Cambria"/>
              </a:rPr>
              <a:t> </a:t>
            </a:r>
            <a:r>
              <a:rPr sz="1950" spc="55" dirty="0">
                <a:solidFill>
                  <a:srgbClr val="3F3F3F"/>
                </a:solidFill>
                <a:latin typeface="Cambria"/>
                <a:cs typeface="Cambria"/>
              </a:rPr>
              <a:t>performs</a:t>
            </a:r>
            <a:r>
              <a:rPr sz="1950" spc="125" dirty="0">
                <a:solidFill>
                  <a:srgbClr val="3F3F3F"/>
                </a:solidFill>
                <a:latin typeface="Cambria"/>
                <a:cs typeface="Cambria"/>
              </a:rPr>
              <a:t> </a:t>
            </a:r>
            <a:r>
              <a:rPr sz="1950" spc="70" dirty="0">
                <a:solidFill>
                  <a:srgbClr val="3F3F3F"/>
                </a:solidFill>
                <a:latin typeface="Cambria"/>
                <a:cs typeface="Cambria"/>
              </a:rPr>
              <a:t>optimization</a:t>
            </a:r>
            <a:r>
              <a:rPr sz="1950" spc="100" dirty="0">
                <a:solidFill>
                  <a:srgbClr val="3F3F3F"/>
                </a:solidFill>
                <a:latin typeface="Cambria"/>
                <a:cs typeface="Cambria"/>
              </a:rPr>
              <a:t> </a:t>
            </a:r>
            <a:r>
              <a:rPr sz="1950" spc="65" dirty="0">
                <a:solidFill>
                  <a:srgbClr val="3F3F3F"/>
                </a:solidFill>
                <a:latin typeface="Cambria"/>
                <a:cs typeface="Cambria"/>
              </a:rPr>
              <a:t>(gradient</a:t>
            </a:r>
            <a:r>
              <a:rPr sz="1950" spc="114" dirty="0">
                <a:solidFill>
                  <a:srgbClr val="3F3F3F"/>
                </a:solidFill>
                <a:latin typeface="Cambria"/>
                <a:cs typeface="Cambria"/>
              </a:rPr>
              <a:t> </a:t>
            </a:r>
            <a:r>
              <a:rPr sz="1950" spc="40" dirty="0">
                <a:solidFill>
                  <a:srgbClr val="3F3F3F"/>
                </a:solidFill>
                <a:latin typeface="Cambria"/>
                <a:cs typeface="Cambria"/>
              </a:rPr>
              <a:t>descent)</a:t>
            </a:r>
            <a:endParaRPr sz="1950">
              <a:latin typeface="Cambria"/>
              <a:cs typeface="Cambria"/>
            </a:endParaRPr>
          </a:p>
          <a:p>
            <a:pPr>
              <a:lnSpc>
                <a:spcPct val="100000"/>
              </a:lnSpc>
              <a:spcBef>
                <a:spcPts val="30"/>
              </a:spcBef>
              <a:buFont typeface="Arial MT"/>
              <a:buChar char="•"/>
            </a:pPr>
            <a:endParaRPr sz="2450">
              <a:latin typeface="Cambria"/>
              <a:cs typeface="Cambria"/>
            </a:endParaRPr>
          </a:p>
          <a:p>
            <a:pPr marL="163195" indent="-151130">
              <a:lnSpc>
                <a:spcPct val="100000"/>
              </a:lnSpc>
              <a:spcBef>
                <a:spcPts val="5"/>
              </a:spcBef>
              <a:buClr>
                <a:srgbClr val="000000"/>
              </a:buClr>
              <a:buFont typeface="Arial MT"/>
              <a:buChar char="•"/>
              <a:tabLst>
                <a:tab pos="163830" algn="l"/>
              </a:tabLst>
            </a:pPr>
            <a:r>
              <a:rPr sz="1950" spc="95" dirty="0">
                <a:solidFill>
                  <a:srgbClr val="3F3F3F"/>
                </a:solidFill>
                <a:latin typeface="Cambria"/>
                <a:cs typeface="Cambria"/>
              </a:rPr>
              <a:t>Select</a:t>
            </a:r>
            <a:r>
              <a:rPr sz="1950" spc="100" dirty="0">
                <a:solidFill>
                  <a:srgbClr val="3F3F3F"/>
                </a:solidFill>
                <a:latin typeface="Cambria"/>
                <a:cs typeface="Cambria"/>
              </a:rPr>
              <a:t> </a:t>
            </a:r>
            <a:r>
              <a:rPr sz="1950" spc="90" dirty="0">
                <a:solidFill>
                  <a:srgbClr val="3F3F3F"/>
                </a:solidFill>
                <a:latin typeface="Cambria"/>
                <a:cs typeface="Cambria"/>
              </a:rPr>
              <a:t>the</a:t>
            </a:r>
            <a:r>
              <a:rPr sz="1950" spc="105" dirty="0">
                <a:solidFill>
                  <a:srgbClr val="3F3F3F"/>
                </a:solidFill>
                <a:latin typeface="Cambria"/>
                <a:cs typeface="Cambria"/>
              </a:rPr>
              <a:t> </a:t>
            </a:r>
            <a:r>
              <a:rPr sz="1950" spc="50" dirty="0">
                <a:solidFill>
                  <a:srgbClr val="3F3F3F"/>
                </a:solidFill>
                <a:latin typeface="Cambria"/>
                <a:cs typeface="Cambria"/>
              </a:rPr>
              <a:t>loss</a:t>
            </a:r>
            <a:r>
              <a:rPr sz="1950" spc="100" dirty="0">
                <a:solidFill>
                  <a:srgbClr val="3F3F3F"/>
                </a:solidFill>
                <a:latin typeface="Cambria"/>
                <a:cs typeface="Cambria"/>
              </a:rPr>
              <a:t> </a:t>
            </a:r>
            <a:r>
              <a:rPr sz="1950" spc="75" dirty="0">
                <a:solidFill>
                  <a:srgbClr val="3F3F3F"/>
                </a:solidFill>
                <a:latin typeface="Cambria"/>
                <a:cs typeface="Cambria"/>
              </a:rPr>
              <a:t>function</a:t>
            </a:r>
            <a:r>
              <a:rPr sz="1950" spc="105" dirty="0">
                <a:solidFill>
                  <a:srgbClr val="3F3F3F"/>
                </a:solidFill>
                <a:latin typeface="Cambria"/>
                <a:cs typeface="Cambria"/>
              </a:rPr>
              <a:t> and</a:t>
            </a:r>
            <a:r>
              <a:rPr sz="1950" spc="100" dirty="0">
                <a:solidFill>
                  <a:srgbClr val="3F3F3F"/>
                </a:solidFill>
                <a:latin typeface="Cambria"/>
                <a:cs typeface="Cambria"/>
              </a:rPr>
              <a:t> train</a:t>
            </a:r>
            <a:r>
              <a:rPr sz="1950" spc="105" dirty="0">
                <a:solidFill>
                  <a:srgbClr val="3F3F3F"/>
                </a:solidFill>
                <a:latin typeface="Cambria"/>
                <a:cs typeface="Cambria"/>
              </a:rPr>
              <a:t> </a:t>
            </a:r>
            <a:r>
              <a:rPr sz="1950" spc="95" dirty="0">
                <a:solidFill>
                  <a:srgbClr val="3F3F3F"/>
                </a:solidFill>
                <a:latin typeface="Cambria"/>
                <a:cs typeface="Cambria"/>
              </a:rPr>
              <a:t>it</a:t>
            </a:r>
            <a:endParaRPr sz="1950">
              <a:latin typeface="Cambria"/>
              <a:cs typeface="Cambria"/>
            </a:endParaRPr>
          </a:p>
          <a:p>
            <a:pPr>
              <a:lnSpc>
                <a:spcPct val="100000"/>
              </a:lnSpc>
              <a:spcBef>
                <a:spcPts val="35"/>
              </a:spcBef>
              <a:buFont typeface="Arial MT"/>
              <a:buChar char="•"/>
            </a:pPr>
            <a:endParaRPr sz="2450">
              <a:latin typeface="Cambria"/>
              <a:cs typeface="Cambria"/>
            </a:endParaRPr>
          </a:p>
          <a:p>
            <a:pPr marL="163195" indent="-151130">
              <a:lnSpc>
                <a:spcPct val="100000"/>
              </a:lnSpc>
              <a:buClr>
                <a:srgbClr val="000000"/>
              </a:buClr>
              <a:buFont typeface="Arial MT"/>
              <a:buChar char="•"/>
              <a:tabLst>
                <a:tab pos="163830" algn="l"/>
              </a:tabLst>
            </a:pPr>
            <a:r>
              <a:rPr sz="1950" spc="95" dirty="0">
                <a:solidFill>
                  <a:srgbClr val="3F3F3F"/>
                </a:solidFill>
                <a:latin typeface="Cambria"/>
                <a:cs typeface="Cambria"/>
              </a:rPr>
              <a:t>Select</a:t>
            </a:r>
            <a:r>
              <a:rPr sz="1950" spc="110" dirty="0">
                <a:solidFill>
                  <a:srgbClr val="3F3F3F"/>
                </a:solidFill>
                <a:latin typeface="Cambria"/>
                <a:cs typeface="Cambria"/>
              </a:rPr>
              <a:t> </a:t>
            </a:r>
            <a:r>
              <a:rPr sz="1950" spc="90" dirty="0">
                <a:solidFill>
                  <a:srgbClr val="3F3F3F"/>
                </a:solidFill>
                <a:latin typeface="Cambria"/>
                <a:cs typeface="Cambria"/>
              </a:rPr>
              <a:t>the</a:t>
            </a:r>
            <a:r>
              <a:rPr sz="1950" spc="114" dirty="0">
                <a:solidFill>
                  <a:srgbClr val="3F3F3F"/>
                </a:solidFill>
                <a:latin typeface="Cambria"/>
                <a:cs typeface="Cambria"/>
              </a:rPr>
              <a:t> </a:t>
            </a:r>
            <a:r>
              <a:rPr sz="1950" spc="65" dirty="0">
                <a:solidFill>
                  <a:srgbClr val="3F3F3F"/>
                </a:solidFill>
                <a:latin typeface="Cambria"/>
                <a:cs typeface="Cambria"/>
              </a:rPr>
              <a:t>appropriate</a:t>
            </a:r>
            <a:r>
              <a:rPr sz="1950" spc="114" dirty="0">
                <a:solidFill>
                  <a:srgbClr val="3F3F3F"/>
                </a:solidFill>
                <a:latin typeface="Cambria"/>
                <a:cs typeface="Cambria"/>
              </a:rPr>
              <a:t> </a:t>
            </a:r>
            <a:r>
              <a:rPr sz="1950" spc="85" dirty="0">
                <a:solidFill>
                  <a:srgbClr val="3F3F3F"/>
                </a:solidFill>
                <a:latin typeface="Cambria"/>
                <a:cs typeface="Cambria"/>
              </a:rPr>
              <a:t>evaluation</a:t>
            </a:r>
            <a:r>
              <a:rPr sz="1950" spc="90" dirty="0">
                <a:solidFill>
                  <a:srgbClr val="3F3F3F"/>
                </a:solidFill>
                <a:latin typeface="Cambria"/>
                <a:cs typeface="Cambria"/>
              </a:rPr>
              <a:t> </a:t>
            </a:r>
            <a:r>
              <a:rPr sz="1950" spc="70" dirty="0">
                <a:solidFill>
                  <a:srgbClr val="3F3F3F"/>
                </a:solidFill>
                <a:latin typeface="Cambria"/>
                <a:cs typeface="Cambria"/>
              </a:rPr>
              <a:t>metric</a:t>
            </a:r>
            <a:r>
              <a:rPr sz="1950" spc="114" dirty="0">
                <a:solidFill>
                  <a:srgbClr val="3F3F3F"/>
                </a:solidFill>
                <a:latin typeface="Cambria"/>
                <a:cs typeface="Cambria"/>
              </a:rPr>
              <a:t> </a:t>
            </a:r>
            <a:r>
              <a:rPr sz="1950" spc="25" dirty="0">
                <a:solidFill>
                  <a:srgbClr val="3F3F3F"/>
                </a:solidFill>
                <a:latin typeface="Cambria"/>
                <a:cs typeface="Cambria"/>
              </a:rPr>
              <a:t>for</a:t>
            </a:r>
            <a:r>
              <a:rPr sz="1950" spc="114" dirty="0">
                <a:solidFill>
                  <a:srgbClr val="3F3F3F"/>
                </a:solidFill>
                <a:latin typeface="Cambria"/>
                <a:cs typeface="Cambria"/>
              </a:rPr>
              <a:t> </a:t>
            </a:r>
            <a:r>
              <a:rPr sz="1950" spc="90" dirty="0">
                <a:solidFill>
                  <a:srgbClr val="3F3F3F"/>
                </a:solidFill>
                <a:latin typeface="Cambria"/>
                <a:cs typeface="Cambria"/>
              </a:rPr>
              <a:t>the</a:t>
            </a:r>
            <a:r>
              <a:rPr sz="1950" spc="110" dirty="0">
                <a:solidFill>
                  <a:srgbClr val="3F3F3F"/>
                </a:solidFill>
                <a:latin typeface="Cambria"/>
                <a:cs typeface="Cambria"/>
              </a:rPr>
              <a:t> </a:t>
            </a:r>
            <a:r>
              <a:rPr sz="1950" spc="80" dirty="0">
                <a:solidFill>
                  <a:srgbClr val="3F3F3F"/>
                </a:solidFill>
                <a:latin typeface="Cambria"/>
                <a:cs typeface="Cambria"/>
              </a:rPr>
              <a:t>given</a:t>
            </a:r>
            <a:r>
              <a:rPr sz="1950" spc="114" dirty="0">
                <a:solidFill>
                  <a:srgbClr val="3F3F3F"/>
                </a:solidFill>
                <a:latin typeface="Cambria"/>
                <a:cs typeface="Cambria"/>
              </a:rPr>
              <a:t> </a:t>
            </a:r>
            <a:r>
              <a:rPr sz="1950" spc="50" dirty="0">
                <a:solidFill>
                  <a:srgbClr val="3F3F3F"/>
                </a:solidFill>
                <a:latin typeface="Cambria"/>
                <a:cs typeface="Cambria"/>
              </a:rPr>
              <a:t>problem</a:t>
            </a:r>
            <a:endParaRPr sz="1950">
              <a:latin typeface="Cambria"/>
              <a:cs typeface="Cambri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7634" rIns="0" bIns="0" rtlCol="0">
            <a:spAutoFit/>
          </a:bodyPr>
          <a:lstStyle/>
          <a:p>
            <a:pPr marL="142875">
              <a:lnSpc>
                <a:spcPct val="100000"/>
              </a:lnSpc>
              <a:spcBef>
                <a:spcPts val="100"/>
              </a:spcBef>
              <a:tabLst>
                <a:tab pos="8370570" algn="l"/>
              </a:tabLst>
            </a:pPr>
            <a:r>
              <a:rPr u="sng" spc="100" dirty="0">
                <a:uFill>
                  <a:solidFill>
                    <a:srgbClr val="7F7F7F"/>
                  </a:solidFill>
                </a:uFill>
              </a:rPr>
              <a:t>Implementing</a:t>
            </a:r>
            <a:r>
              <a:rPr u="sng" spc="125" dirty="0">
                <a:uFill>
                  <a:solidFill>
                    <a:srgbClr val="7F7F7F"/>
                  </a:solidFill>
                </a:uFill>
              </a:rPr>
              <a:t> </a:t>
            </a:r>
            <a:r>
              <a:rPr u="sng" spc="220" dirty="0">
                <a:uFill>
                  <a:solidFill>
                    <a:srgbClr val="7F7F7F"/>
                  </a:solidFill>
                </a:uFill>
              </a:rPr>
              <a:t>a</a:t>
            </a:r>
            <a:r>
              <a:rPr u="sng" spc="110" dirty="0">
                <a:uFill>
                  <a:solidFill>
                    <a:srgbClr val="7F7F7F"/>
                  </a:solidFill>
                </a:uFill>
              </a:rPr>
              <a:t> </a:t>
            </a:r>
            <a:r>
              <a:rPr u="sng" spc="105" dirty="0">
                <a:uFill>
                  <a:solidFill>
                    <a:srgbClr val="7F7F7F"/>
                  </a:solidFill>
                </a:uFill>
              </a:rPr>
              <a:t>neural </a:t>
            </a:r>
            <a:r>
              <a:rPr u="sng" spc="45" dirty="0">
                <a:uFill>
                  <a:solidFill>
                    <a:srgbClr val="7F7F7F"/>
                  </a:solidFill>
                </a:uFill>
              </a:rPr>
              <a:t>network</a:t>
            </a:r>
            <a:r>
              <a:rPr u="sng" spc="110" dirty="0">
                <a:uFill>
                  <a:solidFill>
                    <a:srgbClr val="7F7F7F"/>
                  </a:solidFill>
                </a:uFill>
              </a:rPr>
              <a:t> </a:t>
            </a:r>
            <a:r>
              <a:rPr u="sng" spc="125" dirty="0">
                <a:uFill>
                  <a:solidFill>
                    <a:srgbClr val="7F7F7F"/>
                  </a:solidFill>
                </a:uFill>
              </a:rPr>
              <a:t>in</a:t>
            </a:r>
            <a:r>
              <a:rPr u="sng" spc="105" dirty="0">
                <a:uFill>
                  <a:solidFill>
                    <a:srgbClr val="7F7F7F"/>
                  </a:solidFill>
                </a:uFill>
              </a:rPr>
              <a:t> </a:t>
            </a:r>
            <a:r>
              <a:rPr u="sng" spc="155" dirty="0">
                <a:uFill>
                  <a:solidFill>
                    <a:srgbClr val="7F7F7F"/>
                  </a:solidFill>
                </a:uFill>
              </a:rPr>
              <a:t>Keras	</a:t>
            </a:r>
          </a:p>
        </p:txBody>
      </p:sp>
      <p:sp>
        <p:nvSpPr>
          <p:cNvPr id="3" name="object 3"/>
          <p:cNvSpPr txBox="1"/>
          <p:nvPr/>
        </p:nvSpPr>
        <p:spPr>
          <a:xfrm>
            <a:off x="1058669" y="2516489"/>
            <a:ext cx="7936230" cy="2164080"/>
          </a:xfrm>
          <a:prstGeom prst="rect">
            <a:avLst/>
          </a:prstGeom>
        </p:spPr>
        <p:txBody>
          <a:bodyPr vert="horz" wrap="square" lIns="0" tIns="71120" rIns="0" bIns="0" rtlCol="0">
            <a:spAutoFit/>
          </a:bodyPr>
          <a:lstStyle/>
          <a:p>
            <a:pPr marL="163195" indent="-151130">
              <a:lnSpc>
                <a:spcPct val="100000"/>
              </a:lnSpc>
              <a:spcBef>
                <a:spcPts val="560"/>
              </a:spcBef>
              <a:buClr>
                <a:srgbClr val="000000"/>
              </a:buClr>
              <a:buFont typeface="Arial MT"/>
              <a:buChar char="•"/>
              <a:tabLst>
                <a:tab pos="163830" algn="l"/>
              </a:tabLst>
            </a:pPr>
            <a:r>
              <a:rPr sz="1950" b="1" spc="55" dirty="0">
                <a:solidFill>
                  <a:srgbClr val="3F3F3F"/>
                </a:solidFill>
                <a:latin typeface="Cambria"/>
                <a:cs typeface="Cambria"/>
              </a:rPr>
              <a:t>Five</a:t>
            </a:r>
            <a:r>
              <a:rPr sz="1950" b="1" spc="80" dirty="0">
                <a:solidFill>
                  <a:srgbClr val="3F3F3F"/>
                </a:solidFill>
                <a:latin typeface="Cambria"/>
                <a:cs typeface="Cambria"/>
              </a:rPr>
              <a:t> </a:t>
            </a:r>
            <a:r>
              <a:rPr sz="1950" b="1" spc="-15" dirty="0">
                <a:solidFill>
                  <a:srgbClr val="3F3F3F"/>
                </a:solidFill>
                <a:latin typeface="Cambria"/>
                <a:cs typeface="Cambria"/>
              </a:rPr>
              <a:t>major</a:t>
            </a:r>
            <a:r>
              <a:rPr sz="1950" b="1" spc="80" dirty="0">
                <a:solidFill>
                  <a:srgbClr val="3F3F3F"/>
                </a:solidFill>
                <a:latin typeface="Cambria"/>
                <a:cs typeface="Cambria"/>
              </a:rPr>
              <a:t> </a:t>
            </a:r>
            <a:r>
              <a:rPr sz="1950" b="1" spc="5" dirty="0">
                <a:solidFill>
                  <a:srgbClr val="3F3F3F"/>
                </a:solidFill>
                <a:latin typeface="Cambria"/>
                <a:cs typeface="Cambria"/>
              </a:rPr>
              <a:t>steps</a:t>
            </a:r>
            <a:endParaRPr sz="1950">
              <a:latin typeface="Cambria"/>
              <a:cs typeface="Cambria"/>
            </a:endParaRPr>
          </a:p>
          <a:p>
            <a:pPr marL="314325" lvl="1" indent="-151765">
              <a:lnSpc>
                <a:spcPct val="100000"/>
              </a:lnSpc>
              <a:spcBef>
                <a:spcPts val="370"/>
              </a:spcBef>
              <a:buClr>
                <a:srgbClr val="000000"/>
              </a:buClr>
              <a:buFont typeface="Arial MT"/>
              <a:buChar char="•"/>
              <a:tabLst>
                <a:tab pos="314960" algn="l"/>
              </a:tabLst>
            </a:pPr>
            <a:r>
              <a:rPr sz="1450" spc="75" dirty="0">
                <a:solidFill>
                  <a:srgbClr val="3F3F3F"/>
                </a:solidFill>
                <a:latin typeface="Cambria"/>
                <a:cs typeface="Cambria"/>
              </a:rPr>
              <a:t>Preparing</a:t>
            </a:r>
            <a:r>
              <a:rPr sz="1450" spc="90"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75" dirty="0">
                <a:solidFill>
                  <a:srgbClr val="3F3F3F"/>
                </a:solidFill>
                <a:latin typeface="Cambria"/>
                <a:cs typeface="Cambria"/>
              </a:rPr>
              <a:t>input</a:t>
            </a:r>
            <a:r>
              <a:rPr sz="1450" spc="95" dirty="0">
                <a:solidFill>
                  <a:srgbClr val="3F3F3F"/>
                </a:solidFill>
                <a:latin typeface="Cambria"/>
                <a:cs typeface="Cambria"/>
              </a:rPr>
              <a:t> </a:t>
            </a:r>
            <a:r>
              <a:rPr sz="1450" spc="85" dirty="0">
                <a:solidFill>
                  <a:srgbClr val="3F3F3F"/>
                </a:solidFill>
                <a:latin typeface="Cambria"/>
                <a:cs typeface="Cambria"/>
              </a:rPr>
              <a:t>and</a:t>
            </a:r>
            <a:r>
              <a:rPr sz="1450" spc="90" dirty="0">
                <a:solidFill>
                  <a:srgbClr val="3F3F3F"/>
                </a:solidFill>
                <a:latin typeface="Cambria"/>
                <a:cs typeface="Cambria"/>
              </a:rPr>
              <a:t> </a:t>
            </a:r>
            <a:r>
              <a:rPr sz="1450" spc="45" dirty="0">
                <a:solidFill>
                  <a:srgbClr val="3F3F3F"/>
                </a:solidFill>
                <a:latin typeface="Cambria"/>
                <a:cs typeface="Cambria"/>
              </a:rPr>
              <a:t>specify</a:t>
            </a:r>
            <a:r>
              <a:rPr sz="1450" spc="95"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75" dirty="0">
                <a:solidFill>
                  <a:srgbClr val="3F3F3F"/>
                </a:solidFill>
                <a:latin typeface="Cambria"/>
                <a:cs typeface="Cambria"/>
              </a:rPr>
              <a:t>input</a:t>
            </a:r>
            <a:r>
              <a:rPr sz="1450" spc="95" dirty="0">
                <a:solidFill>
                  <a:srgbClr val="3F3F3F"/>
                </a:solidFill>
                <a:latin typeface="Cambria"/>
                <a:cs typeface="Cambria"/>
              </a:rPr>
              <a:t> </a:t>
            </a:r>
            <a:r>
              <a:rPr sz="1450" spc="55" dirty="0">
                <a:solidFill>
                  <a:srgbClr val="3F3F3F"/>
                </a:solidFill>
                <a:latin typeface="Cambria"/>
                <a:cs typeface="Cambria"/>
              </a:rPr>
              <a:t>dimension</a:t>
            </a:r>
            <a:r>
              <a:rPr sz="1450" spc="90" dirty="0">
                <a:solidFill>
                  <a:srgbClr val="3F3F3F"/>
                </a:solidFill>
                <a:latin typeface="Cambria"/>
                <a:cs typeface="Cambria"/>
              </a:rPr>
              <a:t> </a:t>
            </a:r>
            <a:r>
              <a:rPr sz="1450" spc="10" dirty="0">
                <a:solidFill>
                  <a:srgbClr val="3F3F3F"/>
                </a:solidFill>
                <a:latin typeface="Cambria"/>
                <a:cs typeface="Cambria"/>
              </a:rPr>
              <a:t>(size)</a:t>
            </a:r>
            <a:endParaRPr sz="1450">
              <a:latin typeface="Cambria"/>
              <a:cs typeface="Cambria"/>
            </a:endParaRPr>
          </a:p>
          <a:p>
            <a:pPr marL="314325" lvl="1" indent="-151765">
              <a:lnSpc>
                <a:spcPct val="100000"/>
              </a:lnSpc>
              <a:spcBef>
                <a:spcPts val="359"/>
              </a:spcBef>
              <a:buClr>
                <a:srgbClr val="000000"/>
              </a:buClr>
              <a:buFont typeface="Arial MT"/>
              <a:buChar char="•"/>
              <a:tabLst>
                <a:tab pos="314960" algn="l"/>
              </a:tabLst>
            </a:pPr>
            <a:r>
              <a:rPr sz="1450" spc="80" dirty="0">
                <a:solidFill>
                  <a:srgbClr val="3F3F3F"/>
                </a:solidFill>
                <a:latin typeface="Cambria"/>
                <a:cs typeface="Cambria"/>
              </a:rPr>
              <a:t>Define</a:t>
            </a:r>
            <a:r>
              <a:rPr sz="1450" spc="85"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45" dirty="0">
                <a:solidFill>
                  <a:srgbClr val="3F3F3F"/>
                </a:solidFill>
                <a:latin typeface="Cambria"/>
                <a:cs typeface="Cambria"/>
              </a:rPr>
              <a:t>model</a:t>
            </a:r>
            <a:r>
              <a:rPr sz="1450" spc="90" dirty="0">
                <a:solidFill>
                  <a:srgbClr val="3F3F3F"/>
                </a:solidFill>
                <a:latin typeface="Cambria"/>
                <a:cs typeface="Cambria"/>
              </a:rPr>
              <a:t> </a:t>
            </a:r>
            <a:r>
              <a:rPr sz="1450" spc="60" dirty="0">
                <a:solidFill>
                  <a:srgbClr val="3F3F3F"/>
                </a:solidFill>
                <a:latin typeface="Cambria"/>
                <a:cs typeface="Cambria"/>
              </a:rPr>
              <a:t>architecture</a:t>
            </a:r>
            <a:r>
              <a:rPr sz="1450" spc="90" dirty="0">
                <a:solidFill>
                  <a:srgbClr val="3F3F3F"/>
                </a:solidFill>
                <a:latin typeface="Cambria"/>
                <a:cs typeface="Cambria"/>
              </a:rPr>
              <a:t> </a:t>
            </a:r>
            <a:r>
              <a:rPr sz="1450" spc="85" dirty="0">
                <a:solidFill>
                  <a:srgbClr val="3F3F3F"/>
                </a:solidFill>
                <a:latin typeface="Cambria"/>
                <a:cs typeface="Cambria"/>
              </a:rPr>
              <a:t>and</a:t>
            </a:r>
            <a:r>
              <a:rPr sz="1450" spc="95" dirty="0">
                <a:solidFill>
                  <a:srgbClr val="3F3F3F"/>
                </a:solidFill>
                <a:latin typeface="Cambria"/>
                <a:cs typeface="Cambria"/>
              </a:rPr>
              <a:t> </a:t>
            </a:r>
            <a:r>
              <a:rPr sz="1450" spc="60" dirty="0">
                <a:solidFill>
                  <a:srgbClr val="3F3F3F"/>
                </a:solidFill>
                <a:latin typeface="Cambria"/>
                <a:cs typeface="Cambria"/>
              </a:rPr>
              <a:t>build</a:t>
            </a:r>
            <a:r>
              <a:rPr sz="1450" spc="95" dirty="0">
                <a:solidFill>
                  <a:srgbClr val="3F3F3F"/>
                </a:solidFill>
                <a:latin typeface="Cambria"/>
                <a:cs typeface="Cambria"/>
              </a:rPr>
              <a:t> </a:t>
            </a:r>
            <a:r>
              <a:rPr sz="1450" spc="70" dirty="0">
                <a:solidFill>
                  <a:srgbClr val="3F3F3F"/>
                </a:solidFill>
                <a:latin typeface="Cambria"/>
                <a:cs typeface="Cambria"/>
              </a:rPr>
              <a:t>the</a:t>
            </a:r>
            <a:r>
              <a:rPr sz="1450" spc="95" dirty="0">
                <a:solidFill>
                  <a:srgbClr val="3F3F3F"/>
                </a:solidFill>
                <a:latin typeface="Cambria"/>
                <a:cs typeface="Cambria"/>
              </a:rPr>
              <a:t> </a:t>
            </a:r>
            <a:r>
              <a:rPr sz="1450" spc="60" dirty="0">
                <a:solidFill>
                  <a:srgbClr val="3F3F3F"/>
                </a:solidFill>
                <a:latin typeface="Cambria"/>
                <a:cs typeface="Cambria"/>
              </a:rPr>
              <a:t>computational</a:t>
            </a:r>
            <a:r>
              <a:rPr sz="1450" spc="85" dirty="0">
                <a:solidFill>
                  <a:srgbClr val="3F3F3F"/>
                </a:solidFill>
                <a:latin typeface="Cambria"/>
                <a:cs typeface="Cambria"/>
              </a:rPr>
              <a:t> </a:t>
            </a:r>
            <a:r>
              <a:rPr sz="1450" spc="75" dirty="0">
                <a:solidFill>
                  <a:srgbClr val="3F3F3F"/>
                </a:solidFill>
                <a:latin typeface="Cambria"/>
                <a:cs typeface="Cambria"/>
              </a:rPr>
              <a:t>graph</a:t>
            </a:r>
            <a:endParaRPr sz="1450">
              <a:latin typeface="Cambria"/>
              <a:cs typeface="Cambria"/>
            </a:endParaRPr>
          </a:p>
          <a:p>
            <a:pPr marL="314325" lvl="1" indent="-151765">
              <a:lnSpc>
                <a:spcPct val="100000"/>
              </a:lnSpc>
              <a:spcBef>
                <a:spcPts val="350"/>
              </a:spcBef>
              <a:buClr>
                <a:srgbClr val="000000"/>
              </a:buClr>
              <a:buFont typeface="Arial MT"/>
              <a:buChar char="•"/>
              <a:tabLst>
                <a:tab pos="314960" algn="l"/>
              </a:tabLst>
            </a:pPr>
            <a:r>
              <a:rPr sz="1450" spc="65" dirty="0">
                <a:solidFill>
                  <a:srgbClr val="3F3F3F"/>
                </a:solidFill>
                <a:latin typeface="Cambria"/>
                <a:cs typeface="Cambria"/>
              </a:rPr>
              <a:t>Specify</a:t>
            </a:r>
            <a:r>
              <a:rPr sz="1450" spc="85"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50" dirty="0">
                <a:solidFill>
                  <a:srgbClr val="3F3F3F"/>
                </a:solidFill>
                <a:latin typeface="Cambria"/>
                <a:cs typeface="Cambria"/>
              </a:rPr>
              <a:t>optimizer</a:t>
            </a:r>
            <a:r>
              <a:rPr sz="1450" spc="80" dirty="0">
                <a:solidFill>
                  <a:srgbClr val="3F3F3F"/>
                </a:solidFill>
                <a:latin typeface="Cambria"/>
                <a:cs typeface="Cambria"/>
              </a:rPr>
              <a:t> </a:t>
            </a:r>
            <a:r>
              <a:rPr sz="1450" spc="85" dirty="0">
                <a:solidFill>
                  <a:srgbClr val="3F3F3F"/>
                </a:solidFill>
                <a:latin typeface="Cambria"/>
                <a:cs typeface="Cambria"/>
              </a:rPr>
              <a:t>and</a:t>
            </a:r>
            <a:r>
              <a:rPr sz="1450" spc="90" dirty="0">
                <a:solidFill>
                  <a:srgbClr val="3F3F3F"/>
                </a:solidFill>
                <a:latin typeface="Cambria"/>
                <a:cs typeface="Cambria"/>
              </a:rPr>
              <a:t> </a:t>
            </a:r>
            <a:r>
              <a:rPr sz="1450" spc="50" dirty="0">
                <a:solidFill>
                  <a:srgbClr val="3F3F3F"/>
                </a:solidFill>
                <a:latin typeface="Cambria"/>
                <a:cs typeface="Cambria"/>
              </a:rPr>
              <a:t>configure</a:t>
            </a:r>
            <a:r>
              <a:rPr sz="1450" spc="90"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75" dirty="0">
                <a:solidFill>
                  <a:srgbClr val="3F3F3F"/>
                </a:solidFill>
                <a:latin typeface="Cambria"/>
                <a:cs typeface="Cambria"/>
              </a:rPr>
              <a:t>learning</a:t>
            </a:r>
            <a:r>
              <a:rPr sz="1450" spc="90" dirty="0">
                <a:solidFill>
                  <a:srgbClr val="3F3F3F"/>
                </a:solidFill>
                <a:latin typeface="Cambria"/>
                <a:cs typeface="Cambria"/>
              </a:rPr>
              <a:t> </a:t>
            </a:r>
            <a:r>
              <a:rPr sz="1450" spc="30" dirty="0">
                <a:solidFill>
                  <a:srgbClr val="3F3F3F"/>
                </a:solidFill>
                <a:latin typeface="Cambria"/>
                <a:cs typeface="Cambria"/>
              </a:rPr>
              <a:t>process</a:t>
            </a:r>
            <a:endParaRPr sz="1450">
              <a:latin typeface="Cambria"/>
              <a:cs typeface="Cambria"/>
            </a:endParaRPr>
          </a:p>
          <a:p>
            <a:pPr marL="314325" lvl="1" indent="-151765">
              <a:lnSpc>
                <a:spcPct val="100000"/>
              </a:lnSpc>
              <a:spcBef>
                <a:spcPts val="360"/>
              </a:spcBef>
              <a:buClr>
                <a:srgbClr val="000000"/>
              </a:buClr>
              <a:buFont typeface="Arial MT"/>
              <a:buChar char="•"/>
              <a:tabLst>
                <a:tab pos="314960" algn="l"/>
              </a:tabLst>
            </a:pPr>
            <a:r>
              <a:rPr sz="1450" spc="65" dirty="0">
                <a:solidFill>
                  <a:srgbClr val="3F3F3F"/>
                </a:solidFill>
                <a:latin typeface="Cambria"/>
                <a:cs typeface="Cambria"/>
              </a:rPr>
              <a:t>Specify</a:t>
            </a:r>
            <a:r>
              <a:rPr sz="1450" spc="85"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Inputs, </a:t>
            </a:r>
            <a:r>
              <a:rPr sz="1450" spc="100" dirty="0">
                <a:solidFill>
                  <a:srgbClr val="3F3F3F"/>
                </a:solidFill>
                <a:latin typeface="Cambria"/>
                <a:cs typeface="Cambria"/>
              </a:rPr>
              <a:t>Outputs</a:t>
            </a:r>
            <a:r>
              <a:rPr sz="1450" spc="90" dirty="0">
                <a:solidFill>
                  <a:srgbClr val="3F3F3F"/>
                </a:solidFill>
                <a:latin typeface="Cambria"/>
                <a:cs typeface="Cambria"/>
              </a:rPr>
              <a:t> </a:t>
            </a:r>
            <a:r>
              <a:rPr sz="1450" spc="10" dirty="0">
                <a:solidFill>
                  <a:srgbClr val="3F3F3F"/>
                </a:solidFill>
                <a:latin typeface="Cambria"/>
                <a:cs typeface="Cambria"/>
              </a:rPr>
              <a:t>of</a:t>
            </a:r>
            <a:r>
              <a:rPr sz="1450" spc="90"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65" dirty="0">
                <a:solidFill>
                  <a:srgbClr val="3F3F3F"/>
                </a:solidFill>
                <a:latin typeface="Cambria"/>
                <a:cs typeface="Cambria"/>
              </a:rPr>
              <a:t>computational</a:t>
            </a:r>
            <a:r>
              <a:rPr sz="1450" spc="75" dirty="0">
                <a:solidFill>
                  <a:srgbClr val="3F3F3F"/>
                </a:solidFill>
                <a:latin typeface="Cambria"/>
                <a:cs typeface="Cambria"/>
              </a:rPr>
              <a:t> </a:t>
            </a:r>
            <a:r>
              <a:rPr sz="1450" spc="80" dirty="0">
                <a:solidFill>
                  <a:srgbClr val="3F3F3F"/>
                </a:solidFill>
                <a:latin typeface="Cambria"/>
                <a:cs typeface="Cambria"/>
              </a:rPr>
              <a:t>graph</a:t>
            </a:r>
            <a:r>
              <a:rPr sz="1450" spc="90" dirty="0">
                <a:solidFill>
                  <a:srgbClr val="3F3F3F"/>
                </a:solidFill>
                <a:latin typeface="Cambria"/>
                <a:cs typeface="Cambria"/>
              </a:rPr>
              <a:t> </a:t>
            </a:r>
            <a:r>
              <a:rPr sz="1450" spc="15" dirty="0">
                <a:solidFill>
                  <a:srgbClr val="3F3F3F"/>
                </a:solidFill>
                <a:latin typeface="Cambria"/>
                <a:cs typeface="Cambria"/>
              </a:rPr>
              <a:t>(model)</a:t>
            </a:r>
            <a:r>
              <a:rPr sz="1450" spc="90" dirty="0">
                <a:solidFill>
                  <a:srgbClr val="3F3F3F"/>
                </a:solidFill>
                <a:latin typeface="Cambria"/>
                <a:cs typeface="Cambria"/>
              </a:rPr>
              <a:t> </a:t>
            </a:r>
            <a:r>
              <a:rPr sz="1450" spc="85" dirty="0">
                <a:solidFill>
                  <a:srgbClr val="3F3F3F"/>
                </a:solidFill>
                <a:latin typeface="Cambria"/>
                <a:cs typeface="Cambria"/>
              </a:rPr>
              <a:t>and </a:t>
            </a:r>
            <a:r>
              <a:rPr sz="1450" spc="70" dirty="0">
                <a:solidFill>
                  <a:srgbClr val="3F3F3F"/>
                </a:solidFill>
                <a:latin typeface="Cambria"/>
                <a:cs typeface="Cambria"/>
              </a:rPr>
              <a:t>the</a:t>
            </a:r>
            <a:r>
              <a:rPr sz="1450" spc="90" dirty="0">
                <a:solidFill>
                  <a:srgbClr val="3F3F3F"/>
                </a:solidFill>
                <a:latin typeface="Cambria"/>
                <a:cs typeface="Cambria"/>
              </a:rPr>
              <a:t> </a:t>
            </a:r>
            <a:r>
              <a:rPr sz="1450" spc="75" dirty="0">
                <a:solidFill>
                  <a:srgbClr val="3F3F3F"/>
                </a:solidFill>
                <a:latin typeface="Cambria"/>
                <a:cs typeface="Cambria"/>
              </a:rPr>
              <a:t>Loss</a:t>
            </a:r>
            <a:r>
              <a:rPr sz="1450" spc="90" dirty="0">
                <a:solidFill>
                  <a:srgbClr val="3F3F3F"/>
                </a:solidFill>
                <a:latin typeface="Cambria"/>
                <a:cs typeface="Cambria"/>
              </a:rPr>
              <a:t> </a:t>
            </a:r>
            <a:r>
              <a:rPr sz="1450" spc="55" dirty="0">
                <a:solidFill>
                  <a:srgbClr val="3F3F3F"/>
                </a:solidFill>
                <a:latin typeface="Cambria"/>
                <a:cs typeface="Cambria"/>
              </a:rPr>
              <a:t>function</a:t>
            </a:r>
            <a:endParaRPr sz="1450">
              <a:latin typeface="Cambria"/>
              <a:cs typeface="Cambria"/>
            </a:endParaRPr>
          </a:p>
          <a:p>
            <a:pPr marL="314325" lvl="1" indent="-151765">
              <a:lnSpc>
                <a:spcPct val="100000"/>
              </a:lnSpc>
              <a:spcBef>
                <a:spcPts val="360"/>
              </a:spcBef>
              <a:buClr>
                <a:srgbClr val="000000"/>
              </a:buClr>
              <a:buFont typeface="Arial MT"/>
              <a:buChar char="•"/>
              <a:tabLst>
                <a:tab pos="314960" algn="l"/>
              </a:tabLst>
            </a:pPr>
            <a:r>
              <a:rPr sz="1450" spc="70" dirty="0">
                <a:solidFill>
                  <a:srgbClr val="3F3F3F"/>
                </a:solidFill>
                <a:latin typeface="Cambria"/>
                <a:cs typeface="Cambria"/>
              </a:rPr>
              <a:t>Train</a:t>
            </a:r>
            <a:r>
              <a:rPr sz="1450" spc="80" dirty="0">
                <a:solidFill>
                  <a:srgbClr val="3F3F3F"/>
                </a:solidFill>
                <a:latin typeface="Cambria"/>
                <a:cs typeface="Cambria"/>
              </a:rPr>
              <a:t> </a:t>
            </a:r>
            <a:r>
              <a:rPr sz="1450" spc="85" dirty="0">
                <a:solidFill>
                  <a:srgbClr val="3F3F3F"/>
                </a:solidFill>
                <a:latin typeface="Cambria"/>
                <a:cs typeface="Cambria"/>
              </a:rPr>
              <a:t>and </a:t>
            </a:r>
            <a:r>
              <a:rPr sz="1450" spc="65" dirty="0">
                <a:solidFill>
                  <a:srgbClr val="3F3F3F"/>
                </a:solidFill>
                <a:latin typeface="Cambria"/>
                <a:cs typeface="Cambria"/>
              </a:rPr>
              <a:t>test</a:t>
            </a:r>
            <a:r>
              <a:rPr sz="1450" spc="85"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45" dirty="0">
                <a:solidFill>
                  <a:srgbClr val="3F3F3F"/>
                </a:solidFill>
                <a:latin typeface="Cambria"/>
                <a:cs typeface="Cambria"/>
              </a:rPr>
              <a:t>model</a:t>
            </a:r>
            <a:r>
              <a:rPr sz="1450" spc="80" dirty="0">
                <a:solidFill>
                  <a:srgbClr val="3F3F3F"/>
                </a:solidFill>
                <a:latin typeface="Cambria"/>
                <a:cs typeface="Cambria"/>
              </a:rPr>
              <a:t> </a:t>
            </a:r>
            <a:r>
              <a:rPr sz="1450" spc="35" dirty="0">
                <a:solidFill>
                  <a:srgbClr val="3F3F3F"/>
                </a:solidFill>
                <a:latin typeface="Cambria"/>
                <a:cs typeface="Cambria"/>
              </a:rPr>
              <a:t>on</a:t>
            </a:r>
            <a:r>
              <a:rPr sz="1450" spc="95"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75" dirty="0">
                <a:solidFill>
                  <a:srgbClr val="3F3F3F"/>
                </a:solidFill>
                <a:latin typeface="Cambria"/>
                <a:cs typeface="Cambria"/>
              </a:rPr>
              <a:t>dataset</a:t>
            </a:r>
            <a:endParaRPr sz="1450">
              <a:latin typeface="Cambria"/>
              <a:cs typeface="Cambria"/>
            </a:endParaRPr>
          </a:p>
          <a:p>
            <a:pPr marL="12700" marR="5080">
              <a:lnSpc>
                <a:spcPts val="1460"/>
              </a:lnSpc>
              <a:spcBef>
                <a:spcPts val="645"/>
              </a:spcBef>
            </a:pPr>
            <a:r>
              <a:rPr sz="1450" b="1" spc="35" dirty="0">
                <a:solidFill>
                  <a:srgbClr val="3F3F3F"/>
                </a:solidFill>
                <a:latin typeface="Cambria"/>
                <a:cs typeface="Cambria"/>
              </a:rPr>
              <a:t>Note:</a:t>
            </a:r>
            <a:r>
              <a:rPr sz="1450" b="1" spc="70" dirty="0">
                <a:solidFill>
                  <a:srgbClr val="3F3F3F"/>
                </a:solidFill>
                <a:latin typeface="Cambria"/>
                <a:cs typeface="Cambria"/>
              </a:rPr>
              <a:t> </a:t>
            </a:r>
            <a:r>
              <a:rPr sz="1300" spc="75" dirty="0">
                <a:solidFill>
                  <a:srgbClr val="3F3F3F"/>
                </a:solidFill>
                <a:latin typeface="Cambria"/>
                <a:cs typeface="Cambria"/>
              </a:rPr>
              <a:t>Gradient</a:t>
            </a:r>
            <a:r>
              <a:rPr sz="1300" spc="100" dirty="0">
                <a:solidFill>
                  <a:srgbClr val="3F3F3F"/>
                </a:solidFill>
                <a:latin typeface="Cambria"/>
                <a:cs typeface="Cambria"/>
              </a:rPr>
              <a:t> </a:t>
            </a:r>
            <a:r>
              <a:rPr sz="1300" spc="50" dirty="0">
                <a:solidFill>
                  <a:srgbClr val="3F3F3F"/>
                </a:solidFill>
                <a:latin typeface="Cambria"/>
                <a:cs typeface="Cambria"/>
              </a:rPr>
              <a:t>calculations</a:t>
            </a:r>
            <a:r>
              <a:rPr sz="1300" spc="85" dirty="0">
                <a:solidFill>
                  <a:srgbClr val="3F3F3F"/>
                </a:solidFill>
                <a:latin typeface="Cambria"/>
                <a:cs typeface="Cambria"/>
              </a:rPr>
              <a:t> </a:t>
            </a:r>
            <a:r>
              <a:rPr sz="1300" spc="50" dirty="0">
                <a:solidFill>
                  <a:srgbClr val="3F3F3F"/>
                </a:solidFill>
                <a:latin typeface="Cambria"/>
                <a:cs typeface="Cambria"/>
              </a:rPr>
              <a:t>are</a:t>
            </a:r>
            <a:r>
              <a:rPr sz="1300" spc="85" dirty="0">
                <a:solidFill>
                  <a:srgbClr val="3F3F3F"/>
                </a:solidFill>
                <a:latin typeface="Cambria"/>
                <a:cs typeface="Cambria"/>
              </a:rPr>
              <a:t> </a:t>
            </a:r>
            <a:r>
              <a:rPr sz="1300" spc="70" dirty="0">
                <a:solidFill>
                  <a:srgbClr val="3F3F3F"/>
                </a:solidFill>
                <a:latin typeface="Cambria"/>
                <a:cs typeface="Cambria"/>
              </a:rPr>
              <a:t>taken</a:t>
            </a:r>
            <a:r>
              <a:rPr sz="1300" spc="85" dirty="0">
                <a:solidFill>
                  <a:srgbClr val="3F3F3F"/>
                </a:solidFill>
                <a:latin typeface="Cambria"/>
                <a:cs typeface="Cambria"/>
              </a:rPr>
              <a:t> </a:t>
            </a:r>
            <a:r>
              <a:rPr sz="1300" spc="40" dirty="0">
                <a:solidFill>
                  <a:srgbClr val="3F3F3F"/>
                </a:solidFill>
                <a:latin typeface="Cambria"/>
                <a:cs typeface="Cambria"/>
              </a:rPr>
              <a:t>care</a:t>
            </a:r>
            <a:r>
              <a:rPr sz="1300" spc="85" dirty="0">
                <a:solidFill>
                  <a:srgbClr val="3F3F3F"/>
                </a:solidFill>
                <a:latin typeface="Cambria"/>
                <a:cs typeface="Cambria"/>
              </a:rPr>
              <a:t> </a:t>
            </a:r>
            <a:r>
              <a:rPr sz="1300" spc="35" dirty="0">
                <a:solidFill>
                  <a:srgbClr val="3F3F3F"/>
                </a:solidFill>
                <a:latin typeface="Cambria"/>
                <a:cs typeface="Cambria"/>
              </a:rPr>
              <a:t>by</a:t>
            </a:r>
            <a:r>
              <a:rPr sz="1300" spc="10" dirty="0">
                <a:solidFill>
                  <a:srgbClr val="3F3F3F"/>
                </a:solidFill>
                <a:latin typeface="Cambria"/>
                <a:cs typeface="Cambria"/>
              </a:rPr>
              <a:t> </a:t>
            </a:r>
            <a:r>
              <a:rPr sz="1300" spc="65" dirty="0">
                <a:solidFill>
                  <a:srgbClr val="3F3F3F"/>
                </a:solidFill>
                <a:latin typeface="Cambria"/>
                <a:cs typeface="Cambria"/>
              </a:rPr>
              <a:t>Auto</a:t>
            </a:r>
            <a:r>
              <a:rPr sz="1300" spc="80" dirty="0">
                <a:solidFill>
                  <a:srgbClr val="3F3F3F"/>
                </a:solidFill>
                <a:latin typeface="Cambria"/>
                <a:cs typeface="Cambria"/>
              </a:rPr>
              <a:t> –</a:t>
            </a:r>
            <a:r>
              <a:rPr sz="1300" spc="85" dirty="0">
                <a:solidFill>
                  <a:srgbClr val="3F3F3F"/>
                </a:solidFill>
                <a:latin typeface="Cambria"/>
                <a:cs typeface="Cambria"/>
              </a:rPr>
              <a:t> </a:t>
            </a:r>
            <a:r>
              <a:rPr sz="1300" spc="55" dirty="0">
                <a:solidFill>
                  <a:srgbClr val="3F3F3F"/>
                </a:solidFill>
                <a:latin typeface="Cambria"/>
                <a:cs typeface="Cambria"/>
              </a:rPr>
              <a:t>Differentiation</a:t>
            </a:r>
            <a:r>
              <a:rPr sz="1300" spc="95" dirty="0">
                <a:solidFill>
                  <a:srgbClr val="3F3F3F"/>
                </a:solidFill>
                <a:latin typeface="Cambria"/>
                <a:cs typeface="Cambria"/>
              </a:rPr>
              <a:t> </a:t>
            </a:r>
            <a:r>
              <a:rPr sz="1300" spc="65" dirty="0">
                <a:solidFill>
                  <a:srgbClr val="3F3F3F"/>
                </a:solidFill>
                <a:latin typeface="Cambria"/>
                <a:cs typeface="Cambria"/>
              </a:rPr>
              <a:t>and</a:t>
            </a:r>
            <a:r>
              <a:rPr sz="1300" spc="95" dirty="0">
                <a:solidFill>
                  <a:srgbClr val="3F3F3F"/>
                </a:solidFill>
                <a:latin typeface="Cambria"/>
                <a:cs typeface="Cambria"/>
              </a:rPr>
              <a:t> </a:t>
            </a:r>
            <a:r>
              <a:rPr sz="1300" spc="55" dirty="0">
                <a:solidFill>
                  <a:srgbClr val="3F3F3F"/>
                </a:solidFill>
                <a:latin typeface="Cambria"/>
                <a:cs typeface="Cambria"/>
              </a:rPr>
              <a:t>parameter</a:t>
            </a:r>
            <a:r>
              <a:rPr sz="1300" spc="95" dirty="0">
                <a:solidFill>
                  <a:srgbClr val="3F3F3F"/>
                </a:solidFill>
                <a:latin typeface="Cambria"/>
                <a:cs typeface="Cambria"/>
              </a:rPr>
              <a:t> </a:t>
            </a:r>
            <a:r>
              <a:rPr sz="1300" spc="50" dirty="0">
                <a:solidFill>
                  <a:srgbClr val="3F3F3F"/>
                </a:solidFill>
                <a:latin typeface="Cambria"/>
                <a:cs typeface="Cambria"/>
              </a:rPr>
              <a:t>updates</a:t>
            </a:r>
            <a:r>
              <a:rPr sz="1300" spc="95" dirty="0">
                <a:solidFill>
                  <a:srgbClr val="3F3F3F"/>
                </a:solidFill>
                <a:latin typeface="Cambria"/>
                <a:cs typeface="Cambria"/>
              </a:rPr>
              <a:t> </a:t>
            </a:r>
            <a:r>
              <a:rPr sz="1300" spc="50" dirty="0">
                <a:solidFill>
                  <a:srgbClr val="3F3F3F"/>
                </a:solidFill>
                <a:latin typeface="Cambria"/>
                <a:cs typeface="Cambria"/>
              </a:rPr>
              <a:t>are</a:t>
            </a:r>
            <a:r>
              <a:rPr sz="1300" spc="95" dirty="0">
                <a:solidFill>
                  <a:srgbClr val="3F3F3F"/>
                </a:solidFill>
                <a:latin typeface="Cambria"/>
                <a:cs typeface="Cambria"/>
              </a:rPr>
              <a:t> </a:t>
            </a:r>
            <a:r>
              <a:rPr sz="1300" spc="20" dirty="0">
                <a:solidFill>
                  <a:srgbClr val="3F3F3F"/>
                </a:solidFill>
                <a:latin typeface="Cambria"/>
                <a:cs typeface="Cambria"/>
              </a:rPr>
              <a:t>done </a:t>
            </a:r>
            <a:r>
              <a:rPr sz="1300" spc="25" dirty="0">
                <a:solidFill>
                  <a:srgbClr val="3F3F3F"/>
                </a:solidFill>
                <a:latin typeface="Cambria"/>
                <a:cs typeface="Cambria"/>
              </a:rPr>
              <a:t> </a:t>
            </a:r>
            <a:r>
              <a:rPr sz="1300" spc="60" dirty="0">
                <a:solidFill>
                  <a:srgbClr val="3F3F3F"/>
                </a:solidFill>
                <a:latin typeface="Cambria"/>
                <a:cs typeface="Cambria"/>
              </a:rPr>
              <a:t>automatically</a:t>
            </a:r>
            <a:r>
              <a:rPr sz="1300" spc="75" dirty="0">
                <a:solidFill>
                  <a:srgbClr val="3F3F3F"/>
                </a:solidFill>
                <a:latin typeface="Cambria"/>
                <a:cs typeface="Cambria"/>
              </a:rPr>
              <a:t> </a:t>
            </a:r>
            <a:r>
              <a:rPr sz="1300" spc="65" dirty="0">
                <a:solidFill>
                  <a:srgbClr val="3F3F3F"/>
                </a:solidFill>
                <a:latin typeface="Cambria"/>
                <a:cs typeface="Cambria"/>
              </a:rPr>
              <a:t>in</a:t>
            </a:r>
            <a:r>
              <a:rPr sz="1300" spc="80" dirty="0">
                <a:solidFill>
                  <a:srgbClr val="3F3F3F"/>
                </a:solidFill>
                <a:latin typeface="Cambria"/>
                <a:cs typeface="Cambria"/>
              </a:rPr>
              <a:t> </a:t>
            </a:r>
            <a:r>
              <a:rPr sz="1300" spc="55" dirty="0">
                <a:solidFill>
                  <a:srgbClr val="3F3F3F"/>
                </a:solidFill>
                <a:latin typeface="Cambria"/>
                <a:cs typeface="Cambria"/>
              </a:rPr>
              <a:t>the</a:t>
            </a:r>
            <a:r>
              <a:rPr sz="1300" spc="80" dirty="0">
                <a:solidFill>
                  <a:srgbClr val="3F3F3F"/>
                </a:solidFill>
                <a:latin typeface="Cambria"/>
                <a:cs typeface="Cambria"/>
              </a:rPr>
              <a:t> </a:t>
            </a:r>
            <a:r>
              <a:rPr sz="1300" spc="45" dirty="0">
                <a:solidFill>
                  <a:srgbClr val="3F3F3F"/>
                </a:solidFill>
                <a:latin typeface="Cambria"/>
                <a:cs typeface="Cambria"/>
              </a:rPr>
              <a:t>backend</a:t>
            </a:r>
            <a:endParaRPr sz="1300">
              <a:latin typeface="Cambria"/>
              <a:cs typeface="Cambria"/>
            </a:endParaRPr>
          </a:p>
        </p:txBody>
      </p:sp>
      <p:grpSp>
        <p:nvGrpSpPr>
          <p:cNvPr id="4" name="object 4"/>
          <p:cNvGrpSpPr/>
          <p:nvPr/>
        </p:nvGrpSpPr>
        <p:grpSpPr>
          <a:xfrm>
            <a:off x="433577" y="4764785"/>
            <a:ext cx="1447165" cy="1024255"/>
            <a:chOff x="433577" y="4764785"/>
            <a:chExt cx="1447165" cy="1024255"/>
          </a:xfrm>
        </p:grpSpPr>
        <p:sp>
          <p:nvSpPr>
            <p:cNvPr id="5" name="object 5"/>
            <p:cNvSpPr/>
            <p:nvPr/>
          </p:nvSpPr>
          <p:spPr>
            <a:xfrm>
              <a:off x="439673" y="4771643"/>
              <a:ext cx="1435100" cy="1010919"/>
            </a:xfrm>
            <a:custGeom>
              <a:avLst/>
              <a:gdLst/>
              <a:ahLst/>
              <a:cxnLst/>
              <a:rect l="l" t="t" r="r" b="b"/>
              <a:pathLst>
                <a:path w="1435100" h="1010920">
                  <a:moveTo>
                    <a:pt x="1434846" y="842009"/>
                  </a:moveTo>
                  <a:lnTo>
                    <a:pt x="1434846" y="168401"/>
                  </a:lnTo>
                  <a:lnTo>
                    <a:pt x="1428827" y="123648"/>
                  </a:lnTo>
                  <a:lnTo>
                    <a:pt x="1411844" y="83424"/>
                  </a:lnTo>
                  <a:lnTo>
                    <a:pt x="1385506" y="49339"/>
                  </a:lnTo>
                  <a:lnTo>
                    <a:pt x="1351421" y="23001"/>
                  </a:lnTo>
                  <a:lnTo>
                    <a:pt x="1311197" y="6018"/>
                  </a:lnTo>
                  <a:lnTo>
                    <a:pt x="1266444" y="0"/>
                  </a:lnTo>
                  <a:lnTo>
                    <a:pt x="168402" y="0"/>
                  </a:lnTo>
                  <a:lnTo>
                    <a:pt x="123648" y="6018"/>
                  </a:lnTo>
                  <a:lnTo>
                    <a:pt x="83424" y="23001"/>
                  </a:lnTo>
                  <a:lnTo>
                    <a:pt x="49339" y="49339"/>
                  </a:lnTo>
                  <a:lnTo>
                    <a:pt x="23001" y="83424"/>
                  </a:lnTo>
                  <a:lnTo>
                    <a:pt x="6018" y="123648"/>
                  </a:lnTo>
                  <a:lnTo>
                    <a:pt x="0" y="168401"/>
                  </a:lnTo>
                  <a:lnTo>
                    <a:pt x="0" y="842009"/>
                  </a:lnTo>
                  <a:lnTo>
                    <a:pt x="6018" y="886763"/>
                  </a:lnTo>
                  <a:lnTo>
                    <a:pt x="23001" y="926987"/>
                  </a:lnTo>
                  <a:lnTo>
                    <a:pt x="49339" y="961072"/>
                  </a:lnTo>
                  <a:lnTo>
                    <a:pt x="83424" y="987410"/>
                  </a:lnTo>
                  <a:lnTo>
                    <a:pt x="123648" y="1004393"/>
                  </a:lnTo>
                  <a:lnTo>
                    <a:pt x="168402" y="1010411"/>
                  </a:lnTo>
                  <a:lnTo>
                    <a:pt x="1266444" y="1010411"/>
                  </a:lnTo>
                  <a:lnTo>
                    <a:pt x="1311197" y="1004393"/>
                  </a:lnTo>
                  <a:lnTo>
                    <a:pt x="1351421" y="987410"/>
                  </a:lnTo>
                  <a:lnTo>
                    <a:pt x="1385506" y="961072"/>
                  </a:lnTo>
                  <a:lnTo>
                    <a:pt x="1411844" y="926987"/>
                  </a:lnTo>
                  <a:lnTo>
                    <a:pt x="1428827" y="886763"/>
                  </a:lnTo>
                  <a:lnTo>
                    <a:pt x="1434846" y="842009"/>
                  </a:lnTo>
                  <a:close/>
                </a:path>
              </a:pathLst>
            </a:custGeom>
            <a:solidFill>
              <a:srgbClr val="D6EAAF"/>
            </a:solidFill>
          </p:spPr>
          <p:txBody>
            <a:bodyPr wrap="square" lIns="0" tIns="0" rIns="0" bIns="0" rtlCol="0"/>
            <a:lstStyle/>
            <a:p>
              <a:endParaRPr/>
            </a:p>
          </p:txBody>
        </p:sp>
        <p:sp>
          <p:nvSpPr>
            <p:cNvPr id="6" name="object 6"/>
            <p:cNvSpPr/>
            <p:nvPr/>
          </p:nvSpPr>
          <p:spPr>
            <a:xfrm>
              <a:off x="433577" y="4764785"/>
              <a:ext cx="1447165" cy="1024255"/>
            </a:xfrm>
            <a:custGeom>
              <a:avLst/>
              <a:gdLst/>
              <a:ahLst/>
              <a:cxnLst/>
              <a:rect l="l" t="t" r="r" b="b"/>
              <a:pathLst>
                <a:path w="1447164" h="1024254">
                  <a:moveTo>
                    <a:pt x="1447038" y="858012"/>
                  </a:moveTo>
                  <a:lnTo>
                    <a:pt x="1447038" y="166116"/>
                  </a:lnTo>
                  <a:lnTo>
                    <a:pt x="1446276" y="156972"/>
                  </a:lnTo>
                  <a:lnTo>
                    <a:pt x="1433898" y="108006"/>
                  </a:lnTo>
                  <a:lnTo>
                    <a:pt x="1409104" y="65930"/>
                  </a:lnTo>
                  <a:lnTo>
                    <a:pt x="1373963" y="32639"/>
                  </a:lnTo>
                  <a:lnTo>
                    <a:pt x="1330545" y="10030"/>
                  </a:lnTo>
                  <a:lnTo>
                    <a:pt x="1280922" y="0"/>
                  </a:lnTo>
                  <a:lnTo>
                    <a:pt x="174498" y="0"/>
                  </a:lnTo>
                  <a:lnTo>
                    <a:pt x="124509" y="7345"/>
                  </a:lnTo>
                  <a:lnTo>
                    <a:pt x="80103" y="27779"/>
                  </a:lnTo>
                  <a:lnTo>
                    <a:pt x="43394" y="59399"/>
                  </a:lnTo>
                  <a:lnTo>
                    <a:pt x="16496" y="100303"/>
                  </a:lnTo>
                  <a:lnTo>
                    <a:pt x="1523" y="148590"/>
                  </a:lnTo>
                  <a:lnTo>
                    <a:pt x="0" y="166116"/>
                  </a:lnTo>
                  <a:lnTo>
                    <a:pt x="0" y="858012"/>
                  </a:lnTo>
                  <a:lnTo>
                    <a:pt x="1524" y="875538"/>
                  </a:lnTo>
                  <a:lnTo>
                    <a:pt x="3048" y="883920"/>
                  </a:lnTo>
                  <a:lnTo>
                    <a:pt x="11119" y="910765"/>
                  </a:lnTo>
                  <a:lnTo>
                    <a:pt x="12954" y="914670"/>
                  </a:lnTo>
                  <a:lnTo>
                    <a:pt x="12954" y="166878"/>
                  </a:lnTo>
                  <a:lnTo>
                    <a:pt x="14477" y="150114"/>
                  </a:lnTo>
                  <a:lnTo>
                    <a:pt x="34261" y="94649"/>
                  </a:lnTo>
                  <a:lnTo>
                    <a:pt x="66293" y="54864"/>
                  </a:lnTo>
                  <a:lnTo>
                    <a:pt x="71627" y="50292"/>
                  </a:lnTo>
                  <a:lnTo>
                    <a:pt x="77723" y="44958"/>
                  </a:lnTo>
                  <a:lnTo>
                    <a:pt x="99995" y="31415"/>
                  </a:lnTo>
                  <a:lnTo>
                    <a:pt x="124039" y="21321"/>
                  </a:lnTo>
                  <a:lnTo>
                    <a:pt x="149309" y="15045"/>
                  </a:lnTo>
                  <a:lnTo>
                    <a:pt x="174498" y="13015"/>
                  </a:lnTo>
                  <a:lnTo>
                    <a:pt x="1281684" y="13023"/>
                  </a:lnTo>
                  <a:lnTo>
                    <a:pt x="1334568" y="25599"/>
                  </a:lnTo>
                  <a:lnTo>
                    <a:pt x="1373362" y="48699"/>
                  </a:lnTo>
                  <a:lnTo>
                    <a:pt x="1404002" y="81173"/>
                  </a:lnTo>
                  <a:lnTo>
                    <a:pt x="1424804" y="121179"/>
                  </a:lnTo>
                  <a:lnTo>
                    <a:pt x="1434084" y="166878"/>
                  </a:lnTo>
                  <a:lnTo>
                    <a:pt x="1434084" y="913325"/>
                  </a:lnTo>
                  <a:lnTo>
                    <a:pt x="1437330" y="907133"/>
                  </a:lnTo>
                  <a:lnTo>
                    <a:pt x="1447038" y="858012"/>
                  </a:lnTo>
                  <a:close/>
                </a:path>
                <a:path w="1447164" h="1024254">
                  <a:moveTo>
                    <a:pt x="1434084" y="913325"/>
                  </a:moveTo>
                  <a:lnTo>
                    <a:pt x="1434084" y="857250"/>
                  </a:lnTo>
                  <a:lnTo>
                    <a:pt x="1433322" y="865632"/>
                  </a:lnTo>
                  <a:lnTo>
                    <a:pt x="1421715" y="910709"/>
                  </a:lnTo>
                  <a:lnTo>
                    <a:pt x="1398693" y="949779"/>
                  </a:lnTo>
                  <a:lnTo>
                    <a:pt x="1366159" y="980789"/>
                  </a:lnTo>
                  <a:lnTo>
                    <a:pt x="1326014" y="1001684"/>
                  </a:lnTo>
                  <a:lnTo>
                    <a:pt x="1280160" y="1010412"/>
                  </a:lnTo>
                  <a:lnTo>
                    <a:pt x="174498" y="1010412"/>
                  </a:lnTo>
                  <a:lnTo>
                    <a:pt x="128148" y="1003939"/>
                  </a:lnTo>
                  <a:lnTo>
                    <a:pt x="87105" y="985141"/>
                  </a:lnTo>
                  <a:lnTo>
                    <a:pt x="53233" y="955864"/>
                  </a:lnTo>
                  <a:lnTo>
                    <a:pt x="28402" y="917952"/>
                  </a:lnTo>
                  <a:lnTo>
                    <a:pt x="14478" y="873252"/>
                  </a:lnTo>
                  <a:lnTo>
                    <a:pt x="12954" y="857250"/>
                  </a:lnTo>
                  <a:lnTo>
                    <a:pt x="12954" y="914670"/>
                  </a:lnTo>
                  <a:lnTo>
                    <a:pt x="37991" y="957956"/>
                  </a:lnTo>
                  <a:lnTo>
                    <a:pt x="70104" y="989076"/>
                  </a:lnTo>
                  <a:lnTo>
                    <a:pt x="119457" y="1014955"/>
                  </a:lnTo>
                  <a:lnTo>
                    <a:pt x="174498" y="1024128"/>
                  </a:lnTo>
                  <a:lnTo>
                    <a:pt x="1272540" y="1024128"/>
                  </a:lnTo>
                  <a:lnTo>
                    <a:pt x="1338677" y="1010753"/>
                  </a:lnTo>
                  <a:lnTo>
                    <a:pt x="1380915" y="985936"/>
                  </a:lnTo>
                  <a:lnTo>
                    <a:pt x="1414545" y="950585"/>
                  </a:lnTo>
                  <a:lnTo>
                    <a:pt x="1434084" y="913325"/>
                  </a:lnTo>
                  <a:close/>
                </a:path>
              </a:pathLst>
            </a:custGeom>
            <a:solidFill>
              <a:srgbClr val="6F9526"/>
            </a:solidFill>
          </p:spPr>
          <p:txBody>
            <a:bodyPr wrap="square" lIns="0" tIns="0" rIns="0" bIns="0" rtlCol="0"/>
            <a:lstStyle/>
            <a:p>
              <a:endParaRPr/>
            </a:p>
          </p:txBody>
        </p:sp>
      </p:grpSp>
      <p:sp>
        <p:nvSpPr>
          <p:cNvPr id="7" name="object 7"/>
          <p:cNvSpPr txBox="1"/>
          <p:nvPr/>
        </p:nvSpPr>
        <p:spPr>
          <a:xfrm>
            <a:off x="604519" y="4945554"/>
            <a:ext cx="1106170" cy="634365"/>
          </a:xfrm>
          <a:prstGeom prst="rect">
            <a:avLst/>
          </a:prstGeom>
        </p:spPr>
        <p:txBody>
          <a:bodyPr vert="horz" wrap="square" lIns="0" tIns="15240" rIns="0" bIns="0" rtlCol="0">
            <a:spAutoFit/>
          </a:bodyPr>
          <a:lstStyle/>
          <a:p>
            <a:pPr algn="ctr">
              <a:lnSpc>
                <a:spcPts val="1839"/>
              </a:lnSpc>
              <a:spcBef>
                <a:spcPts val="120"/>
              </a:spcBef>
            </a:pPr>
            <a:r>
              <a:rPr sz="1550" spc="-45" dirty="0">
                <a:latin typeface="Leelawadee UI Semilight"/>
                <a:cs typeface="Leelawadee UI Semilight"/>
              </a:rPr>
              <a:t>P</a:t>
            </a:r>
            <a:r>
              <a:rPr sz="1550" spc="-50" dirty="0">
                <a:latin typeface="Leelawadee UI Semilight"/>
                <a:cs typeface="Leelawadee UI Semilight"/>
              </a:rPr>
              <a:t>re</a:t>
            </a:r>
            <a:r>
              <a:rPr sz="1550" spc="-75" dirty="0">
                <a:latin typeface="Leelawadee UI Semilight"/>
                <a:cs typeface="Leelawadee UI Semilight"/>
              </a:rPr>
              <a:t>p</a:t>
            </a:r>
            <a:r>
              <a:rPr sz="1550" spc="-50" dirty="0">
                <a:latin typeface="Leelawadee UI Semilight"/>
                <a:cs typeface="Leelawadee UI Semilight"/>
              </a:rPr>
              <a:t>a</a:t>
            </a:r>
            <a:r>
              <a:rPr sz="1550" spc="-55" dirty="0">
                <a:latin typeface="Leelawadee UI Semilight"/>
                <a:cs typeface="Leelawadee UI Semilight"/>
              </a:rPr>
              <a:t>r</a:t>
            </a:r>
            <a:r>
              <a:rPr sz="1550" spc="-35" dirty="0">
                <a:latin typeface="Leelawadee UI Semilight"/>
                <a:cs typeface="Leelawadee UI Semilight"/>
              </a:rPr>
              <a:t>e</a:t>
            </a:r>
            <a:r>
              <a:rPr sz="1550" spc="-50" dirty="0">
                <a:latin typeface="Leelawadee UI Semilight"/>
                <a:cs typeface="Leelawadee UI Semilight"/>
              </a:rPr>
              <a:t> </a:t>
            </a:r>
            <a:r>
              <a:rPr sz="1550" spc="-35" dirty="0">
                <a:latin typeface="Leelawadee UI Semilight"/>
                <a:cs typeface="Leelawadee UI Semilight"/>
              </a:rPr>
              <a:t>In</a:t>
            </a:r>
            <a:r>
              <a:rPr sz="1550" spc="-55" dirty="0">
                <a:latin typeface="Leelawadee UI Semilight"/>
                <a:cs typeface="Leelawadee UI Semilight"/>
              </a:rPr>
              <a:t>pu</a:t>
            </a:r>
            <a:r>
              <a:rPr sz="1550" spc="-20" dirty="0">
                <a:latin typeface="Leelawadee UI Semilight"/>
                <a:cs typeface="Leelawadee UI Semilight"/>
              </a:rPr>
              <a:t>t</a:t>
            </a:r>
            <a:endParaRPr sz="1550">
              <a:latin typeface="Leelawadee UI Semilight"/>
              <a:cs typeface="Leelawadee UI Semilight"/>
            </a:endParaRPr>
          </a:p>
          <a:p>
            <a:pPr algn="ctr">
              <a:lnSpc>
                <a:spcPts val="1360"/>
              </a:lnSpc>
            </a:pPr>
            <a:r>
              <a:rPr sz="1150" spc="-5" dirty="0">
                <a:latin typeface="Calibri"/>
                <a:cs typeface="Calibri"/>
              </a:rPr>
              <a:t>(Images,</a:t>
            </a:r>
            <a:r>
              <a:rPr sz="1150" spc="-25" dirty="0">
                <a:latin typeface="Calibri"/>
                <a:cs typeface="Calibri"/>
              </a:rPr>
              <a:t> </a:t>
            </a:r>
            <a:r>
              <a:rPr sz="1150" spc="-5" dirty="0">
                <a:latin typeface="Calibri"/>
                <a:cs typeface="Calibri"/>
              </a:rPr>
              <a:t>videos,</a:t>
            </a:r>
            <a:endParaRPr sz="1150">
              <a:latin typeface="Calibri"/>
              <a:cs typeface="Calibri"/>
            </a:endParaRPr>
          </a:p>
          <a:p>
            <a:pPr algn="ctr">
              <a:lnSpc>
                <a:spcPct val="100000"/>
              </a:lnSpc>
              <a:spcBef>
                <a:spcPts val="15"/>
              </a:spcBef>
            </a:pPr>
            <a:r>
              <a:rPr sz="1150" spc="-5" dirty="0">
                <a:latin typeface="Calibri"/>
                <a:cs typeface="Calibri"/>
              </a:rPr>
              <a:t>text,</a:t>
            </a:r>
            <a:r>
              <a:rPr sz="1150" spc="-35" dirty="0">
                <a:latin typeface="Calibri"/>
                <a:cs typeface="Calibri"/>
              </a:rPr>
              <a:t> </a:t>
            </a:r>
            <a:r>
              <a:rPr sz="1150" dirty="0">
                <a:latin typeface="Calibri"/>
                <a:cs typeface="Calibri"/>
              </a:rPr>
              <a:t>audio</a:t>
            </a:r>
            <a:r>
              <a:rPr sz="1300" dirty="0">
                <a:latin typeface="Calibri"/>
                <a:cs typeface="Calibri"/>
              </a:rPr>
              <a:t>)</a:t>
            </a:r>
            <a:endParaRPr sz="1300">
              <a:latin typeface="Calibri"/>
              <a:cs typeface="Calibri"/>
            </a:endParaRPr>
          </a:p>
        </p:txBody>
      </p:sp>
      <p:grpSp>
        <p:nvGrpSpPr>
          <p:cNvPr id="8" name="object 8"/>
          <p:cNvGrpSpPr/>
          <p:nvPr/>
        </p:nvGrpSpPr>
        <p:grpSpPr>
          <a:xfrm>
            <a:off x="2382011" y="4764785"/>
            <a:ext cx="1447800" cy="1024255"/>
            <a:chOff x="2382011" y="4764785"/>
            <a:chExt cx="1447800" cy="1024255"/>
          </a:xfrm>
        </p:grpSpPr>
        <p:sp>
          <p:nvSpPr>
            <p:cNvPr id="9" name="object 9"/>
            <p:cNvSpPr/>
            <p:nvPr/>
          </p:nvSpPr>
          <p:spPr>
            <a:xfrm>
              <a:off x="2388869" y="4771643"/>
              <a:ext cx="1434465" cy="1010919"/>
            </a:xfrm>
            <a:custGeom>
              <a:avLst/>
              <a:gdLst/>
              <a:ahLst/>
              <a:cxnLst/>
              <a:rect l="l" t="t" r="r" b="b"/>
              <a:pathLst>
                <a:path w="1434464" h="1010920">
                  <a:moveTo>
                    <a:pt x="1434084" y="842009"/>
                  </a:moveTo>
                  <a:lnTo>
                    <a:pt x="1434084" y="168401"/>
                  </a:lnTo>
                  <a:lnTo>
                    <a:pt x="1428065" y="123648"/>
                  </a:lnTo>
                  <a:lnTo>
                    <a:pt x="1411082" y="83424"/>
                  </a:lnTo>
                  <a:lnTo>
                    <a:pt x="1384744" y="49339"/>
                  </a:lnTo>
                  <a:lnTo>
                    <a:pt x="1350659" y="23001"/>
                  </a:lnTo>
                  <a:lnTo>
                    <a:pt x="1310435" y="6018"/>
                  </a:lnTo>
                  <a:lnTo>
                    <a:pt x="1265682" y="0"/>
                  </a:lnTo>
                  <a:lnTo>
                    <a:pt x="168402" y="0"/>
                  </a:lnTo>
                  <a:lnTo>
                    <a:pt x="123648" y="6018"/>
                  </a:lnTo>
                  <a:lnTo>
                    <a:pt x="83424" y="23001"/>
                  </a:lnTo>
                  <a:lnTo>
                    <a:pt x="49339" y="49339"/>
                  </a:lnTo>
                  <a:lnTo>
                    <a:pt x="23001" y="83424"/>
                  </a:lnTo>
                  <a:lnTo>
                    <a:pt x="6018" y="123648"/>
                  </a:lnTo>
                  <a:lnTo>
                    <a:pt x="0" y="168401"/>
                  </a:lnTo>
                  <a:lnTo>
                    <a:pt x="0" y="842009"/>
                  </a:lnTo>
                  <a:lnTo>
                    <a:pt x="6018" y="886763"/>
                  </a:lnTo>
                  <a:lnTo>
                    <a:pt x="23001" y="926987"/>
                  </a:lnTo>
                  <a:lnTo>
                    <a:pt x="49339" y="961072"/>
                  </a:lnTo>
                  <a:lnTo>
                    <a:pt x="83424" y="987410"/>
                  </a:lnTo>
                  <a:lnTo>
                    <a:pt x="123648" y="1004393"/>
                  </a:lnTo>
                  <a:lnTo>
                    <a:pt x="168402" y="1010411"/>
                  </a:lnTo>
                  <a:lnTo>
                    <a:pt x="1265682" y="1010411"/>
                  </a:lnTo>
                  <a:lnTo>
                    <a:pt x="1310435" y="1004393"/>
                  </a:lnTo>
                  <a:lnTo>
                    <a:pt x="1350659" y="987410"/>
                  </a:lnTo>
                  <a:lnTo>
                    <a:pt x="1384744" y="961072"/>
                  </a:lnTo>
                  <a:lnTo>
                    <a:pt x="1411082" y="926987"/>
                  </a:lnTo>
                  <a:lnTo>
                    <a:pt x="1428065" y="886763"/>
                  </a:lnTo>
                  <a:lnTo>
                    <a:pt x="1434084" y="842009"/>
                  </a:lnTo>
                  <a:close/>
                </a:path>
              </a:pathLst>
            </a:custGeom>
            <a:solidFill>
              <a:srgbClr val="D6EAAF"/>
            </a:solidFill>
          </p:spPr>
          <p:txBody>
            <a:bodyPr wrap="square" lIns="0" tIns="0" rIns="0" bIns="0" rtlCol="0"/>
            <a:lstStyle/>
            <a:p>
              <a:endParaRPr/>
            </a:p>
          </p:txBody>
        </p:sp>
        <p:sp>
          <p:nvSpPr>
            <p:cNvPr id="10" name="object 10"/>
            <p:cNvSpPr/>
            <p:nvPr/>
          </p:nvSpPr>
          <p:spPr>
            <a:xfrm>
              <a:off x="2382011" y="4764785"/>
              <a:ext cx="1447800" cy="1024255"/>
            </a:xfrm>
            <a:custGeom>
              <a:avLst/>
              <a:gdLst/>
              <a:ahLst/>
              <a:cxnLst/>
              <a:rect l="l" t="t" r="r" b="b"/>
              <a:pathLst>
                <a:path w="1447800" h="1024254">
                  <a:moveTo>
                    <a:pt x="762" y="858012"/>
                  </a:moveTo>
                  <a:lnTo>
                    <a:pt x="761" y="166116"/>
                  </a:lnTo>
                  <a:lnTo>
                    <a:pt x="0" y="175260"/>
                  </a:lnTo>
                  <a:lnTo>
                    <a:pt x="0" y="848868"/>
                  </a:lnTo>
                  <a:lnTo>
                    <a:pt x="762" y="858012"/>
                  </a:lnTo>
                  <a:close/>
                </a:path>
                <a:path w="1447800" h="1024254">
                  <a:moveTo>
                    <a:pt x="1447800" y="848868"/>
                  </a:moveTo>
                  <a:lnTo>
                    <a:pt x="1447800" y="174498"/>
                  </a:lnTo>
                  <a:lnTo>
                    <a:pt x="1446276" y="156972"/>
                  </a:lnTo>
                  <a:lnTo>
                    <a:pt x="1434399" y="108183"/>
                  </a:lnTo>
                  <a:lnTo>
                    <a:pt x="1409614" y="66140"/>
                  </a:lnTo>
                  <a:lnTo>
                    <a:pt x="1374307" y="32794"/>
                  </a:lnTo>
                  <a:lnTo>
                    <a:pt x="1330867" y="10097"/>
                  </a:lnTo>
                  <a:lnTo>
                    <a:pt x="1281684" y="0"/>
                  </a:lnTo>
                  <a:lnTo>
                    <a:pt x="175260" y="0"/>
                  </a:lnTo>
                  <a:lnTo>
                    <a:pt x="125430" y="7087"/>
                  </a:lnTo>
                  <a:lnTo>
                    <a:pt x="80792" y="27570"/>
                  </a:lnTo>
                  <a:lnTo>
                    <a:pt x="43772" y="59370"/>
                  </a:lnTo>
                  <a:lnTo>
                    <a:pt x="16795" y="100403"/>
                  </a:lnTo>
                  <a:lnTo>
                    <a:pt x="2285" y="148590"/>
                  </a:lnTo>
                  <a:lnTo>
                    <a:pt x="761" y="156972"/>
                  </a:lnTo>
                  <a:lnTo>
                    <a:pt x="762" y="867156"/>
                  </a:lnTo>
                  <a:lnTo>
                    <a:pt x="3810" y="883920"/>
                  </a:lnTo>
                  <a:lnTo>
                    <a:pt x="11397" y="910572"/>
                  </a:lnTo>
                  <a:lnTo>
                    <a:pt x="12954" y="913855"/>
                  </a:lnTo>
                  <a:lnTo>
                    <a:pt x="12954" y="175260"/>
                  </a:lnTo>
                  <a:lnTo>
                    <a:pt x="15239" y="150114"/>
                  </a:lnTo>
                  <a:lnTo>
                    <a:pt x="34356" y="94716"/>
                  </a:lnTo>
                  <a:lnTo>
                    <a:pt x="66293" y="54864"/>
                  </a:lnTo>
                  <a:lnTo>
                    <a:pt x="72389" y="50292"/>
                  </a:lnTo>
                  <a:lnTo>
                    <a:pt x="78485" y="44958"/>
                  </a:lnTo>
                  <a:lnTo>
                    <a:pt x="100516" y="31388"/>
                  </a:lnTo>
                  <a:lnTo>
                    <a:pt x="124382" y="21307"/>
                  </a:lnTo>
                  <a:lnTo>
                    <a:pt x="149493" y="15050"/>
                  </a:lnTo>
                  <a:lnTo>
                    <a:pt x="175260" y="12954"/>
                  </a:lnTo>
                  <a:lnTo>
                    <a:pt x="1281684" y="13023"/>
                  </a:lnTo>
                  <a:lnTo>
                    <a:pt x="1334219" y="25397"/>
                  </a:lnTo>
                  <a:lnTo>
                    <a:pt x="1373285" y="48576"/>
                  </a:lnTo>
                  <a:lnTo>
                    <a:pt x="1404372" y="81231"/>
                  </a:lnTo>
                  <a:lnTo>
                    <a:pt x="1425348" y="121339"/>
                  </a:lnTo>
                  <a:lnTo>
                    <a:pt x="1434084" y="166878"/>
                  </a:lnTo>
                  <a:lnTo>
                    <a:pt x="1434846" y="175260"/>
                  </a:lnTo>
                  <a:lnTo>
                    <a:pt x="1434846" y="912568"/>
                  </a:lnTo>
                  <a:lnTo>
                    <a:pt x="1437900" y="906727"/>
                  </a:lnTo>
                  <a:lnTo>
                    <a:pt x="1447038" y="858012"/>
                  </a:lnTo>
                  <a:lnTo>
                    <a:pt x="1447800" y="848868"/>
                  </a:lnTo>
                  <a:close/>
                </a:path>
                <a:path w="1447800" h="1024254">
                  <a:moveTo>
                    <a:pt x="1434846" y="912568"/>
                  </a:moveTo>
                  <a:lnTo>
                    <a:pt x="1434846" y="848868"/>
                  </a:lnTo>
                  <a:lnTo>
                    <a:pt x="1433322" y="865632"/>
                  </a:lnTo>
                  <a:lnTo>
                    <a:pt x="1422596" y="910176"/>
                  </a:lnTo>
                  <a:lnTo>
                    <a:pt x="1399457" y="949333"/>
                  </a:lnTo>
                  <a:lnTo>
                    <a:pt x="1366440" y="980696"/>
                  </a:lnTo>
                  <a:lnTo>
                    <a:pt x="1326083" y="1001858"/>
                  </a:lnTo>
                  <a:lnTo>
                    <a:pt x="1280922" y="1010412"/>
                  </a:lnTo>
                  <a:lnTo>
                    <a:pt x="175260" y="1010412"/>
                  </a:lnTo>
                  <a:lnTo>
                    <a:pt x="129401" y="1004158"/>
                  </a:lnTo>
                  <a:lnTo>
                    <a:pt x="88029" y="985196"/>
                  </a:lnTo>
                  <a:lnTo>
                    <a:pt x="53586" y="955644"/>
                  </a:lnTo>
                  <a:lnTo>
                    <a:pt x="28509" y="917623"/>
                  </a:lnTo>
                  <a:lnTo>
                    <a:pt x="15240" y="873252"/>
                  </a:lnTo>
                  <a:lnTo>
                    <a:pt x="13716" y="864870"/>
                  </a:lnTo>
                  <a:lnTo>
                    <a:pt x="13716" y="857250"/>
                  </a:lnTo>
                  <a:lnTo>
                    <a:pt x="12954" y="848868"/>
                  </a:lnTo>
                  <a:lnTo>
                    <a:pt x="12954" y="913855"/>
                  </a:lnTo>
                  <a:lnTo>
                    <a:pt x="38873" y="958291"/>
                  </a:lnTo>
                  <a:lnTo>
                    <a:pt x="70866" y="989076"/>
                  </a:lnTo>
                  <a:lnTo>
                    <a:pt x="120229" y="1014979"/>
                  </a:lnTo>
                  <a:lnTo>
                    <a:pt x="175260" y="1024128"/>
                  </a:lnTo>
                  <a:lnTo>
                    <a:pt x="1272540" y="1024128"/>
                  </a:lnTo>
                  <a:lnTo>
                    <a:pt x="1290828" y="1022604"/>
                  </a:lnTo>
                  <a:lnTo>
                    <a:pt x="1339035" y="1010903"/>
                  </a:lnTo>
                  <a:lnTo>
                    <a:pt x="1381329" y="985883"/>
                  </a:lnTo>
                  <a:lnTo>
                    <a:pt x="1415140" y="950254"/>
                  </a:lnTo>
                  <a:lnTo>
                    <a:pt x="1434846" y="912568"/>
                  </a:lnTo>
                  <a:close/>
                </a:path>
              </a:pathLst>
            </a:custGeom>
            <a:solidFill>
              <a:srgbClr val="6F9526"/>
            </a:solidFill>
          </p:spPr>
          <p:txBody>
            <a:bodyPr wrap="square" lIns="0" tIns="0" rIns="0" bIns="0" rtlCol="0"/>
            <a:lstStyle/>
            <a:p>
              <a:endParaRPr/>
            </a:p>
          </p:txBody>
        </p:sp>
      </p:grpSp>
      <p:sp>
        <p:nvSpPr>
          <p:cNvPr id="11" name="object 11"/>
          <p:cNvSpPr txBox="1"/>
          <p:nvPr/>
        </p:nvSpPr>
        <p:spPr>
          <a:xfrm>
            <a:off x="2594094" y="4769532"/>
            <a:ext cx="1022985" cy="988694"/>
          </a:xfrm>
          <a:prstGeom prst="rect">
            <a:avLst/>
          </a:prstGeom>
        </p:spPr>
        <p:txBody>
          <a:bodyPr vert="horz" wrap="square" lIns="0" tIns="31115" rIns="0" bIns="0" rtlCol="0">
            <a:spAutoFit/>
          </a:bodyPr>
          <a:lstStyle/>
          <a:p>
            <a:pPr marL="38100" marR="31750" indent="3810" algn="ctr">
              <a:lnSpc>
                <a:spcPts val="1780"/>
              </a:lnSpc>
              <a:spcBef>
                <a:spcPts val="245"/>
              </a:spcBef>
            </a:pPr>
            <a:r>
              <a:rPr sz="1550" spc="-40" dirty="0">
                <a:latin typeface="Leelawadee UI Semilight"/>
                <a:cs typeface="Leelawadee UI Semilight"/>
              </a:rPr>
              <a:t>Defin</a:t>
            </a:r>
            <a:r>
              <a:rPr sz="1550" spc="-35" dirty="0">
                <a:latin typeface="Leelawadee UI Semilight"/>
                <a:cs typeface="Leelawadee UI Semilight"/>
              </a:rPr>
              <a:t>e</a:t>
            </a:r>
            <a:r>
              <a:rPr sz="1550" spc="-50" dirty="0">
                <a:latin typeface="Leelawadee UI Semilight"/>
                <a:cs typeface="Leelawadee UI Semilight"/>
              </a:rPr>
              <a:t> </a:t>
            </a:r>
            <a:r>
              <a:rPr sz="1550" spc="-20" dirty="0">
                <a:latin typeface="Leelawadee UI Semilight"/>
                <a:cs typeface="Leelawadee UI Semilight"/>
              </a:rPr>
              <a:t>t</a:t>
            </a:r>
            <a:r>
              <a:rPr sz="1550" spc="-45" dirty="0">
                <a:latin typeface="Leelawadee UI Semilight"/>
                <a:cs typeface="Leelawadee UI Semilight"/>
              </a:rPr>
              <a:t>h</a:t>
            </a:r>
            <a:r>
              <a:rPr sz="1550" spc="-25" dirty="0">
                <a:latin typeface="Leelawadee UI Semilight"/>
                <a:cs typeface="Leelawadee UI Semilight"/>
              </a:rPr>
              <a:t>e  </a:t>
            </a:r>
            <a:r>
              <a:rPr sz="1550" spc="-65" dirty="0">
                <a:latin typeface="Leelawadee UI Semilight"/>
                <a:cs typeface="Leelawadee UI Semilight"/>
              </a:rPr>
              <a:t>AN</a:t>
            </a:r>
            <a:r>
              <a:rPr sz="1550" spc="-50" dirty="0">
                <a:latin typeface="Leelawadee UI Semilight"/>
                <a:cs typeface="Leelawadee UI Semilight"/>
              </a:rPr>
              <a:t>N</a:t>
            </a:r>
            <a:r>
              <a:rPr sz="1550" spc="-60" dirty="0">
                <a:latin typeface="Leelawadee UI Semilight"/>
                <a:cs typeface="Leelawadee UI Semilight"/>
              </a:rPr>
              <a:t> </a:t>
            </a:r>
            <a:r>
              <a:rPr sz="1550" spc="-50" dirty="0">
                <a:latin typeface="Leelawadee UI Semilight"/>
                <a:cs typeface="Leelawadee UI Semilight"/>
              </a:rPr>
              <a:t>model</a:t>
            </a:r>
            <a:endParaRPr sz="1550">
              <a:latin typeface="Leelawadee UI Semilight"/>
              <a:cs typeface="Leelawadee UI Semilight"/>
            </a:endParaRPr>
          </a:p>
          <a:p>
            <a:pPr algn="ctr">
              <a:lnSpc>
                <a:spcPts val="1315"/>
              </a:lnSpc>
            </a:pPr>
            <a:r>
              <a:rPr sz="1200" spc="-20" dirty="0">
                <a:latin typeface="Leelawadee UI Semilight"/>
                <a:cs typeface="Leelawadee UI Semilight"/>
              </a:rPr>
              <a:t>(</a:t>
            </a:r>
            <a:r>
              <a:rPr sz="1200" spc="-40" dirty="0">
                <a:latin typeface="Leelawadee UI Semilight"/>
                <a:cs typeface="Leelawadee UI Semilight"/>
              </a:rPr>
              <a:t>Seque</a:t>
            </a:r>
            <a:r>
              <a:rPr sz="1200" spc="-45" dirty="0">
                <a:latin typeface="Leelawadee UI Semilight"/>
                <a:cs typeface="Leelawadee UI Semilight"/>
              </a:rPr>
              <a:t>n</a:t>
            </a:r>
            <a:r>
              <a:rPr sz="1200" spc="-25" dirty="0">
                <a:latin typeface="Leelawadee UI Semilight"/>
                <a:cs typeface="Leelawadee UI Semilight"/>
              </a:rPr>
              <a:t>t</a:t>
            </a:r>
            <a:r>
              <a:rPr sz="1200" spc="-15" dirty="0">
                <a:latin typeface="Leelawadee UI Semilight"/>
                <a:cs typeface="Leelawadee UI Semilight"/>
              </a:rPr>
              <a:t>i</a:t>
            </a:r>
            <a:r>
              <a:rPr sz="1200" spc="-35" dirty="0">
                <a:latin typeface="Leelawadee UI Semilight"/>
                <a:cs typeface="Leelawadee UI Semilight"/>
              </a:rPr>
              <a:t>a</a:t>
            </a:r>
            <a:r>
              <a:rPr sz="1200" spc="-10" dirty="0">
                <a:latin typeface="Leelawadee UI Semilight"/>
                <a:cs typeface="Leelawadee UI Semilight"/>
              </a:rPr>
              <a:t>l</a:t>
            </a:r>
            <a:r>
              <a:rPr sz="1200" spc="-45" dirty="0">
                <a:latin typeface="Leelawadee UI Semilight"/>
                <a:cs typeface="Leelawadee UI Semilight"/>
              </a:rPr>
              <a:t> </a:t>
            </a:r>
            <a:r>
              <a:rPr sz="1200" spc="-25" dirty="0">
                <a:latin typeface="Leelawadee UI Semilight"/>
                <a:cs typeface="Leelawadee UI Semilight"/>
              </a:rPr>
              <a:t>or</a:t>
            </a:r>
            <a:endParaRPr sz="1200">
              <a:latin typeface="Leelawadee UI Semilight"/>
              <a:cs typeface="Leelawadee UI Semilight"/>
            </a:endParaRPr>
          </a:p>
          <a:p>
            <a:pPr algn="ctr">
              <a:lnSpc>
                <a:spcPts val="1410"/>
              </a:lnSpc>
            </a:pPr>
            <a:r>
              <a:rPr sz="1200" spc="-20" dirty="0">
                <a:latin typeface="Leelawadee UI Semilight"/>
                <a:cs typeface="Leelawadee UI Semilight"/>
              </a:rPr>
              <a:t>F</a:t>
            </a:r>
            <a:r>
              <a:rPr sz="1200" spc="-40" dirty="0">
                <a:latin typeface="Leelawadee UI Semilight"/>
                <a:cs typeface="Leelawadee UI Semilight"/>
              </a:rPr>
              <a:t>u</a:t>
            </a:r>
            <a:r>
              <a:rPr sz="1200" spc="-30" dirty="0">
                <a:latin typeface="Leelawadee UI Semilight"/>
                <a:cs typeface="Leelawadee UI Semilight"/>
              </a:rPr>
              <a:t>nct</a:t>
            </a:r>
            <a:r>
              <a:rPr sz="1200" spc="-15" dirty="0">
                <a:latin typeface="Leelawadee UI Semilight"/>
                <a:cs typeface="Leelawadee UI Semilight"/>
              </a:rPr>
              <a:t>i</a:t>
            </a:r>
            <a:r>
              <a:rPr sz="1200" spc="-45" dirty="0">
                <a:latin typeface="Leelawadee UI Semilight"/>
                <a:cs typeface="Leelawadee UI Semilight"/>
              </a:rPr>
              <a:t>o</a:t>
            </a:r>
            <a:r>
              <a:rPr sz="1200" spc="-40" dirty="0">
                <a:latin typeface="Leelawadee UI Semilight"/>
                <a:cs typeface="Leelawadee UI Semilight"/>
              </a:rPr>
              <a:t>n</a:t>
            </a:r>
            <a:r>
              <a:rPr sz="1200" spc="-45" dirty="0">
                <a:latin typeface="Leelawadee UI Semilight"/>
                <a:cs typeface="Leelawadee UI Semilight"/>
              </a:rPr>
              <a:t>a</a:t>
            </a:r>
            <a:r>
              <a:rPr sz="1200" spc="-10" dirty="0">
                <a:latin typeface="Leelawadee UI Semilight"/>
                <a:cs typeface="Leelawadee UI Semilight"/>
              </a:rPr>
              <a:t>l</a:t>
            </a:r>
            <a:r>
              <a:rPr sz="1200" spc="-40" dirty="0">
                <a:latin typeface="Leelawadee UI Semilight"/>
                <a:cs typeface="Leelawadee UI Semilight"/>
              </a:rPr>
              <a:t> </a:t>
            </a:r>
            <a:r>
              <a:rPr sz="1200" spc="-30" dirty="0">
                <a:latin typeface="Leelawadee UI Semilight"/>
                <a:cs typeface="Leelawadee UI Semilight"/>
              </a:rPr>
              <a:t>s</a:t>
            </a:r>
            <a:r>
              <a:rPr sz="1200" spc="-20" dirty="0">
                <a:latin typeface="Leelawadee UI Semilight"/>
                <a:cs typeface="Leelawadee UI Semilight"/>
              </a:rPr>
              <a:t>t</a:t>
            </a:r>
            <a:r>
              <a:rPr sz="1200" spc="-30" dirty="0">
                <a:latin typeface="Leelawadee UI Semilight"/>
                <a:cs typeface="Leelawadee UI Semilight"/>
              </a:rPr>
              <a:t>yle)</a:t>
            </a:r>
            <a:endParaRPr sz="1200">
              <a:latin typeface="Leelawadee UI Semilight"/>
              <a:cs typeface="Leelawadee UI Semilight"/>
            </a:endParaRPr>
          </a:p>
          <a:p>
            <a:pPr marL="635" algn="ctr">
              <a:lnSpc>
                <a:spcPts val="1140"/>
              </a:lnSpc>
            </a:pPr>
            <a:r>
              <a:rPr sz="950" spc="-10" dirty="0">
                <a:latin typeface="Calibri"/>
                <a:cs typeface="Calibri"/>
              </a:rPr>
              <a:t>(MLP,</a:t>
            </a:r>
            <a:r>
              <a:rPr sz="950" spc="-15" dirty="0">
                <a:latin typeface="Calibri"/>
                <a:cs typeface="Calibri"/>
              </a:rPr>
              <a:t> </a:t>
            </a:r>
            <a:r>
              <a:rPr sz="950" spc="20" dirty="0">
                <a:latin typeface="Calibri"/>
                <a:cs typeface="Calibri"/>
              </a:rPr>
              <a:t>CNN,</a:t>
            </a:r>
            <a:r>
              <a:rPr sz="950" spc="-15" dirty="0">
                <a:latin typeface="Calibri"/>
                <a:cs typeface="Calibri"/>
              </a:rPr>
              <a:t> </a:t>
            </a:r>
            <a:r>
              <a:rPr sz="950" spc="20" dirty="0">
                <a:latin typeface="Calibri"/>
                <a:cs typeface="Calibri"/>
              </a:rPr>
              <a:t>RNN)</a:t>
            </a:r>
            <a:endParaRPr sz="950">
              <a:latin typeface="Calibri"/>
              <a:cs typeface="Calibri"/>
            </a:endParaRPr>
          </a:p>
        </p:txBody>
      </p:sp>
      <p:grpSp>
        <p:nvGrpSpPr>
          <p:cNvPr id="12" name="object 12"/>
          <p:cNvGrpSpPr/>
          <p:nvPr/>
        </p:nvGrpSpPr>
        <p:grpSpPr>
          <a:xfrm>
            <a:off x="4331208" y="4764785"/>
            <a:ext cx="1447165" cy="1024255"/>
            <a:chOff x="4331208" y="4764785"/>
            <a:chExt cx="1447165" cy="1024255"/>
          </a:xfrm>
        </p:grpSpPr>
        <p:sp>
          <p:nvSpPr>
            <p:cNvPr id="13" name="object 13"/>
            <p:cNvSpPr/>
            <p:nvPr/>
          </p:nvSpPr>
          <p:spPr>
            <a:xfrm>
              <a:off x="4337304" y="4771643"/>
              <a:ext cx="1435100" cy="1010919"/>
            </a:xfrm>
            <a:custGeom>
              <a:avLst/>
              <a:gdLst/>
              <a:ahLst/>
              <a:cxnLst/>
              <a:rect l="l" t="t" r="r" b="b"/>
              <a:pathLst>
                <a:path w="1435100" h="1010920">
                  <a:moveTo>
                    <a:pt x="1434846" y="842009"/>
                  </a:moveTo>
                  <a:lnTo>
                    <a:pt x="1434846" y="168401"/>
                  </a:lnTo>
                  <a:lnTo>
                    <a:pt x="1428827" y="123648"/>
                  </a:lnTo>
                  <a:lnTo>
                    <a:pt x="1411844" y="83424"/>
                  </a:lnTo>
                  <a:lnTo>
                    <a:pt x="1385506" y="49339"/>
                  </a:lnTo>
                  <a:lnTo>
                    <a:pt x="1351421" y="23001"/>
                  </a:lnTo>
                  <a:lnTo>
                    <a:pt x="1311197" y="6018"/>
                  </a:lnTo>
                  <a:lnTo>
                    <a:pt x="1266444" y="0"/>
                  </a:lnTo>
                  <a:lnTo>
                    <a:pt x="168402" y="0"/>
                  </a:lnTo>
                  <a:lnTo>
                    <a:pt x="123648" y="6018"/>
                  </a:lnTo>
                  <a:lnTo>
                    <a:pt x="83424" y="23001"/>
                  </a:lnTo>
                  <a:lnTo>
                    <a:pt x="49339" y="49339"/>
                  </a:lnTo>
                  <a:lnTo>
                    <a:pt x="23001" y="83424"/>
                  </a:lnTo>
                  <a:lnTo>
                    <a:pt x="6018" y="123648"/>
                  </a:lnTo>
                  <a:lnTo>
                    <a:pt x="0" y="168401"/>
                  </a:lnTo>
                  <a:lnTo>
                    <a:pt x="0" y="842009"/>
                  </a:lnTo>
                  <a:lnTo>
                    <a:pt x="6018" y="886763"/>
                  </a:lnTo>
                  <a:lnTo>
                    <a:pt x="23001" y="926987"/>
                  </a:lnTo>
                  <a:lnTo>
                    <a:pt x="49339" y="961072"/>
                  </a:lnTo>
                  <a:lnTo>
                    <a:pt x="83424" y="987410"/>
                  </a:lnTo>
                  <a:lnTo>
                    <a:pt x="123648" y="1004393"/>
                  </a:lnTo>
                  <a:lnTo>
                    <a:pt x="168402" y="1010411"/>
                  </a:lnTo>
                  <a:lnTo>
                    <a:pt x="1266444" y="1010411"/>
                  </a:lnTo>
                  <a:lnTo>
                    <a:pt x="1311197" y="1004393"/>
                  </a:lnTo>
                  <a:lnTo>
                    <a:pt x="1351421" y="987410"/>
                  </a:lnTo>
                  <a:lnTo>
                    <a:pt x="1385506" y="961072"/>
                  </a:lnTo>
                  <a:lnTo>
                    <a:pt x="1411844" y="926987"/>
                  </a:lnTo>
                  <a:lnTo>
                    <a:pt x="1428827" y="886763"/>
                  </a:lnTo>
                  <a:lnTo>
                    <a:pt x="1434846" y="842009"/>
                  </a:lnTo>
                  <a:close/>
                </a:path>
              </a:pathLst>
            </a:custGeom>
            <a:solidFill>
              <a:srgbClr val="D6EAAF"/>
            </a:solidFill>
          </p:spPr>
          <p:txBody>
            <a:bodyPr wrap="square" lIns="0" tIns="0" rIns="0" bIns="0" rtlCol="0"/>
            <a:lstStyle/>
            <a:p>
              <a:endParaRPr/>
            </a:p>
          </p:txBody>
        </p:sp>
        <p:sp>
          <p:nvSpPr>
            <p:cNvPr id="14" name="object 14"/>
            <p:cNvSpPr/>
            <p:nvPr/>
          </p:nvSpPr>
          <p:spPr>
            <a:xfrm>
              <a:off x="4331208" y="4764785"/>
              <a:ext cx="1447165" cy="1024255"/>
            </a:xfrm>
            <a:custGeom>
              <a:avLst/>
              <a:gdLst/>
              <a:ahLst/>
              <a:cxnLst/>
              <a:rect l="l" t="t" r="r" b="b"/>
              <a:pathLst>
                <a:path w="1447164" h="1024254">
                  <a:moveTo>
                    <a:pt x="1447038" y="858012"/>
                  </a:moveTo>
                  <a:lnTo>
                    <a:pt x="1447038" y="166116"/>
                  </a:lnTo>
                  <a:lnTo>
                    <a:pt x="1446276" y="156972"/>
                  </a:lnTo>
                  <a:lnTo>
                    <a:pt x="1433898" y="108006"/>
                  </a:lnTo>
                  <a:lnTo>
                    <a:pt x="1409104" y="65930"/>
                  </a:lnTo>
                  <a:lnTo>
                    <a:pt x="1373963" y="32639"/>
                  </a:lnTo>
                  <a:lnTo>
                    <a:pt x="1330545" y="10030"/>
                  </a:lnTo>
                  <a:lnTo>
                    <a:pt x="1280922" y="0"/>
                  </a:lnTo>
                  <a:lnTo>
                    <a:pt x="174498" y="0"/>
                  </a:lnTo>
                  <a:lnTo>
                    <a:pt x="124509" y="7345"/>
                  </a:lnTo>
                  <a:lnTo>
                    <a:pt x="80103" y="27779"/>
                  </a:lnTo>
                  <a:lnTo>
                    <a:pt x="43394" y="59399"/>
                  </a:lnTo>
                  <a:lnTo>
                    <a:pt x="16496" y="100303"/>
                  </a:lnTo>
                  <a:lnTo>
                    <a:pt x="1523" y="148590"/>
                  </a:lnTo>
                  <a:lnTo>
                    <a:pt x="0" y="166116"/>
                  </a:lnTo>
                  <a:lnTo>
                    <a:pt x="0" y="858012"/>
                  </a:lnTo>
                  <a:lnTo>
                    <a:pt x="1524" y="875538"/>
                  </a:lnTo>
                  <a:lnTo>
                    <a:pt x="3048" y="883920"/>
                  </a:lnTo>
                  <a:lnTo>
                    <a:pt x="11369" y="911369"/>
                  </a:lnTo>
                  <a:lnTo>
                    <a:pt x="12954" y="914734"/>
                  </a:lnTo>
                  <a:lnTo>
                    <a:pt x="12954" y="166878"/>
                  </a:lnTo>
                  <a:lnTo>
                    <a:pt x="14477" y="150114"/>
                  </a:lnTo>
                  <a:lnTo>
                    <a:pt x="34261" y="94649"/>
                  </a:lnTo>
                  <a:lnTo>
                    <a:pt x="66293" y="54864"/>
                  </a:lnTo>
                  <a:lnTo>
                    <a:pt x="71627" y="50292"/>
                  </a:lnTo>
                  <a:lnTo>
                    <a:pt x="77723" y="44958"/>
                  </a:lnTo>
                  <a:lnTo>
                    <a:pt x="100029" y="31477"/>
                  </a:lnTo>
                  <a:lnTo>
                    <a:pt x="124063" y="21355"/>
                  </a:lnTo>
                  <a:lnTo>
                    <a:pt x="149311" y="15032"/>
                  </a:lnTo>
                  <a:lnTo>
                    <a:pt x="174498" y="13015"/>
                  </a:lnTo>
                  <a:lnTo>
                    <a:pt x="1281684" y="13023"/>
                  </a:lnTo>
                  <a:lnTo>
                    <a:pt x="1334568" y="25599"/>
                  </a:lnTo>
                  <a:lnTo>
                    <a:pt x="1373362" y="48699"/>
                  </a:lnTo>
                  <a:lnTo>
                    <a:pt x="1404002" y="81173"/>
                  </a:lnTo>
                  <a:lnTo>
                    <a:pt x="1424804" y="121179"/>
                  </a:lnTo>
                  <a:lnTo>
                    <a:pt x="1434084" y="166878"/>
                  </a:lnTo>
                  <a:lnTo>
                    <a:pt x="1434084" y="913326"/>
                  </a:lnTo>
                  <a:lnTo>
                    <a:pt x="1437330" y="907134"/>
                  </a:lnTo>
                  <a:lnTo>
                    <a:pt x="1447038" y="858012"/>
                  </a:lnTo>
                  <a:close/>
                </a:path>
                <a:path w="1447164" h="1024254">
                  <a:moveTo>
                    <a:pt x="1434084" y="913326"/>
                  </a:moveTo>
                  <a:lnTo>
                    <a:pt x="1434084" y="857250"/>
                  </a:lnTo>
                  <a:lnTo>
                    <a:pt x="1433322" y="865632"/>
                  </a:lnTo>
                  <a:lnTo>
                    <a:pt x="1421727" y="910679"/>
                  </a:lnTo>
                  <a:lnTo>
                    <a:pt x="1398684" y="949770"/>
                  </a:lnTo>
                  <a:lnTo>
                    <a:pt x="1366122" y="980817"/>
                  </a:lnTo>
                  <a:lnTo>
                    <a:pt x="1325971" y="1001727"/>
                  </a:lnTo>
                  <a:lnTo>
                    <a:pt x="1280160" y="1010412"/>
                  </a:lnTo>
                  <a:lnTo>
                    <a:pt x="174498" y="1010412"/>
                  </a:lnTo>
                  <a:lnTo>
                    <a:pt x="128148" y="1003939"/>
                  </a:lnTo>
                  <a:lnTo>
                    <a:pt x="87105" y="985141"/>
                  </a:lnTo>
                  <a:lnTo>
                    <a:pt x="53233" y="955864"/>
                  </a:lnTo>
                  <a:lnTo>
                    <a:pt x="28402" y="917952"/>
                  </a:lnTo>
                  <a:lnTo>
                    <a:pt x="14478" y="873252"/>
                  </a:lnTo>
                  <a:lnTo>
                    <a:pt x="12954" y="857250"/>
                  </a:lnTo>
                  <a:lnTo>
                    <a:pt x="12954" y="914734"/>
                  </a:lnTo>
                  <a:lnTo>
                    <a:pt x="37727" y="957352"/>
                  </a:lnTo>
                  <a:lnTo>
                    <a:pt x="70104" y="989076"/>
                  </a:lnTo>
                  <a:lnTo>
                    <a:pt x="119457" y="1014955"/>
                  </a:lnTo>
                  <a:lnTo>
                    <a:pt x="174498" y="1024128"/>
                  </a:lnTo>
                  <a:lnTo>
                    <a:pt x="1272540" y="1024128"/>
                  </a:lnTo>
                  <a:lnTo>
                    <a:pt x="1338677" y="1010758"/>
                  </a:lnTo>
                  <a:lnTo>
                    <a:pt x="1380915" y="985942"/>
                  </a:lnTo>
                  <a:lnTo>
                    <a:pt x="1414545" y="950589"/>
                  </a:lnTo>
                  <a:lnTo>
                    <a:pt x="1434084" y="913326"/>
                  </a:lnTo>
                  <a:close/>
                </a:path>
              </a:pathLst>
            </a:custGeom>
            <a:solidFill>
              <a:srgbClr val="6F9526"/>
            </a:solidFill>
          </p:spPr>
          <p:txBody>
            <a:bodyPr wrap="square" lIns="0" tIns="0" rIns="0" bIns="0" rtlCol="0"/>
            <a:lstStyle/>
            <a:p>
              <a:endParaRPr/>
            </a:p>
          </p:txBody>
        </p:sp>
      </p:grpSp>
      <p:sp>
        <p:nvSpPr>
          <p:cNvPr id="15" name="object 15"/>
          <p:cNvSpPr txBox="1"/>
          <p:nvPr/>
        </p:nvSpPr>
        <p:spPr>
          <a:xfrm>
            <a:off x="4566158" y="4958508"/>
            <a:ext cx="976630" cy="610870"/>
          </a:xfrm>
          <a:prstGeom prst="rect">
            <a:avLst/>
          </a:prstGeom>
        </p:spPr>
        <p:txBody>
          <a:bodyPr vert="horz" wrap="square" lIns="0" tIns="15240" rIns="0" bIns="0" rtlCol="0">
            <a:spAutoFit/>
          </a:bodyPr>
          <a:lstStyle/>
          <a:p>
            <a:pPr marL="1270" algn="ctr">
              <a:lnSpc>
                <a:spcPts val="1839"/>
              </a:lnSpc>
              <a:spcBef>
                <a:spcPts val="120"/>
              </a:spcBef>
            </a:pPr>
            <a:r>
              <a:rPr sz="1550" spc="-45" dirty="0">
                <a:latin typeface="Leelawadee UI Semilight"/>
                <a:cs typeface="Leelawadee UI Semilight"/>
              </a:rPr>
              <a:t>Optimizers</a:t>
            </a:r>
            <a:endParaRPr sz="1550">
              <a:latin typeface="Leelawadee UI Semilight"/>
              <a:cs typeface="Leelawadee UI Semilight"/>
            </a:endParaRPr>
          </a:p>
          <a:p>
            <a:pPr marL="12700" marR="5080" algn="ctr">
              <a:lnSpc>
                <a:spcPts val="1390"/>
              </a:lnSpc>
              <a:spcBef>
                <a:spcPts val="15"/>
              </a:spcBef>
            </a:pPr>
            <a:r>
              <a:rPr sz="1150" dirty="0">
                <a:latin typeface="Calibri"/>
                <a:cs typeface="Calibri"/>
              </a:rPr>
              <a:t>(SG</a:t>
            </a:r>
            <a:r>
              <a:rPr sz="1150" spc="-30" dirty="0">
                <a:latin typeface="Calibri"/>
                <a:cs typeface="Calibri"/>
              </a:rPr>
              <a:t>D</a:t>
            </a:r>
            <a:r>
              <a:rPr sz="1150" dirty="0">
                <a:latin typeface="Calibri"/>
                <a:cs typeface="Calibri"/>
              </a:rPr>
              <a:t>,</a:t>
            </a:r>
            <a:r>
              <a:rPr sz="1150" spc="-15" dirty="0">
                <a:latin typeface="Calibri"/>
                <a:cs typeface="Calibri"/>
              </a:rPr>
              <a:t> </a:t>
            </a:r>
            <a:r>
              <a:rPr sz="1150" dirty="0">
                <a:latin typeface="Calibri"/>
                <a:cs typeface="Calibri"/>
              </a:rPr>
              <a:t>RMSp</a:t>
            </a:r>
            <a:r>
              <a:rPr sz="1150" spc="-20" dirty="0">
                <a:latin typeface="Calibri"/>
                <a:cs typeface="Calibri"/>
              </a:rPr>
              <a:t>r</a:t>
            </a:r>
            <a:r>
              <a:rPr sz="1150" dirty="0">
                <a:latin typeface="Calibri"/>
                <a:cs typeface="Calibri"/>
              </a:rPr>
              <a:t>o</a:t>
            </a:r>
            <a:r>
              <a:rPr sz="1150" spc="-5" dirty="0">
                <a:latin typeface="Calibri"/>
                <a:cs typeface="Calibri"/>
              </a:rPr>
              <a:t>p,  Adam)</a:t>
            </a:r>
            <a:endParaRPr sz="1150">
              <a:latin typeface="Calibri"/>
              <a:cs typeface="Calibri"/>
            </a:endParaRPr>
          </a:p>
        </p:txBody>
      </p:sp>
      <p:grpSp>
        <p:nvGrpSpPr>
          <p:cNvPr id="16" name="object 16"/>
          <p:cNvGrpSpPr/>
          <p:nvPr/>
        </p:nvGrpSpPr>
        <p:grpSpPr>
          <a:xfrm>
            <a:off x="6279641" y="4764785"/>
            <a:ext cx="1447800" cy="1024255"/>
            <a:chOff x="6279641" y="4764785"/>
            <a:chExt cx="1447800" cy="1024255"/>
          </a:xfrm>
        </p:grpSpPr>
        <p:sp>
          <p:nvSpPr>
            <p:cNvPr id="17" name="object 17"/>
            <p:cNvSpPr/>
            <p:nvPr/>
          </p:nvSpPr>
          <p:spPr>
            <a:xfrm>
              <a:off x="6286499" y="4771643"/>
              <a:ext cx="1434465" cy="1010919"/>
            </a:xfrm>
            <a:custGeom>
              <a:avLst/>
              <a:gdLst/>
              <a:ahLst/>
              <a:cxnLst/>
              <a:rect l="l" t="t" r="r" b="b"/>
              <a:pathLst>
                <a:path w="1434465" h="1010920">
                  <a:moveTo>
                    <a:pt x="1434084" y="842009"/>
                  </a:moveTo>
                  <a:lnTo>
                    <a:pt x="1434084" y="168401"/>
                  </a:lnTo>
                  <a:lnTo>
                    <a:pt x="1428065" y="123648"/>
                  </a:lnTo>
                  <a:lnTo>
                    <a:pt x="1411082" y="83424"/>
                  </a:lnTo>
                  <a:lnTo>
                    <a:pt x="1384744" y="49339"/>
                  </a:lnTo>
                  <a:lnTo>
                    <a:pt x="1350659" y="23001"/>
                  </a:lnTo>
                  <a:lnTo>
                    <a:pt x="1310435" y="6018"/>
                  </a:lnTo>
                  <a:lnTo>
                    <a:pt x="1265682" y="0"/>
                  </a:lnTo>
                  <a:lnTo>
                    <a:pt x="168402" y="0"/>
                  </a:lnTo>
                  <a:lnTo>
                    <a:pt x="123648" y="6018"/>
                  </a:lnTo>
                  <a:lnTo>
                    <a:pt x="83424" y="23001"/>
                  </a:lnTo>
                  <a:lnTo>
                    <a:pt x="49339" y="49339"/>
                  </a:lnTo>
                  <a:lnTo>
                    <a:pt x="23001" y="83424"/>
                  </a:lnTo>
                  <a:lnTo>
                    <a:pt x="6018" y="123648"/>
                  </a:lnTo>
                  <a:lnTo>
                    <a:pt x="0" y="168401"/>
                  </a:lnTo>
                  <a:lnTo>
                    <a:pt x="0" y="842009"/>
                  </a:lnTo>
                  <a:lnTo>
                    <a:pt x="6018" y="886763"/>
                  </a:lnTo>
                  <a:lnTo>
                    <a:pt x="23001" y="926987"/>
                  </a:lnTo>
                  <a:lnTo>
                    <a:pt x="49339" y="961072"/>
                  </a:lnTo>
                  <a:lnTo>
                    <a:pt x="83424" y="987410"/>
                  </a:lnTo>
                  <a:lnTo>
                    <a:pt x="123648" y="1004393"/>
                  </a:lnTo>
                  <a:lnTo>
                    <a:pt x="168402" y="1010411"/>
                  </a:lnTo>
                  <a:lnTo>
                    <a:pt x="1265682" y="1010411"/>
                  </a:lnTo>
                  <a:lnTo>
                    <a:pt x="1310435" y="1004393"/>
                  </a:lnTo>
                  <a:lnTo>
                    <a:pt x="1350659" y="987410"/>
                  </a:lnTo>
                  <a:lnTo>
                    <a:pt x="1384744" y="961072"/>
                  </a:lnTo>
                  <a:lnTo>
                    <a:pt x="1411082" y="926987"/>
                  </a:lnTo>
                  <a:lnTo>
                    <a:pt x="1428065" y="886763"/>
                  </a:lnTo>
                  <a:lnTo>
                    <a:pt x="1434084" y="842009"/>
                  </a:lnTo>
                  <a:close/>
                </a:path>
              </a:pathLst>
            </a:custGeom>
            <a:solidFill>
              <a:srgbClr val="D6EAAF"/>
            </a:solidFill>
          </p:spPr>
          <p:txBody>
            <a:bodyPr wrap="square" lIns="0" tIns="0" rIns="0" bIns="0" rtlCol="0"/>
            <a:lstStyle/>
            <a:p>
              <a:endParaRPr/>
            </a:p>
          </p:txBody>
        </p:sp>
        <p:sp>
          <p:nvSpPr>
            <p:cNvPr id="18" name="object 18"/>
            <p:cNvSpPr/>
            <p:nvPr/>
          </p:nvSpPr>
          <p:spPr>
            <a:xfrm>
              <a:off x="6279641" y="4764785"/>
              <a:ext cx="1447800" cy="1024255"/>
            </a:xfrm>
            <a:custGeom>
              <a:avLst/>
              <a:gdLst/>
              <a:ahLst/>
              <a:cxnLst/>
              <a:rect l="l" t="t" r="r" b="b"/>
              <a:pathLst>
                <a:path w="1447800" h="1024254">
                  <a:moveTo>
                    <a:pt x="762" y="858012"/>
                  </a:moveTo>
                  <a:lnTo>
                    <a:pt x="761" y="166116"/>
                  </a:lnTo>
                  <a:lnTo>
                    <a:pt x="0" y="175260"/>
                  </a:lnTo>
                  <a:lnTo>
                    <a:pt x="0" y="848868"/>
                  </a:lnTo>
                  <a:lnTo>
                    <a:pt x="762" y="858012"/>
                  </a:lnTo>
                  <a:close/>
                </a:path>
                <a:path w="1447800" h="1024254">
                  <a:moveTo>
                    <a:pt x="1447800" y="848868"/>
                  </a:moveTo>
                  <a:lnTo>
                    <a:pt x="1447800" y="174498"/>
                  </a:lnTo>
                  <a:lnTo>
                    <a:pt x="1446276" y="156972"/>
                  </a:lnTo>
                  <a:lnTo>
                    <a:pt x="1434399" y="108183"/>
                  </a:lnTo>
                  <a:lnTo>
                    <a:pt x="1409614" y="66140"/>
                  </a:lnTo>
                  <a:lnTo>
                    <a:pt x="1374307" y="32794"/>
                  </a:lnTo>
                  <a:lnTo>
                    <a:pt x="1330867" y="10097"/>
                  </a:lnTo>
                  <a:lnTo>
                    <a:pt x="1281684" y="0"/>
                  </a:lnTo>
                  <a:lnTo>
                    <a:pt x="175260" y="0"/>
                  </a:lnTo>
                  <a:lnTo>
                    <a:pt x="125430" y="7087"/>
                  </a:lnTo>
                  <a:lnTo>
                    <a:pt x="80792" y="27570"/>
                  </a:lnTo>
                  <a:lnTo>
                    <a:pt x="43772" y="59370"/>
                  </a:lnTo>
                  <a:lnTo>
                    <a:pt x="16795" y="100403"/>
                  </a:lnTo>
                  <a:lnTo>
                    <a:pt x="2285" y="148590"/>
                  </a:lnTo>
                  <a:lnTo>
                    <a:pt x="761" y="156972"/>
                  </a:lnTo>
                  <a:lnTo>
                    <a:pt x="762" y="867156"/>
                  </a:lnTo>
                  <a:lnTo>
                    <a:pt x="3810" y="883920"/>
                  </a:lnTo>
                  <a:lnTo>
                    <a:pt x="11397" y="910572"/>
                  </a:lnTo>
                  <a:lnTo>
                    <a:pt x="12954" y="913855"/>
                  </a:lnTo>
                  <a:lnTo>
                    <a:pt x="12954" y="175260"/>
                  </a:lnTo>
                  <a:lnTo>
                    <a:pt x="15239" y="150114"/>
                  </a:lnTo>
                  <a:lnTo>
                    <a:pt x="34356" y="94716"/>
                  </a:lnTo>
                  <a:lnTo>
                    <a:pt x="66293" y="54864"/>
                  </a:lnTo>
                  <a:lnTo>
                    <a:pt x="72389" y="50292"/>
                  </a:lnTo>
                  <a:lnTo>
                    <a:pt x="78485" y="44958"/>
                  </a:lnTo>
                  <a:lnTo>
                    <a:pt x="100516" y="31388"/>
                  </a:lnTo>
                  <a:lnTo>
                    <a:pt x="124382" y="21307"/>
                  </a:lnTo>
                  <a:lnTo>
                    <a:pt x="149493" y="15050"/>
                  </a:lnTo>
                  <a:lnTo>
                    <a:pt x="175260" y="12954"/>
                  </a:lnTo>
                  <a:lnTo>
                    <a:pt x="1281684" y="13023"/>
                  </a:lnTo>
                  <a:lnTo>
                    <a:pt x="1334219" y="25397"/>
                  </a:lnTo>
                  <a:lnTo>
                    <a:pt x="1373285" y="48576"/>
                  </a:lnTo>
                  <a:lnTo>
                    <a:pt x="1404372" y="81231"/>
                  </a:lnTo>
                  <a:lnTo>
                    <a:pt x="1425348" y="121339"/>
                  </a:lnTo>
                  <a:lnTo>
                    <a:pt x="1434084" y="166878"/>
                  </a:lnTo>
                  <a:lnTo>
                    <a:pt x="1434846" y="175260"/>
                  </a:lnTo>
                  <a:lnTo>
                    <a:pt x="1434846" y="912568"/>
                  </a:lnTo>
                  <a:lnTo>
                    <a:pt x="1437900" y="906727"/>
                  </a:lnTo>
                  <a:lnTo>
                    <a:pt x="1447038" y="858012"/>
                  </a:lnTo>
                  <a:lnTo>
                    <a:pt x="1447800" y="848868"/>
                  </a:lnTo>
                  <a:close/>
                </a:path>
                <a:path w="1447800" h="1024254">
                  <a:moveTo>
                    <a:pt x="1434846" y="912568"/>
                  </a:moveTo>
                  <a:lnTo>
                    <a:pt x="1434846" y="848868"/>
                  </a:lnTo>
                  <a:lnTo>
                    <a:pt x="1433322" y="865632"/>
                  </a:lnTo>
                  <a:lnTo>
                    <a:pt x="1422596" y="910176"/>
                  </a:lnTo>
                  <a:lnTo>
                    <a:pt x="1399457" y="949333"/>
                  </a:lnTo>
                  <a:lnTo>
                    <a:pt x="1366440" y="980696"/>
                  </a:lnTo>
                  <a:lnTo>
                    <a:pt x="1326083" y="1001858"/>
                  </a:lnTo>
                  <a:lnTo>
                    <a:pt x="1280922" y="1010412"/>
                  </a:lnTo>
                  <a:lnTo>
                    <a:pt x="175260" y="1010412"/>
                  </a:lnTo>
                  <a:lnTo>
                    <a:pt x="129401" y="1004158"/>
                  </a:lnTo>
                  <a:lnTo>
                    <a:pt x="88029" y="985196"/>
                  </a:lnTo>
                  <a:lnTo>
                    <a:pt x="53586" y="955644"/>
                  </a:lnTo>
                  <a:lnTo>
                    <a:pt x="28509" y="917623"/>
                  </a:lnTo>
                  <a:lnTo>
                    <a:pt x="15240" y="873252"/>
                  </a:lnTo>
                  <a:lnTo>
                    <a:pt x="13716" y="864870"/>
                  </a:lnTo>
                  <a:lnTo>
                    <a:pt x="13716" y="857250"/>
                  </a:lnTo>
                  <a:lnTo>
                    <a:pt x="12954" y="848868"/>
                  </a:lnTo>
                  <a:lnTo>
                    <a:pt x="12954" y="913855"/>
                  </a:lnTo>
                  <a:lnTo>
                    <a:pt x="38873" y="958291"/>
                  </a:lnTo>
                  <a:lnTo>
                    <a:pt x="70866" y="989076"/>
                  </a:lnTo>
                  <a:lnTo>
                    <a:pt x="120229" y="1014979"/>
                  </a:lnTo>
                  <a:lnTo>
                    <a:pt x="175260" y="1024128"/>
                  </a:lnTo>
                  <a:lnTo>
                    <a:pt x="1272540" y="1024128"/>
                  </a:lnTo>
                  <a:lnTo>
                    <a:pt x="1290828" y="1022604"/>
                  </a:lnTo>
                  <a:lnTo>
                    <a:pt x="1339035" y="1010903"/>
                  </a:lnTo>
                  <a:lnTo>
                    <a:pt x="1381329" y="985883"/>
                  </a:lnTo>
                  <a:lnTo>
                    <a:pt x="1415140" y="950254"/>
                  </a:lnTo>
                  <a:lnTo>
                    <a:pt x="1434846" y="912568"/>
                  </a:lnTo>
                  <a:close/>
                </a:path>
              </a:pathLst>
            </a:custGeom>
            <a:solidFill>
              <a:srgbClr val="6F9526"/>
            </a:solidFill>
          </p:spPr>
          <p:txBody>
            <a:bodyPr wrap="square" lIns="0" tIns="0" rIns="0" bIns="0" rtlCol="0"/>
            <a:lstStyle/>
            <a:p>
              <a:endParaRPr/>
            </a:p>
          </p:txBody>
        </p:sp>
      </p:grpSp>
      <p:sp>
        <p:nvSpPr>
          <p:cNvPr id="19" name="object 19"/>
          <p:cNvSpPr txBox="1"/>
          <p:nvPr/>
        </p:nvSpPr>
        <p:spPr>
          <a:xfrm>
            <a:off x="6466585" y="4958508"/>
            <a:ext cx="1072515" cy="610870"/>
          </a:xfrm>
          <a:prstGeom prst="rect">
            <a:avLst/>
          </a:prstGeom>
        </p:spPr>
        <p:txBody>
          <a:bodyPr vert="horz" wrap="square" lIns="0" tIns="15240" rIns="0" bIns="0" rtlCol="0">
            <a:spAutoFit/>
          </a:bodyPr>
          <a:lstStyle/>
          <a:p>
            <a:pPr algn="ctr">
              <a:lnSpc>
                <a:spcPts val="1839"/>
              </a:lnSpc>
              <a:spcBef>
                <a:spcPts val="120"/>
              </a:spcBef>
            </a:pPr>
            <a:r>
              <a:rPr sz="1550" spc="-40" dirty="0">
                <a:latin typeface="Leelawadee UI Semilight"/>
                <a:cs typeface="Leelawadee UI Semilight"/>
              </a:rPr>
              <a:t>Los</a:t>
            </a:r>
            <a:r>
              <a:rPr sz="1550" spc="-30" dirty="0">
                <a:latin typeface="Leelawadee UI Semilight"/>
                <a:cs typeface="Leelawadee UI Semilight"/>
              </a:rPr>
              <a:t>s</a:t>
            </a:r>
            <a:r>
              <a:rPr sz="1550" spc="-60" dirty="0">
                <a:latin typeface="Leelawadee UI Semilight"/>
                <a:cs typeface="Leelawadee UI Semilight"/>
              </a:rPr>
              <a:t> </a:t>
            </a:r>
            <a:r>
              <a:rPr sz="1550" spc="-40" dirty="0">
                <a:latin typeface="Leelawadee UI Semilight"/>
                <a:cs typeface="Leelawadee UI Semilight"/>
              </a:rPr>
              <a:t>function</a:t>
            </a:r>
            <a:endParaRPr sz="1550">
              <a:latin typeface="Leelawadee UI Semilight"/>
              <a:cs typeface="Leelawadee UI Semilight"/>
            </a:endParaRPr>
          </a:p>
          <a:p>
            <a:pPr marL="78740" marR="70485" indent="-635" algn="ctr">
              <a:lnSpc>
                <a:spcPts val="1390"/>
              </a:lnSpc>
              <a:spcBef>
                <a:spcPts val="15"/>
              </a:spcBef>
            </a:pPr>
            <a:r>
              <a:rPr sz="1150" spc="-5" dirty="0">
                <a:latin typeface="Calibri"/>
                <a:cs typeface="Calibri"/>
              </a:rPr>
              <a:t>(MSE, Cross </a:t>
            </a:r>
            <a:r>
              <a:rPr sz="1150" dirty="0">
                <a:latin typeface="Calibri"/>
                <a:cs typeface="Calibri"/>
              </a:rPr>
              <a:t> e</a:t>
            </a:r>
            <a:r>
              <a:rPr sz="1150" spc="-15" dirty="0">
                <a:latin typeface="Calibri"/>
                <a:cs typeface="Calibri"/>
              </a:rPr>
              <a:t>n</a:t>
            </a:r>
            <a:r>
              <a:rPr sz="1150" dirty="0">
                <a:latin typeface="Calibri"/>
                <a:cs typeface="Calibri"/>
              </a:rPr>
              <a:t>t</a:t>
            </a:r>
            <a:r>
              <a:rPr sz="1150" spc="-20" dirty="0">
                <a:latin typeface="Calibri"/>
                <a:cs typeface="Calibri"/>
              </a:rPr>
              <a:t>r</a:t>
            </a:r>
            <a:r>
              <a:rPr sz="1150" spc="-5" dirty="0">
                <a:latin typeface="Calibri"/>
                <a:cs typeface="Calibri"/>
              </a:rPr>
              <a:t>o</a:t>
            </a:r>
            <a:r>
              <a:rPr sz="1150" spc="-10" dirty="0">
                <a:latin typeface="Calibri"/>
                <a:cs typeface="Calibri"/>
              </a:rPr>
              <a:t>p</a:t>
            </a:r>
            <a:r>
              <a:rPr sz="1150" spc="-90" dirty="0">
                <a:latin typeface="Calibri"/>
                <a:cs typeface="Calibri"/>
              </a:rPr>
              <a:t>y</a:t>
            </a:r>
            <a:r>
              <a:rPr sz="1150" dirty="0">
                <a:latin typeface="Calibri"/>
                <a:cs typeface="Calibri"/>
              </a:rPr>
              <a:t>,</a:t>
            </a:r>
            <a:r>
              <a:rPr sz="1150" spc="5" dirty="0">
                <a:latin typeface="Calibri"/>
                <a:cs typeface="Calibri"/>
              </a:rPr>
              <a:t> </a:t>
            </a:r>
            <a:r>
              <a:rPr sz="1150" spc="-5" dirty="0">
                <a:latin typeface="Calibri"/>
                <a:cs typeface="Calibri"/>
              </a:rPr>
              <a:t>Hin</a:t>
            </a:r>
            <a:r>
              <a:rPr sz="1150" spc="-15" dirty="0">
                <a:latin typeface="Calibri"/>
                <a:cs typeface="Calibri"/>
              </a:rPr>
              <a:t>g</a:t>
            </a:r>
            <a:r>
              <a:rPr sz="1150" dirty="0">
                <a:latin typeface="Calibri"/>
                <a:cs typeface="Calibri"/>
              </a:rPr>
              <a:t>e)</a:t>
            </a:r>
            <a:endParaRPr sz="1150">
              <a:latin typeface="Calibri"/>
              <a:cs typeface="Calibri"/>
            </a:endParaRPr>
          </a:p>
        </p:txBody>
      </p:sp>
      <p:grpSp>
        <p:nvGrpSpPr>
          <p:cNvPr id="20" name="object 20"/>
          <p:cNvGrpSpPr/>
          <p:nvPr/>
        </p:nvGrpSpPr>
        <p:grpSpPr>
          <a:xfrm>
            <a:off x="8228838" y="4764785"/>
            <a:ext cx="1447165" cy="1024255"/>
            <a:chOff x="8228838" y="4764785"/>
            <a:chExt cx="1447165" cy="1024255"/>
          </a:xfrm>
        </p:grpSpPr>
        <p:sp>
          <p:nvSpPr>
            <p:cNvPr id="21" name="object 21"/>
            <p:cNvSpPr/>
            <p:nvPr/>
          </p:nvSpPr>
          <p:spPr>
            <a:xfrm>
              <a:off x="8234934" y="4771643"/>
              <a:ext cx="1435100" cy="1010919"/>
            </a:xfrm>
            <a:custGeom>
              <a:avLst/>
              <a:gdLst/>
              <a:ahLst/>
              <a:cxnLst/>
              <a:rect l="l" t="t" r="r" b="b"/>
              <a:pathLst>
                <a:path w="1435100" h="1010920">
                  <a:moveTo>
                    <a:pt x="1434846" y="842009"/>
                  </a:moveTo>
                  <a:lnTo>
                    <a:pt x="1434846" y="168401"/>
                  </a:lnTo>
                  <a:lnTo>
                    <a:pt x="1428827" y="123648"/>
                  </a:lnTo>
                  <a:lnTo>
                    <a:pt x="1411844" y="83424"/>
                  </a:lnTo>
                  <a:lnTo>
                    <a:pt x="1385506" y="49339"/>
                  </a:lnTo>
                  <a:lnTo>
                    <a:pt x="1351421" y="23001"/>
                  </a:lnTo>
                  <a:lnTo>
                    <a:pt x="1311197" y="6018"/>
                  </a:lnTo>
                  <a:lnTo>
                    <a:pt x="1266444" y="0"/>
                  </a:lnTo>
                  <a:lnTo>
                    <a:pt x="168402" y="0"/>
                  </a:lnTo>
                  <a:lnTo>
                    <a:pt x="123648" y="6018"/>
                  </a:lnTo>
                  <a:lnTo>
                    <a:pt x="83424" y="23001"/>
                  </a:lnTo>
                  <a:lnTo>
                    <a:pt x="49339" y="49339"/>
                  </a:lnTo>
                  <a:lnTo>
                    <a:pt x="23001" y="83424"/>
                  </a:lnTo>
                  <a:lnTo>
                    <a:pt x="6018" y="123648"/>
                  </a:lnTo>
                  <a:lnTo>
                    <a:pt x="0" y="168401"/>
                  </a:lnTo>
                  <a:lnTo>
                    <a:pt x="0" y="842009"/>
                  </a:lnTo>
                  <a:lnTo>
                    <a:pt x="6018" y="886763"/>
                  </a:lnTo>
                  <a:lnTo>
                    <a:pt x="23001" y="926987"/>
                  </a:lnTo>
                  <a:lnTo>
                    <a:pt x="49339" y="961072"/>
                  </a:lnTo>
                  <a:lnTo>
                    <a:pt x="83424" y="987410"/>
                  </a:lnTo>
                  <a:lnTo>
                    <a:pt x="123648" y="1004393"/>
                  </a:lnTo>
                  <a:lnTo>
                    <a:pt x="168402" y="1010411"/>
                  </a:lnTo>
                  <a:lnTo>
                    <a:pt x="1266444" y="1010411"/>
                  </a:lnTo>
                  <a:lnTo>
                    <a:pt x="1311197" y="1004393"/>
                  </a:lnTo>
                  <a:lnTo>
                    <a:pt x="1351421" y="987410"/>
                  </a:lnTo>
                  <a:lnTo>
                    <a:pt x="1385506" y="961072"/>
                  </a:lnTo>
                  <a:lnTo>
                    <a:pt x="1411844" y="926987"/>
                  </a:lnTo>
                  <a:lnTo>
                    <a:pt x="1428827" y="886763"/>
                  </a:lnTo>
                  <a:lnTo>
                    <a:pt x="1434846" y="842009"/>
                  </a:lnTo>
                  <a:close/>
                </a:path>
              </a:pathLst>
            </a:custGeom>
            <a:solidFill>
              <a:srgbClr val="D6EAAF"/>
            </a:solidFill>
          </p:spPr>
          <p:txBody>
            <a:bodyPr wrap="square" lIns="0" tIns="0" rIns="0" bIns="0" rtlCol="0"/>
            <a:lstStyle/>
            <a:p>
              <a:endParaRPr/>
            </a:p>
          </p:txBody>
        </p:sp>
        <p:sp>
          <p:nvSpPr>
            <p:cNvPr id="22" name="object 22"/>
            <p:cNvSpPr/>
            <p:nvPr/>
          </p:nvSpPr>
          <p:spPr>
            <a:xfrm>
              <a:off x="8228838" y="4764785"/>
              <a:ext cx="1447165" cy="1024255"/>
            </a:xfrm>
            <a:custGeom>
              <a:avLst/>
              <a:gdLst/>
              <a:ahLst/>
              <a:cxnLst/>
              <a:rect l="l" t="t" r="r" b="b"/>
              <a:pathLst>
                <a:path w="1447165" h="1024254">
                  <a:moveTo>
                    <a:pt x="1447038" y="858012"/>
                  </a:moveTo>
                  <a:lnTo>
                    <a:pt x="1447038" y="166116"/>
                  </a:lnTo>
                  <a:lnTo>
                    <a:pt x="1446276" y="156972"/>
                  </a:lnTo>
                  <a:lnTo>
                    <a:pt x="1433898" y="108006"/>
                  </a:lnTo>
                  <a:lnTo>
                    <a:pt x="1409104" y="65930"/>
                  </a:lnTo>
                  <a:lnTo>
                    <a:pt x="1373963" y="32639"/>
                  </a:lnTo>
                  <a:lnTo>
                    <a:pt x="1330545" y="10030"/>
                  </a:lnTo>
                  <a:lnTo>
                    <a:pt x="1280922" y="0"/>
                  </a:lnTo>
                  <a:lnTo>
                    <a:pt x="174498" y="0"/>
                  </a:lnTo>
                  <a:lnTo>
                    <a:pt x="124509" y="7345"/>
                  </a:lnTo>
                  <a:lnTo>
                    <a:pt x="80103" y="27779"/>
                  </a:lnTo>
                  <a:lnTo>
                    <a:pt x="43394" y="59399"/>
                  </a:lnTo>
                  <a:lnTo>
                    <a:pt x="16496" y="100303"/>
                  </a:lnTo>
                  <a:lnTo>
                    <a:pt x="1523" y="148590"/>
                  </a:lnTo>
                  <a:lnTo>
                    <a:pt x="0" y="166116"/>
                  </a:lnTo>
                  <a:lnTo>
                    <a:pt x="0" y="858012"/>
                  </a:lnTo>
                  <a:lnTo>
                    <a:pt x="1524" y="875538"/>
                  </a:lnTo>
                  <a:lnTo>
                    <a:pt x="3048" y="883920"/>
                  </a:lnTo>
                  <a:lnTo>
                    <a:pt x="11369" y="911363"/>
                  </a:lnTo>
                  <a:lnTo>
                    <a:pt x="12954" y="914729"/>
                  </a:lnTo>
                  <a:lnTo>
                    <a:pt x="12954" y="166878"/>
                  </a:lnTo>
                  <a:lnTo>
                    <a:pt x="14477" y="150114"/>
                  </a:lnTo>
                  <a:lnTo>
                    <a:pt x="34261" y="94649"/>
                  </a:lnTo>
                  <a:lnTo>
                    <a:pt x="66293" y="54864"/>
                  </a:lnTo>
                  <a:lnTo>
                    <a:pt x="71627" y="50292"/>
                  </a:lnTo>
                  <a:lnTo>
                    <a:pt x="77723" y="44958"/>
                  </a:lnTo>
                  <a:lnTo>
                    <a:pt x="100029" y="31477"/>
                  </a:lnTo>
                  <a:lnTo>
                    <a:pt x="124063" y="21355"/>
                  </a:lnTo>
                  <a:lnTo>
                    <a:pt x="149311" y="15032"/>
                  </a:lnTo>
                  <a:lnTo>
                    <a:pt x="174498" y="13015"/>
                  </a:lnTo>
                  <a:lnTo>
                    <a:pt x="1281684" y="13023"/>
                  </a:lnTo>
                  <a:lnTo>
                    <a:pt x="1334566" y="25599"/>
                  </a:lnTo>
                  <a:lnTo>
                    <a:pt x="1373358" y="48699"/>
                  </a:lnTo>
                  <a:lnTo>
                    <a:pt x="1403997" y="81173"/>
                  </a:lnTo>
                  <a:lnTo>
                    <a:pt x="1424799" y="121179"/>
                  </a:lnTo>
                  <a:lnTo>
                    <a:pt x="1434084" y="166878"/>
                  </a:lnTo>
                  <a:lnTo>
                    <a:pt x="1434084" y="913325"/>
                  </a:lnTo>
                  <a:lnTo>
                    <a:pt x="1437330" y="907133"/>
                  </a:lnTo>
                  <a:lnTo>
                    <a:pt x="1447038" y="858012"/>
                  </a:lnTo>
                  <a:close/>
                </a:path>
                <a:path w="1447165" h="1024254">
                  <a:moveTo>
                    <a:pt x="1434084" y="913325"/>
                  </a:moveTo>
                  <a:lnTo>
                    <a:pt x="1434084" y="857250"/>
                  </a:lnTo>
                  <a:lnTo>
                    <a:pt x="1433322" y="865632"/>
                  </a:lnTo>
                  <a:lnTo>
                    <a:pt x="1421727" y="910679"/>
                  </a:lnTo>
                  <a:lnTo>
                    <a:pt x="1398684" y="949770"/>
                  </a:lnTo>
                  <a:lnTo>
                    <a:pt x="1366122" y="980817"/>
                  </a:lnTo>
                  <a:lnTo>
                    <a:pt x="1325971" y="1001727"/>
                  </a:lnTo>
                  <a:lnTo>
                    <a:pt x="1280160" y="1010412"/>
                  </a:lnTo>
                  <a:lnTo>
                    <a:pt x="174498" y="1010412"/>
                  </a:lnTo>
                  <a:lnTo>
                    <a:pt x="128148" y="1003939"/>
                  </a:lnTo>
                  <a:lnTo>
                    <a:pt x="87105" y="985141"/>
                  </a:lnTo>
                  <a:lnTo>
                    <a:pt x="53233" y="955864"/>
                  </a:lnTo>
                  <a:lnTo>
                    <a:pt x="28402" y="917952"/>
                  </a:lnTo>
                  <a:lnTo>
                    <a:pt x="14478" y="873252"/>
                  </a:lnTo>
                  <a:lnTo>
                    <a:pt x="12954" y="857250"/>
                  </a:lnTo>
                  <a:lnTo>
                    <a:pt x="12954" y="914729"/>
                  </a:lnTo>
                  <a:lnTo>
                    <a:pt x="37727" y="957350"/>
                  </a:lnTo>
                  <a:lnTo>
                    <a:pt x="70104" y="989076"/>
                  </a:lnTo>
                  <a:lnTo>
                    <a:pt x="119457" y="1014955"/>
                  </a:lnTo>
                  <a:lnTo>
                    <a:pt x="174498" y="1024128"/>
                  </a:lnTo>
                  <a:lnTo>
                    <a:pt x="1272540" y="1024128"/>
                  </a:lnTo>
                  <a:lnTo>
                    <a:pt x="1338677" y="1010753"/>
                  </a:lnTo>
                  <a:lnTo>
                    <a:pt x="1380915" y="985936"/>
                  </a:lnTo>
                  <a:lnTo>
                    <a:pt x="1414545" y="950585"/>
                  </a:lnTo>
                  <a:lnTo>
                    <a:pt x="1434084" y="913325"/>
                  </a:lnTo>
                  <a:close/>
                </a:path>
              </a:pathLst>
            </a:custGeom>
            <a:solidFill>
              <a:srgbClr val="6F9526"/>
            </a:solidFill>
          </p:spPr>
          <p:txBody>
            <a:bodyPr wrap="square" lIns="0" tIns="0" rIns="0" bIns="0" rtlCol="0"/>
            <a:lstStyle/>
            <a:p>
              <a:endParaRPr/>
            </a:p>
          </p:txBody>
        </p:sp>
      </p:grpSp>
      <p:sp>
        <p:nvSpPr>
          <p:cNvPr id="23" name="object 23"/>
          <p:cNvSpPr txBox="1"/>
          <p:nvPr/>
        </p:nvSpPr>
        <p:spPr>
          <a:xfrm>
            <a:off x="8453126" y="4908216"/>
            <a:ext cx="998855" cy="718185"/>
          </a:xfrm>
          <a:prstGeom prst="rect">
            <a:avLst/>
          </a:prstGeom>
        </p:spPr>
        <p:txBody>
          <a:bodyPr vert="horz" wrap="square" lIns="0" tIns="31115" rIns="0" bIns="0" rtlCol="0">
            <a:spAutoFit/>
          </a:bodyPr>
          <a:lstStyle/>
          <a:p>
            <a:pPr marL="12700" marR="5080" algn="ctr">
              <a:lnSpc>
                <a:spcPts val="1780"/>
              </a:lnSpc>
              <a:spcBef>
                <a:spcPts val="245"/>
              </a:spcBef>
            </a:pPr>
            <a:r>
              <a:rPr sz="1550" spc="-175" dirty="0">
                <a:latin typeface="Leelawadee UI Semilight"/>
                <a:cs typeface="Leelawadee UI Semilight"/>
              </a:rPr>
              <a:t>T</a:t>
            </a:r>
            <a:r>
              <a:rPr sz="1550" spc="-25" dirty="0">
                <a:latin typeface="Leelawadee UI Semilight"/>
                <a:cs typeface="Leelawadee UI Semilight"/>
              </a:rPr>
              <a:t>r</a:t>
            </a:r>
            <a:r>
              <a:rPr sz="1550" spc="-50" dirty="0">
                <a:latin typeface="Leelawadee UI Semilight"/>
                <a:cs typeface="Leelawadee UI Semilight"/>
              </a:rPr>
              <a:t>a</a:t>
            </a:r>
            <a:r>
              <a:rPr sz="1550" spc="-20" dirty="0">
                <a:latin typeface="Leelawadee UI Semilight"/>
                <a:cs typeface="Leelawadee UI Semilight"/>
              </a:rPr>
              <a:t>i</a:t>
            </a:r>
            <a:r>
              <a:rPr sz="1550" spc="-35" dirty="0">
                <a:latin typeface="Leelawadee UI Semilight"/>
                <a:cs typeface="Leelawadee UI Semilight"/>
              </a:rPr>
              <a:t>n</a:t>
            </a:r>
            <a:r>
              <a:rPr sz="1550" spc="-50" dirty="0">
                <a:latin typeface="Leelawadee UI Semilight"/>
                <a:cs typeface="Leelawadee UI Semilight"/>
              </a:rPr>
              <a:t> </a:t>
            </a:r>
            <a:r>
              <a:rPr sz="1550" spc="-45" dirty="0">
                <a:latin typeface="Leelawadee UI Semilight"/>
                <a:cs typeface="Leelawadee UI Semilight"/>
              </a:rPr>
              <a:t>an</a:t>
            </a:r>
            <a:r>
              <a:rPr sz="1550" spc="-25" dirty="0">
                <a:latin typeface="Leelawadee UI Semilight"/>
                <a:cs typeface="Leelawadee UI Semilight"/>
              </a:rPr>
              <a:t>d  </a:t>
            </a:r>
            <a:r>
              <a:rPr sz="1550" spc="-45" dirty="0">
                <a:latin typeface="Leelawadee UI Semilight"/>
                <a:cs typeface="Leelawadee UI Semilight"/>
              </a:rPr>
              <a:t>e</a:t>
            </a:r>
            <a:r>
              <a:rPr sz="1550" spc="-60" dirty="0">
                <a:latin typeface="Leelawadee UI Semilight"/>
                <a:cs typeface="Leelawadee UI Semilight"/>
              </a:rPr>
              <a:t>v</a:t>
            </a:r>
            <a:r>
              <a:rPr sz="1550" spc="-40" dirty="0">
                <a:latin typeface="Leelawadee UI Semilight"/>
                <a:cs typeface="Leelawadee UI Semilight"/>
              </a:rPr>
              <a:t>alua</a:t>
            </a:r>
            <a:r>
              <a:rPr sz="1550" spc="-45" dirty="0">
                <a:latin typeface="Leelawadee UI Semilight"/>
                <a:cs typeface="Leelawadee UI Semilight"/>
              </a:rPr>
              <a:t>t</a:t>
            </a:r>
            <a:r>
              <a:rPr sz="1550" spc="-35" dirty="0">
                <a:latin typeface="Leelawadee UI Semilight"/>
                <a:cs typeface="Leelawadee UI Semilight"/>
              </a:rPr>
              <a:t>e</a:t>
            </a:r>
            <a:r>
              <a:rPr sz="1550" spc="-55" dirty="0">
                <a:latin typeface="Leelawadee UI Semilight"/>
                <a:cs typeface="Leelawadee UI Semilight"/>
              </a:rPr>
              <a:t> </a:t>
            </a:r>
            <a:r>
              <a:rPr sz="1550" spc="-20" dirty="0">
                <a:latin typeface="Leelawadee UI Semilight"/>
                <a:cs typeface="Leelawadee UI Semilight"/>
              </a:rPr>
              <a:t>t</a:t>
            </a:r>
            <a:r>
              <a:rPr sz="1550" spc="-45" dirty="0">
                <a:latin typeface="Leelawadee UI Semilight"/>
                <a:cs typeface="Leelawadee UI Semilight"/>
              </a:rPr>
              <a:t>h</a:t>
            </a:r>
            <a:r>
              <a:rPr sz="1550" spc="-25" dirty="0">
                <a:latin typeface="Leelawadee UI Semilight"/>
                <a:cs typeface="Leelawadee UI Semilight"/>
              </a:rPr>
              <a:t>e  </a:t>
            </a:r>
            <a:r>
              <a:rPr sz="1550" spc="-50" dirty="0">
                <a:latin typeface="Leelawadee UI Semilight"/>
                <a:cs typeface="Leelawadee UI Semilight"/>
              </a:rPr>
              <a:t>model</a:t>
            </a:r>
            <a:endParaRPr sz="1550">
              <a:latin typeface="Leelawadee UI Semilight"/>
              <a:cs typeface="Leelawadee UI Semilight"/>
            </a:endParaRPr>
          </a:p>
        </p:txBody>
      </p:sp>
      <p:grpSp>
        <p:nvGrpSpPr>
          <p:cNvPr id="24" name="object 24"/>
          <p:cNvGrpSpPr/>
          <p:nvPr/>
        </p:nvGrpSpPr>
        <p:grpSpPr>
          <a:xfrm>
            <a:off x="1940814" y="5173217"/>
            <a:ext cx="379095" cy="222250"/>
            <a:chOff x="1940814" y="5173217"/>
            <a:chExt cx="379095" cy="222250"/>
          </a:xfrm>
        </p:grpSpPr>
        <p:sp>
          <p:nvSpPr>
            <p:cNvPr id="25" name="object 25"/>
            <p:cNvSpPr/>
            <p:nvPr/>
          </p:nvSpPr>
          <p:spPr>
            <a:xfrm>
              <a:off x="1947672" y="5188457"/>
              <a:ext cx="363220" cy="190500"/>
            </a:xfrm>
            <a:custGeom>
              <a:avLst/>
              <a:gdLst/>
              <a:ahLst/>
              <a:cxnLst/>
              <a:rect l="l" t="t" r="r" b="b"/>
              <a:pathLst>
                <a:path w="363219" h="190500">
                  <a:moveTo>
                    <a:pt x="362712" y="95250"/>
                  </a:moveTo>
                  <a:lnTo>
                    <a:pt x="267462" y="0"/>
                  </a:lnTo>
                  <a:lnTo>
                    <a:pt x="267462" y="48006"/>
                  </a:lnTo>
                  <a:lnTo>
                    <a:pt x="0" y="48006"/>
                  </a:lnTo>
                  <a:lnTo>
                    <a:pt x="0" y="143256"/>
                  </a:lnTo>
                  <a:lnTo>
                    <a:pt x="267462" y="143256"/>
                  </a:lnTo>
                  <a:lnTo>
                    <a:pt x="267462" y="190500"/>
                  </a:lnTo>
                  <a:lnTo>
                    <a:pt x="362712" y="95250"/>
                  </a:lnTo>
                  <a:close/>
                </a:path>
              </a:pathLst>
            </a:custGeom>
            <a:solidFill>
              <a:srgbClr val="D6EAAF"/>
            </a:solidFill>
          </p:spPr>
          <p:txBody>
            <a:bodyPr wrap="square" lIns="0" tIns="0" rIns="0" bIns="0" rtlCol="0"/>
            <a:lstStyle/>
            <a:p>
              <a:endParaRPr/>
            </a:p>
          </p:txBody>
        </p:sp>
        <p:sp>
          <p:nvSpPr>
            <p:cNvPr id="26" name="object 26"/>
            <p:cNvSpPr/>
            <p:nvPr/>
          </p:nvSpPr>
          <p:spPr>
            <a:xfrm>
              <a:off x="1940814" y="5173217"/>
              <a:ext cx="379095" cy="222250"/>
            </a:xfrm>
            <a:custGeom>
              <a:avLst/>
              <a:gdLst/>
              <a:ahLst/>
              <a:cxnLst/>
              <a:rect l="l" t="t" r="r" b="b"/>
              <a:pathLst>
                <a:path w="379094" h="222250">
                  <a:moveTo>
                    <a:pt x="274320" y="56387"/>
                  </a:moveTo>
                  <a:lnTo>
                    <a:pt x="0" y="56387"/>
                  </a:lnTo>
                  <a:lnTo>
                    <a:pt x="0" y="164591"/>
                  </a:lnTo>
                  <a:lnTo>
                    <a:pt x="6857" y="164591"/>
                  </a:lnTo>
                  <a:lnTo>
                    <a:pt x="6858" y="70103"/>
                  </a:lnTo>
                  <a:lnTo>
                    <a:pt x="12954" y="63245"/>
                  </a:lnTo>
                  <a:lnTo>
                    <a:pt x="12953" y="70103"/>
                  </a:lnTo>
                  <a:lnTo>
                    <a:pt x="267462" y="70103"/>
                  </a:lnTo>
                  <a:lnTo>
                    <a:pt x="267462" y="63245"/>
                  </a:lnTo>
                  <a:lnTo>
                    <a:pt x="274320" y="56387"/>
                  </a:lnTo>
                  <a:close/>
                </a:path>
                <a:path w="379094" h="222250">
                  <a:moveTo>
                    <a:pt x="12954" y="70103"/>
                  </a:moveTo>
                  <a:lnTo>
                    <a:pt x="12954" y="63245"/>
                  </a:lnTo>
                  <a:lnTo>
                    <a:pt x="6858" y="70103"/>
                  </a:lnTo>
                  <a:lnTo>
                    <a:pt x="12954" y="70103"/>
                  </a:lnTo>
                  <a:close/>
                </a:path>
                <a:path w="379094" h="222250">
                  <a:moveTo>
                    <a:pt x="12954" y="151637"/>
                  </a:moveTo>
                  <a:lnTo>
                    <a:pt x="12954" y="70103"/>
                  </a:lnTo>
                  <a:lnTo>
                    <a:pt x="6858" y="70103"/>
                  </a:lnTo>
                  <a:lnTo>
                    <a:pt x="6858" y="151637"/>
                  </a:lnTo>
                  <a:lnTo>
                    <a:pt x="12954" y="151637"/>
                  </a:lnTo>
                  <a:close/>
                </a:path>
                <a:path w="379094" h="222250">
                  <a:moveTo>
                    <a:pt x="280416" y="189737"/>
                  </a:moveTo>
                  <a:lnTo>
                    <a:pt x="280416" y="151637"/>
                  </a:lnTo>
                  <a:lnTo>
                    <a:pt x="6858" y="151637"/>
                  </a:lnTo>
                  <a:lnTo>
                    <a:pt x="12954" y="158495"/>
                  </a:lnTo>
                  <a:lnTo>
                    <a:pt x="12954" y="164591"/>
                  </a:lnTo>
                  <a:lnTo>
                    <a:pt x="267462" y="164591"/>
                  </a:lnTo>
                  <a:lnTo>
                    <a:pt x="267462" y="158495"/>
                  </a:lnTo>
                  <a:lnTo>
                    <a:pt x="274320" y="164591"/>
                  </a:lnTo>
                  <a:lnTo>
                    <a:pt x="274320" y="195833"/>
                  </a:lnTo>
                  <a:lnTo>
                    <a:pt x="280416" y="189737"/>
                  </a:lnTo>
                  <a:close/>
                </a:path>
                <a:path w="379094" h="222250">
                  <a:moveTo>
                    <a:pt x="12954" y="164591"/>
                  </a:moveTo>
                  <a:lnTo>
                    <a:pt x="12954" y="158495"/>
                  </a:lnTo>
                  <a:lnTo>
                    <a:pt x="6858" y="151637"/>
                  </a:lnTo>
                  <a:lnTo>
                    <a:pt x="6857" y="164591"/>
                  </a:lnTo>
                  <a:lnTo>
                    <a:pt x="12954" y="164591"/>
                  </a:lnTo>
                  <a:close/>
                </a:path>
                <a:path w="379094" h="222250">
                  <a:moveTo>
                    <a:pt x="378714" y="110489"/>
                  </a:moveTo>
                  <a:lnTo>
                    <a:pt x="267462" y="0"/>
                  </a:lnTo>
                  <a:lnTo>
                    <a:pt x="267462" y="56387"/>
                  </a:lnTo>
                  <a:lnTo>
                    <a:pt x="268986" y="56387"/>
                  </a:lnTo>
                  <a:lnTo>
                    <a:pt x="268986" y="20573"/>
                  </a:lnTo>
                  <a:lnTo>
                    <a:pt x="280416" y="15239"/>
                  </a:lnTo>
                  <a:lnTo>
                    <a:pt x="280416" y="31912"/>
                  </a:lnTo>
                  <a:lnTo>
                    <a:pt x="359645" y="110508"/>
                  </a:lnTo>
                  <a:lnTo>
                    <a:pt x="364236" y="105917"/>
                  </a:lnTo>
                  <a:lnTo>
                    <a:pt x="364236" y="124967"/>
                  </a:lnTo>
                  <a:lnTo>
                    <a:pt x="378714" y="110489"/>
                  </a:lnTo>
                  <a:close/>
                </a:path>
                <a:path w="379094" h="222250">
                  <a:moveTo>
                    <a:pt x="274320" y="70103"/>
                  </a:moveTo>
                  <a:lnTo>
                    <a:pt x="274320" y="56387"/>
                  </a:lnTo>
                  <a:lnTo>
                    <a:pt x="267462" y="63245"/>
                  </a:lnTo>
                  <a:lnTo>
                    <a:pt x="267462" y="70103"/>
                  </a:lnTo>
                  <a:lnTo>
                    <a:pt x="274320" y="70103"/>
                  </a:lnTo>
                  <a:close/>
                </a:path>
                <a:path w="379094" h="222250">
                  <a:moveTo>
                    <a:pt x="274320" y="164591"/>
                  </a:moveTo>
                  <a:lnTo>
                    <a:pt x="267462" y="158495"/>
                  </a:lnTo>
                  <a:lnTo>
                    <a:pt x="267462" y="164591"/>
                  </a:lnTo>
                  <a:lnTo>
                    <a:pt x="274320" y="164591"/>
                  </a:lnTo>
                  <a:close/>
                </a:path>
                <a:path w="379094" h="222250">
                  <a:moveTo>
                    <a:pt x="274320" y="195833"/>
                  </a:moveTo>
                  <a:lnTo>
                    <a:pt x="274320" y="164591"/>
                  </a:lnTo>
                  <a:lnTo>
                    <a:pt x="267462" y="164591"/>
                  </a:lnTo>
                  <a:lnTo>
                    <a:pt x="267462" y="221741"/>
                  </a:lnTo>
                  <a:lnTo>
                    <a:pt x="268986" y="220217"/>
                  </a:lnTo>
                  <a:lnTo>
                    <a:pt x="268986" y="201167"/>
                  </a:lnTo>
                  <a:lnTo>
                    <a:pt x="274320" y="195833"/>
                  </a:lnTo>
                  <a:close/>
                </a:path>
                <a:path w="379094" h="222250">
                  <a:moveTo>
                    <a:pt x="280416" y="31912"/>
                  </a:moveTo>
                  <a:lnTo>
                    <a:pt x="280416" y="15239"/>
                  </a:lnTo>
                  <a:lnTo>
                    <a:pt x="268986" y="20573"/>
                  </a:lnTo>
                  <a:lnTo>
                    <a:pt x="280416" y="31912"/>
                  </a:lnTo>
                  <a:close/>
                </a:path>
                <a:path w="379094" h="222250">
                  <a:moveTo>
                    <a:pt x="280416" y="70103"/>
                  </a:moveTo>
                  <a:lnTo>
                    <a:pt x="280416" y="31912"/>
                  </a:lnTo>
                  <a:lnTo>
                    <a:pt x="268986" y="20573"/>
                  </a:lnTo>
                  <a:lnTo>
                    <a:pt x="268986" y="56387"/>
                  </a:lnTo>
                  <a:lnTo>
                    <a:pt x="274320" y="56387"/>
                  </a:lnTo>
                  <a:lnTo>
                    <a:pt x="274320" y="70103"/>
                  </a:lnTo>
                  <a:lnTo>
                    <a:pt x="280416" y="70103"/>
                  </a:lnTo>
                  <a:close/>
                </a:path>
                <a:path w="379094" h="222250">
                  <a:moveTo>
                    <a:pt x="364236" y="124967"/>
                  </a:moveTo>
                  <a:lnTo>
                    <a:pt x="364236" y="115061"/>
                  </a:lnTo>
                  <a:lnTo>
                    <a:pt x="359645" y="110508"/>
                  </a:lnTo>
                  <a:lnTo>
                    <a:pt x="268986" y="201167"/>
                  </a:lnTo>
                  <a:lnTo>
                    <a:pt x="280416" y="205739"/>
                  </a:lnTo>
                  <a:lnTo>
                    <a:pt x="280416" y="208787"/>
                  </a:lnTo>
                  <a:lnTo>
                    <a:pt x="364236" y="124967"/>
                  </a:lnTo>
                  <a:close/>
                </a:path>
                <a:path w="379094" h="222250">
                  <a:moveTo>
                    <a:pt x="280416" y="208787"/>
                  </a:moveTo>
                  <a:lnTo>
                    <a:pt x="280416" y="205739"/>
                  </a:lnTo>
                  <a:lnTo>
                    <a:pt x="268986" y="201167"/>
                  </a:lnTo>
                  <a:lnTo>
                    <a:pt x="268986" y="220217"/>
                  </a:lnTo>
                  <a:lnTo>
                    <a:pt x="280416" y="208787"/>
                  </a:lnTo>
                  <a:close/>
                </a:path>
                <a:path w="379094" h="222250">
                  <a:moveTo>
                    <a:pt x="364236" y="115061"/>
                  </a:moveTo>
                  <a:lnTo>
                    <a:pt x="364236" y="105917"/>
                  </a:lnTo>
                  <a:lnTo>
                    <a:pt x="359645" y="110508"/>
                  </a:lnTo>
                  <a:lnTo>
                    <a:pt x="364236" y="115061"/>
                  </a:lnTo>
                  <a:close/>
                </a:path>
              </a:pathLst>
            </a:custGeom>
            <a:solidFill>
              <a:srgbClr val="6F9526"/>
            </a:solidFill>
          </p:spPr>
          <p:txBody>
            <a:bodyPr wrap="square" lIns="0" tIns="0" rIns="0" bIns="0" rtlCol="0"/>
            <a:lstStyle/>
            <a:p>
              <a:endParaRPr/>
            </a:p>
          </p:txBody>
        </p:sp>
      </p:grpSp>
      <p:grpSp>
        <p:nvGrpSpPr>
          <p:cNvPr id="27" name="object 27"/>
          <p:cNvGrpSpPr/>
          <p:nvPr/>
        </p:nvGrpSpPr>
        <p:grpSpPr>
          <a:xfrm>
            <a:off x="3892296" y="5165597"/>
            <a:ext cx="379095" cy="222250"/>
            <a:chOff x="3892296" y="5165597"/>
            <a:chExt cx="379095" cy="222250"/>
          </a:xfrm>
        </p:grpSpPr>
        <p:sp>
          <p:nvSpPr>
            <p:cNvPr id="28" name="object 28"/>
            <p:cNvSpPr/>
            <p:nvPr/>
          </p:nvSpPr>
          <p:spPr>
            <a:xfrm>
              <a:off x="3899154" y="5181599"/>
              <a:ext cx="363220" cy="190500"/>
            </a:xfrm>
            <a:custGeom>
              <a:avLst/>
              <a:gdLst/>
              <a:ahLst/>
              <a:cxnLst/>
              <a:rect l="l" t="t" r="r" b="b"/>
              <a:pathLst>
                <a:path w="363220" h="190500">
                  <a:moveTo>
                    <a:pt x="362712" y="95250"/>
                  </a:moveTo>
                  <a:lnTo>
                    <a:pt x="267462" y="0"/>
                  </a:lnTo>
                  <a:lnTo>
                    <a:pt x="267462" y="47244"/>
                  </a:lnTo>
                  <a:lnTo>
                    <a:pt x="0" y="47244"/>
                  </a:lnTo>
                  <a:lnTo>
                    <a:pt x="0" y="142494"/>
                  </a:lnTo>
                  <a:lnTo>
                    <a:pt x="267462" y="142494"/>
                  </a:lnTo>
                  <a:lnTo>
                    <a:pt x="267462" y="190500"/>
                  </a:lnTo>
                  <a:lnTo>
                    <a:pt x="362712" y="95250"/>
                  </a:lnTo>
                  <a:close/>
                </a:path>
              </a:pathLst>
            </a:custGeom>
            <a:solidFill>
              <a:srgbClr val="D6EAAF"/>
            </a:solidFill>
          </p:spPr>
          <p:txBody>
            <a:bodyPr wrap="square" lIns="0" tIns="0" rIns="0" bIns="0" rtlCol="0"/>
            <a:lstStyle/>
            <a:p>
              <a:endParaRPr/>
            </a:p>
          </p:txBody>
        </p:sp>
        <p:sp>
          <p:nvSpPr>
            <p:cNvPr id="29" name="object 29"/>
            <p:cNvSpPr/>
            <p:nvPr/>
          </p:nvSpPr>
          <p:spPr>
            <a:xfrm>
              <a:off x="3892296" y="5165597"/>
              <a:ext cx="379095" cy="222250"/>
            </a:xfrm>
            <a:custGeom>
              <a:avLst/>
              <a:gdLst/>
              <a:ahLst/>
              <a:cxnLst/>
              <a:rect l="l" t="t" r="r" b="b"/>
              <a:pathLst>
                <a:path w="379095" h="222250">
                  <a:moveTo>
                    <a:pt x="274320" y="57149"/>
                  </a:moveTo>
                  <a:lnTo>
                    <a:pt x="0" y="57150"/>
                  </a:lnTo>
                  <a:lnTo>
                    <a:pt x="0" y="165354"/>
                  </a:lnTo>
                  <a:lnTo>
                    <a:pt x="6857" y="165354"/>
                  </a:lnTo>
                  <a:lnTo>
                    <a:pt x="6858" y="70104"/>
                  </a:lnTo>
                  <a:lnTo>
                    <a:pt x="12953" y="63246"/>
                  </a:lnTo>
                  <a:lnTo>
                    <a:pt x="12953" y="70104"/>
                  </a:lnTo>
                  <a:lnTo>
                    <a:pt x="267462" y="70103"/>
                  </a:lnTo>
                  <a:lnTo>
                    <a:pt x="267462" y="63245"/>
                  </a:lnTo>
                  <a:lnTo>
                    <a:pt x="274320" y="57149"/>
                  </a:lnTo>
                  <a:close/>
                </a:path>
                <a:path w="379095" h="222250">
                  <a:moveTo>
                    <a:pt x="12953" y="70104"/>
                  </a:moveTo>
                  <a:lnTo>
                    <a:pt x="12953" y="63246"/>
                  </a:lnTo>
                  <a:lnTo>
                    <a:pt x="6858" y="70104"/>
                  </a:lnTo>
                  <a:lnTo>
                    <a:pt x="12953" y="70104"/>
                  </a:lnTo>
                  <a:close/>
                </a:path>
                <a:path w="379095" h="222250">
                  <a:moveTo>
                    <a:pt x="12954" y="152400"/>
                  </a:moveTo>
                  <a:lnTo>
                    <a:pt x="12953" y="70104"/>
                  </a:lnTo>
                  <a:lnTo>
                    <a:pt x="6858" y="70104"/>
                  </a:lnTo>
                  <a:lnTo>
                    <a:pt x="6858" y="152400"/>
                  </a:lnTo>
                  <a:lnTo>
                    <a:pt x="12954" y="152400"/>
                  </a:lnTo>
                  <a:close/>
                </a:path>
                <a:path w="379095" h="222250">
                  <a:moveTo>
                    <a:pt x="280416" y="191175"/>
                  </a:moveTo>
                  <a:lnTo>
                    <a:pt x="280416" y="152399"/>
                  </a:lnTo>
                  <a:lnTo>
                    <a:pt x="6858" y="152400"/>
                  </a:lnTo>
                  <a:lnTo>
                    <a:pt x="12954" y="158496"/>
                  </a:lnTo>
                  <a:lnTo>
                    <a:pt x="12954" y="165354"/>
                  </a:lnTo>
                  <a:lnTo>
                    <a:pt x="267462" y="165353"/>
                  </a:lnTo>
                  <a:lnTo>
                    <a:pt x="267462" y="158496"/>
                  </a:lnTo>
                  <a:lnTo>
                    <a:pt x="274320" y="165353"/>
                  </a:lnTo>
                  <a:lnTo>
                    <a:pt x="274320" y="197321"/>
                  </a:lnTo>
                  <a:lnTo>
                    <a:pt x="280416" y="191175"/>
                  </a:lnTo>
                  <a:close/>
                </a:path>
                <a:path w="379095" h="222250">
                  <a:moveTo>
                    <a:pt x="12954" y="165354"/>
                  </a:moveTo>
                  <a:lnTo>
                    <a:pt x="12954" y="158496"/>
                  </a:lnTo>
                  <a:lnTo>
                    <a:pt x="6858" y="152400"/>
                  </a:lnTo>
                  <a:lnTo>
                    <a:pt x="6857" y="165354"/>
                  </a:lnTo>
                  <a:lnTo>
                    <a:pt x="12954" y="165354"/>
                  </a:lnTo>
                  <a:close/>
                </a:path>
                <a:path w="379095" h="222250">
                  <a:moveTo>
                    <a:pt x="378714" y="111251"/>
                  </a:moveTo>
                  <a:lnTo>
                    <a:pt x="267462" y="0"/>
                  </a:lnTo>
                  <a:lnTo>
                    <a:pt x="267462" y="57149"/>
                  </a:lnTo>
                  <a:lnTo>
                    <a:pt x="269748" y="57149"/>
                  </a:lnTo>
                  <a:lnTo>
                    <a:pt x="269748" y="20573"/>
                  </a:lnTo>
                  <a:lnTo>
                    <a:pt x="280416" y="16001"/>
                  </a:lnTo>
                  <a:lnTo>
                    <a:pt x="280416" y="31328"/>
                  </a:lnTo>
                  <a:lnTo>
                    <a:pt x="359700" y="111251"/>
                  </a:lnTo>
                  <a:lnTo>
                    <a:pt x="364236" y="106679"/>
                  </a:lnTo>
                  <a:lnTo>
                    <a:pt x="364236" y="125630"/>
                  </a:lnTo>
                  <a:lnTo>
                    <a:pt x="378714" y="111251"/>
                  </a:lnTo>
                  <a:close/>
                </a:path>
                <a:path w="379095" h="222250">
                  <a:moveTo>
                    <a:pt x="274320" y="70103"/>
                  </a:moveTo>
                  <a:lnTo>
                    <a:pt x="274320" y="57149"/>
                  </a:lnTo>
                  <a:lnTo>
                    <a:pt x="267462" y="63245"/>
                  </a:lnTo>
                  <a:lnTo>
                    <a:pt x="267462" y="70103"/>
                  </a:lnTo>
                  <a:lnTo>
                    <a:pt x="274320" y="70103"/>
                  </a:lnTo>
                  <a:close/>
                </a:path>
                <a:path w="379095" h="222250">
                  <a:moveTo>
                    <a:pt x="274320" y="165353"/>
                  </a:moveTo>
                  <a:lnTo>
                    <a:pt x="267462" y="158496"/>
                  </a:lnTo>
                  <a:lnTo>
                    <a:pt x="267462" y="165353"/>
                  </a:lnTo>
                  <a:lnTo>
                    <a:pt x="274320" y="165353"/>
                  </a:lnTo>
                  <a:close/>
                </a:path>
                <a:path w="379095" h="222250">
                  <a:moveTo>
                    <a:pt x="274320" y="197321"/>
                  </a:moveTo>
                  <a:lnTo>
                    <a:pt x="274320" y="165353"/>
                  </a:lnTo>
                  <a:lnTo>
                    <a:pt x="267462" y="165353"/>
                  </a:lnTo>
                  <a:lnTo>
                    <a:pt x="267462" y="221742"/>
                  </a:lnTo>
                  <a:lnTo>
                    <a:pt x="269748" y="219471"/>
                  </a:lnTo>
                  <a:lnTo>
                    <a:pt x="269748" y="201929"/>
                  </a:lnTo>
                  <a:lnTo>
                    <a:pt x="274320" y="197321"/>
                  </a:lnTo>
                  <a:close/>
                </a:path>
                <a:path w="379095" h="222250">
                  <a:moveTo>
                    <a:pt x="280416" y="31328"/>
                  </a:moveTo>
                  <a:lnTo>
                    <a:pt x="280416" y="16001"/>
                  </a:lnTo>
                  <a:lnTo>
                    <a:pt x="269748" y="20573"/>
                  </a:lnTo>
                  <a:lnTo>
                    <a:pt x="280416" y="31328"/>
                  </a:lnTo>
                  <a:close/>
                </a:path>
                <a:path w="379095" h="222250">
                  <a:moveTo>
                    <a:pt x="280416" y="70103"/>
                  </a:moveTo>
                  <a:lnTo>
                    <a:pt x="280416" y="31328"/>
                  </a:lnTo>
                  <a:lnTo>
                    <a:pt x="269748" y="20573"/>
                  </a:lnTo>
                  <a:lnTo>
                    <a:pt x="269748" y="57149"/>
                  </a:lnTo>
                  <a:lnTo>
                    <a:pt x="274320" y="57149"/>
                  </a:lnTo>
                  <a:lnTo>
                    <a:pt x="274320" y="70103"/>
                  </a:lnTo>
                  <a:lnTo>
                    <a:pt x="280416" y="70103"/>
                  </a:lnTo>
                  <a:close/>
                </a:path>
                <a:path w="379095" h="222250">
                  <a:moveTo>
                    <a:pt x="364236" y="125630"/>
                  </a:moveTo>
                  <a:lnTo>
                    <a:pt x="364236" y="115823"/>
                  </a:lnTo>
                  <a:lnTo>
                    <a:pt x="359700" y="111251"/>
                  </a:lnTo>
                  <a:lnTo>
                    <a:pt x="269748" y="201929"/>
                  </a:lnTo>
                  <a:lnTo>
                    <a:pt x="280416" y="206501"/>
                  </a:lnTo>
                  <a:lnTo>
                    <a:pt x="280416" y="208876"/>
                  </a:lnTo>
                  <a:lnTo>
                    <a:pt x="364236" y="125630"/>
                  </a:lnTo>
                  <a:close/>
                </a:path>
                <a:path w="379095" h="222250">
                  <a:moveTo>
                    <a:pt x="280416" y="208876"/>
                  </a:moveTo>
                  <a:lnTo>
                    <a:pt x="280416" y="206501"/>
                  </a:lnTo>
                  <a:lnTo>
                    <a:pt x="269748" y="201929"/>
                  </a:lnTo>
                  <a:lnTo>
                    <a:pt x="269748" y="219471"/>
                  </a:lnTo>
                  <a:lnTo>
                    <a:pt x="280416" y="208876"/>
                  </a:lnTo>
                  <a:close/>
                </a:path>
                <a:path w="379095" h="222250">
                  <a:moveTo>
                    <a:pt x="364236" y="115823"/>
                  </a:moveTo>
                  <a:lnTo>
                    <a:pt x="364236" y="106679"/>
                  </a:lnTo>
                  <a:lnTo>
                    <a:pt x="359700" y="111251"/>
                  </a:lnTo>
                  <a:lnTo>
                    <a:pt x="364236" y="115823"/>
                  </a:lnTo>
                  <a:close/>
                </a:path>
              </a:pathLst>
            </a:custGeom>
            <a:solidFill>
              <a:srgbClr val="6F9526"/>
            </a:solidFill>
          </p:spPr>
          <p:txBody>
            <a:bodyPr wrap="square" lIns="0" tIns="0" rIns="0" bIns="0" rtlCol="0"/>
            <a:lstStyle/>
            <a:p>
              <a:endParaRPr/>
            </a:p>
          </p:txBody>
        </p:sp>
      </p:grpSp>
      <p:grpSp>
        <p:nvGrpSpPr>
          <p:cNvPr id="30" name="object 30"/>
          <p:cNvGrpSpPr/>
          <p:nvPr/>
        </p:nvGrpSpPr>
        <p:grpSpPr>
          <a:xfrm>
            <a:off x="5844540" y="5165597"/>
            <a:ext cx="378460" cy="222250"/>
            <a:chOff x="5844540" y="5165597"/>
            <a:chExt cx="378460" cy="222250"/>
          </a:xfrm>
        </p:grpSpPr>
        <p:sp>
          <p:nvSpPr>
            <p:cNvPr id="31" name="object 31"/>
            <p:cNvSpPr/>
            <p:nvPr/>
          </p:nvSpPr>
          <p:spPr>
            <a:xfrm>
              <a:off x="5851398" y="5181599"/>
              <a:ext cx="361950" cy="190500"/>
            </a:xfrm>
            <a:custGeom>
              <a:avLst/>
              <a:gdLst/>
              <a:ahLst/>
              <a:cxnLst/>
              <a:rect l="l" t="t" r="r" b="b"/>
              <a:pathLst>
                <a:path w="361950" h="190500">
                  <a:moveTo>
                    <a:pt x="361950" y="95250"/>
                  </a:moveTo>
                  <a:lnTo>
                    <a:pt x="266700" y="0"/>
                  </a:lnTo>
                  <a:lnTo>
                    <a:pt x="266700" y="47244"/>
                  </a:lnTo>
                  <a:lnTo>
                    <a:pt x="0" y="47244"/>
                  </a:lnTo>
                  <a:lnTo>
                    <a:pt x="0" y="142494"/>
                  </a:lnTo>
                  <a:lnTo>
                    <a:pt x="266700" y="142494"/>
                  </a:lnTo>
                  <a:lnTo>
                    <a:pt x="266700" y="190500"/>
                  </a:lnTo>
                  <a:lnTo>
                    <a:pt x="361950" y="95250"/>
                  </a:lnTo>
                  <a:close/>
                </a:path>
              </a:pathLst>
            </a:custGeom>
            <a:solidFill>
              <a:srgbClr val="D6EAAF"/>
            </a:solidFill>
          </p:spPr>
          <p:txBody>
            <a:bodyPr wrap="square" lIns="0" tIns="0" rIns="0" bIns="0" rtlCol="0"/>
            <a:lstStyle/>
            <a:p>
              <a:endParaRPr/>
            </a:p>
          </p:txBody>
        </p:sp>
        <p:sp>
          <p:nvSpPr>
            <p:cNvPr id="32" name="object 32"/>
            <p:cNvSpPr/>
            <p:nvPr/>
          </p:nvSpPr>
          <p:spPr>
            <a:xfrm>
              <a:off x="5844540" y="5165597"/>
              <a:ext cx="378460" cy="222250"/>
            </a:xfrm>
            <a:custGeom>
              <a:avLst/>
              <a:gdLst/>
              <a:ahLst/>
              <a:cxnLst/>
              <a:rect l="l" t="t" r="r" b="b"/>
              <a:pathLst>
                <a:path w="378460" h="222250">
                  <a:moveTo>
                    <a:pt x="273558" y="57149"/>
                  </a:moveTo>
                  <a:lnTo>
                    <a:pt x="0" y="57150"/>
                  </a:lnTo>
                  <a:lnTo>
                    <a:pt x="0" y="165354"/>
                  </a:lnTo>
                  <a:lnTo>
                    <a:pt x="6857" y="165354"/>
                  </a:lnTo>
                  <a:lnTo>
                    <a:pt x="6858" y="70104"/>
                  </a:lnTo>
                  <a:lnTo>
                    <a:pt x="12953" y="63246"/>
                  </a:lnTo>
                  <a:lnTo>
                    <a:pt x="12953" y="70104"/>
                  </a:lnTo>
                  <a:lnTo>
                    <a:pt x="267462" y="70103"/>
                  </a:lnTo>
                  <a:lnTo>
                    <a:pt x="267462" y="63245"/>
                  </a:lnTo>
                  <a:lnTo>
                    <a:pt x="273558" y="57149"/>
                  </a:lnTo>
                  <a:close/>
                </a:path>
                <a:path w="378460" h="222250">
                  <a:moveTo>
                    <a:pt x="12953" y="70104"/>
                  </a:moveTo>
                  <a:lnTo>
                    <a:pt x="12953" y="63246"/>
                  </a:lnTo>
                  <a:lnTo>
                    <a:pt x="6858" y="70104"/>
                  </a:lnTo>
                  <a:lnTo>
                    <a:pt x="12953" y="70104"/>
                  </a:lnTo>
                  <a:close/>
                </a:path>
                <a:path w="378460" h="222250">
                  <a:moveTo>
                    <a:pt x="12954" y="152400"/>
                  </a:moveTo>
                  <a:lnTo>
                    <a:pt x="12953" y="70104"/>
                  </a:lnTo>
                  <a:lnTo>
                    <a:pt x="6858" y="70104"/>
                  </a:lnTo>
                  <a:lnTo>
                    <a:pt x="6858" y="152400"/>
                  </a:lnTo>
                  <a:lnTo>
                    <a:pt x="12954" y="152400"/>
                  </a:lnTo>
                  <a:close/>
                </a:path>
                <a:path w="378460" h="222250">
                  <a:moveTo>
                    <a:pt x="280416" y="190500"/>
                  </a:moveTo>
                  <a:lnTo>
                    <a:pt x="280416" y="152399"/>
                  </a:lnTo>
                  <a:lnTo>
                    <a:pt x="6858" y="152400"/>
                  </a:lnTo>
                  <a:lnTo>
                    <a:pt x="12954" y="158496"/>
                  </a:lnTo>
                  <a:lnTo>
                    <a:pt x="12954" y="165354"/>
                  </a:lnTo>
                  <a:lnTo>
                    <a:pt x="267462" y="165353"/>
                  </a:lnTo>
                  <a:lnTo>
                    <a:pt x="267462" y="158496"/>
                  </a:lnTo>
                  <a:lnTo>
                    <a:pt x="273558" y="165353"/>
                  </a:lnTo>
                  <a:lnTo>
                    <a:pt x="273558" y="197358"/>
                  </a:lnTo>
                  <a:lnTo>
                    <a:pt x="280416" y="190500"/>
                  </a:lnTo>
                  <a:close/>
                </a:path>
                <a:path w="378460" h="222250">
                  <a:moveTo>
                    <a:pt x="12954" y="165354"/>
                  </a:moveTo>
                  <a:lnTo>
                    <a:pt x="12954" y="158496"/>
                  </a:lnTo>
                  <a:lnTo>
                    <a:pt x="6858" y="152400"/>
                  </a:lnTo>
                  <a:lnTo>
                    <a:pt x="6857" y="165354"/>
                  </a:lnTo>
                  <a:lnTo>
                    <a:pt x="12954" y="165354"/>
                  </a:lnTo>
                  <a:close/>
                </a:path>
                <a:path w="378460" h="222250">
                  <a:moveTo>
                    <a:pt x="377952" y="111251"/>
                  </a:moveTo>
                  <a:lnTo>
                    <a:pt x="267462" y="0"/>
                  </a:lnTo>
                  <a:lnTo>
                    <a:pt x="267462" y="57149"/>
                  </a:lnTo>
                  <a:lnTo>
                    <a:pt x="268986" y="57149"/>
                  </a:lnTo>
                  <a:lnTo>
                    <a:pt x="268986" y="20573"/>
                  </a:lnTo>
                  <a:lnTo>
                    <a:pt x="280416" y="16001"/>
                  </a:lnTo>
                  <a:lnTo>
                    <a:pt x="280416" y="32003"/>
                  </a:lnTo>
                  <a:lnTo>
                    <a:pt x="359664" y="111251"/>
                  </a:lnTo>
                  <a:lnTo>
                    <a:pt x="364236" y="106679"/>
                  </a:lnTo>
                  <a:lnTo>
                    <a:pt x="364236" y="124968"/>
                  </a:lnTo>
                  <a:lnTo>
                    <a:pt x="377952" y="111251"/>
                  </a:lnTo>
                  <a:close/>
                </a:path>
                <a:path w="378460" h="222250">
                  <a:moveTo>
                    <a:pt x="273558" y="70103"/>
                  </a:moveTo>
                  <a:lnTo>
                    <a:pt x="273558" y="57149"/>
                  </a:lnTo>
                  <a:lnTo>
                    <a:pt x="267462" y="63245"/>
                  </a:lnTo>
                  <a:lnTo>
                    <a:pt x="267462" y="70103"/>
                  </a:lnTo>
                  <a:lnTo>
                    <a:pt x="273558" y="70103"/>
                  </a:lnTo>
                  <a:close/>
                </a:path>
                <a:path w="378460" h="222250">
                  <a:moveTo>
                    <a:pt x="273558" y="165353"/>
                  </a:moveTo>
                  <a:lnTo>
                    <a:pt x="267462" y="158496"/>
                  </a:lnTo>
                  <a:lnTo>
                    <a:pt x="267462" y="165353"/>
                  </a:lnTo>
                  <a:lnTo>
                    <a:pt x="273558" y="165353"/>
                  </a:lnTo>
                  <a:close/>
                </a:path>
                <a:path w="378460" h="222250">
                  <a:moveTo>
                    <a:pt x="273558" y="197358"/>
                  </a:moveTo>
                  <a:lnTo>
                    <a:pt x="273558" y="165353"/>
                  </a:lnTo>
                  <a:lnTo>
                    <a:pt x="267462" y="165353"/>
                  </a:lnTo>
                  <a:lnTo>
                    <a:pt x="267462" y="221742"/>
                  </a:lnTo>
                  <a:lnTo>
                    <a:pt x="268986" y="220217"/>
                  </a:lnTo>
                  <a:lnTo>
                    <a:pt x="268986" y="201929"/>
                  </a:lnTo>
                  <a:lnTo>
                    <a:pt x="273558" y="197358"/>
                  </a:lnTo>
                  <a:close/>
                </a:path>
                <a:path w="378460" h="222250">
                  <a:moveTo>
                    <a:pt x="280416" y="32003"/>
                  </a:moveTo>
                  <a:lnTo>
                    <a:pt x="280416" y="16001"/>
                  </a:lnTo>
                  <a:lnTo>
                    <a:pt x="268986" y="20573"/>
                  </a:lnTo>
                  <a:lnTo>
                    <a:pt x="280416" y="32003"/>
                  </a:lnTo>
                  <a:close/>
                </a:path>
                <a:path w="378460" h="222250">
                  <a:moveTo>
                    <a:pt x="280416" y="70103"/>
                  </a:moveTo>
                  <a:lnTo>
                    <a:pt x="280416" y="32003"/>
                  </a:lnTo>
                  <a:lnTo>
                    <a:pt x="268986" y="20573"/>
                  </a:lnTo>
                  <a:lnTo>
                    <a:pt x="268986" y="57149"/>
                  </a:lnTo>
                  <a:lnTo>
                    <a:pt x="273558" y="57149"/>
                  </a:lnTo>
                  <a:lnTo>
                    <a:pt x="273558" y="70103"/>
                  </a:lnTo>
                  <a:lnTo>
                    <a:pt x="280416" y="70103"/>
                  </a:lnTo>
                  <a:close/>
                </a:path>
                <a:path w="378460" h="222250">
                  <a:moveTo>
                    <a:pt x="364236" y="124968"/>
                  </a:moveTo>
                  <a:lnTo>
                    <a:pt x="364236" y="115823"/>
                  </a:lnTo>
                  <a:lnTo>
                    <a:pt x="359664" y="111251"/>
                  </a:lnTo>
                  <a:lnTo>
                    <a:pt x="268986" y="201929"/>
                  </a:lnTo>
                  <a:lnTo>
                    <a:pt x="280416" y="206501"/>
                  </a:lnTo>
                  <a:lnTo>
                    <a:pt x="280416" y="208787"/>
                  </a:lnTo>
                  <a:lnTo>
                    <a:pt x="364236" y="124968"/>
                  </a:lnTo>
                  <a:close/>
                </a:path>
                <a:path w="378460" h="222250">
                  <a:moveTo>
                    <a:pt x="280416" y="208787"/>
                  </a:moveTo>
                  <a:lnTo>
                    <a:pt x="280416" y="206501"/>
                  </a:lnTo>
                  <a:lnTo>
                    <a:pt x="268986" y="201929"/>
                  </a:lnTo>
                  <a:lnTo>
                    <a:pt x="268986" y="220217"/>
                  </a:lnTo>
                  <a:lnTo>
                    <a:pt x="280416" y="208787"/>
                  </a:lnTo>
                  <a:close/>
                </a:path>
                <a:path w="378460" h="222250">
                  <a:moveTo>
                    <a:pt x="364236" y="115823"/>
                  </a:moveTo>
                  <a:lnTo>
                    <a:pt x="364236" y="106679"/>
                  </a:lnTo>
                  <a:lnTo>
                    <a:pt x="359664" y="111251"/>
                  </a:lnTo>
                  <a:lnTo>
                    <a:pt x="364236" y="115823"/>
                  </a:lnTo>
                  <a:close/>
                </a:path>
              </a:pathLst>
            </a:custGeom>
            <a:solidFill>
              <a:srgbClr val="6F9526"/>
            </a:solidFill>
          </p:spPr>
          <p:txBody>
            <a:bodyPr wrap="square" lIns="0" tIns="0" rIns="0" bIns="0" rtlCol="0"/>
            <a:lstStyle/>
            <a:p>
              <a:endParaRPr/>
            </a:p>
          </p:txBody>
        </p:sp>
      </p:grpSp>
      <p:grpSp>
        <p:nvGrpSpPr>
          <p:cNvPr id="33" name="object 33"/>
          <p:cNvGrpSpPr/>
          <p:nvPr/>
        </p:nvGrpSpPr>
        <p:grpSpPr>
          <a:xfrm>
            <a:off x="7786878" y="5165597"/>
            <a:ext cx="378460" cy="222250"/>
            <a:chOff x="7786878" y="5165597"/>
            <a:chExt cx="378460" cy="222250"/>
          </a:xfrm>
        </p:grpSpPr>
        <p:sp>
          <p:nvSpPr>
            <p:cNvPr id="34" name="object 34"/>
            <p:cNvSpPr/>
            <p:nvPr/>
          </p:nvSpPr>
          <p:spPr>
            <a:xfrm>
              <a:off x="7793736" y="5181599"/>
              <a:ext cx="361950" cy="190500"/>
            </a:xfrm>
            <a:custGeom>
              <a:avLst/>
              <a:gdLst/>
              <a:ahLst/>
              <a:cxnLst/>
              <a:rect l="l" t="t" r="r" b="b"/>
              <a:pathLst>
                <a:path w="361950" h="190500">
                  <a:moveTo>
                    <a:pt x="361950" y="95249"/>
                  </a:moveTo>
                  <a:lnTo>
                    <a:pt x="266700" y="0"/>
                  </a:lnTo>
                  <a:lnTo>
                    <a:pt x="266700" y="47243"/>
                  </a:lnTo>
                  <a:lnTo>
                    <a:pt x="0" y="47243"/>
                  </a:lnTo>
                  <a:lnTo>
                    <a:pt x="0" y="142493"/>
                  </a:lnTo>
                  <a:lnTo>
                    <a:pt x="266700" y="142493"/>
                  </a:lnTo>
                  <a:lnTo>
                    <a:pt x="266700" y="190499"/>
                  </a:lnTo>
                  <a:lnTo>
                    <a:pt x="361950" y="95249"/>
                  </a:lnTo>
                  <a:close/>
                </a:path>
              </a:pathLst>
            </a:custGeom>
            <a:solidFill>
              <a:srgbClr val="D6EAAF"/>
            </a:solidFill>
          </p:spPr>
          <p:txBody>
            <a:bodyPr wrap="square" lIns="0" tIns="0" rIns="0" bIns="0" rtlCol="0"/>
            <a:lstStyle/>
            <a:p>
              <a:endParaRPr/>
            </a:p>
          </p:txBody>
        </p:sp>
        <p:sp>
          <p:nvSpPr>
            <p:cNvPr id="35" name="object 35"/>
            <p:cNvSpPr/>
            <p:nvPr/>
          </p:nvSpPr>
          <p:spPr>
            <a:xfrm>
              <a:off x="7786878" y="5165597"/>
              <a:ext cx="378460" cy="222250"/>
            </a:xfrm>
            <a:custGeom>
              <a:avLst/>
              <a:gdLst/>
              <a:ahLst/>
              <a:cxnLst/>
              <a:rect l="l" t="t" r="r" b="b"/>
              <a:pathLst>
                <a:path w="378459" h="222250">
                  <a:moveTo>
                    <a:pt x="273558" y="57149"/>
                  </a:moveTo>
                  <a:lnTo>
                    <a:pt x="0" y="57150"/>
                  </a:lnTo>
                  <a:lnTo>
                    <a:pt x="0" y="165354"/>
                  </a:lnTo>
                  <a:lnTo>
                    <a:pt x="6857" y="165354"/>
                  </a:lnTo>
                  <a:lnTo>
                    <a:pt x="6858" y="70104"/>
                  </a:lnTo>
                  <a:lnTo>
                    <a:pt x="12953" y="63246"/>
                  </a:lnTo>
                  <a:lnTo>
                    <a:pt x="12953" y="70104"/>
                  </a:lnTo>
                  <a:lnTo>
                    <a:pt x="267462" y="70103"/>
                  </a:lnTo>
                  <a:lnTo>
                    <a:pt x="267462" y="63245"/>
                  </a:lnTo>
                  <a:lnTo>
                    <a:pt x="273558" y="57149"/>
                  </a:lnTo>
                  <a:close/>
                </a:path>
                <a:path w="378459" h="222250">
                  <a:moveTo>
                    <a:pt x="12953" y="70104"/>
                  </a:moveTo>
                  <a:lnTo>
                    <a:pt x="12953" y="63246"/>
                  </a:lnTo>
                  <a:lnTo>
                    <a:pt x="6858" y="70104"/>
                  </a:lnTo>
                  <a:lnTo>
                    <a:pt x="12953" y="70104"/>
                  </a:lnTo>
                  <a:close/>
                </a:path>
                <a:path w="378459" h="222250">
                  <a:moveTo>
                    <a:pt x="12954" y="152400"/>
                  </a:moveTo>
                  <a:lnTo>
                    <a:pt x="12953" y="70104"/>
                  </a:lnTo>
                  <a:lnTo>
                    <a:pt x="6858" y="70104"/>
                  </a:lnTo>
                  <a:lnTo>
                    <a:pt x="6858" y="152400"/>
                  </a:lnTo>
                  <a:lnTo>
                    <a:pt x="12954" y="152400"/>
                  </a:lnTo>
                  <a:close/>
                </a:path>
                <a:path w="378459" h="222250">
                  <a:moveTo>
                    <a:pt x="280416" y="190500"/>
                  </a:moveTo>
                  <a:lnTo>
                    <a:pt x="280416" y="152399"/>
                  </a:lnTo>
                  <a:lnTo>
                    <a:pt x="6858" y="152400"/>
                  </a:lnTo>
                  <a:lnTo>
                    <a:pt x="12954" y="158496"/>
                  </a:lnTo>
                  <a:lnTo>
                    <a:pt x="12954" y="165354"/>
                  </a:lnTo>
                  <a:lnTo>
                    <a:pt x="267462" y="165353"/>
                  </a:lnTo>
                  <a:lnTo>
                    <a:pt x="267462" y="158496"/>
                  </a:lnTo>
                  <a:lnTo>
                    <a:pt x="273558" y="165353"/>
                  </a:lnTo>
                  <a:lnTo>
                    <a:pt x="273558" y="197358"/>
                  </a:lnTo>
                  <a:lnTo>
                    <a:pt x="280416" y="190500"/>
                  </a:lnTo>
                  <a:close/>
                </a:path>
                <a:path w="378459" h="222250">
                  <a:moveTo>
                    <a:pt x="12954" y="165354"/>
                  </a:moveTo>
                  <a:lnTo>
                    <a:pt x="12954" y="158496"/>
                  </a:lnTo>
                  <a:lnTo>
                    <a:pt x="6858" y="152400"/>
                  </a:lnTo>
                  <a:lnTo>
                    <a:pt x="6857" y="165354"/>
                  </a:lnTo>
                  <a:lnTo>
                    <a:pt x="12954" y="165354"/>
                  </a:lnTo>
                  <a:close/>
                </a:path>
                <a:path w="378459" h="222250">
                  <a:moveTo>
                    <a:pt x="377952" y="111251"/>
                  </a:moveTo>
                  <a:lnTo>
                    <a:pt x="267462" y="0"/>
                  </a:lnTo>
                  <a:lnTo>
                    <a:pt x="267462" y="57149"/>
                  </a:lnTo>
                  <a:lnTo>
                    <a:pt x="268986" y="57149"/>
                  </a:lnTo>
                  <a:lnTo>
                    <a:pt x="268986" y="20573"/>
                  </a:lnTo>
                  <a:lnTo>
                    <a:pt x="280416" y="16001"/>
                  </a:lnTo>
                  <a:lnTo>
                    <a:pt x="280416" y="32003"/>
                  </a:lnTo>
                  <a:lnTo>
                    <a:pt x="359664" y="111251"/>
                  </a:lnTo>
                  <a:lnTo>
                    <a:pt x="364236" y="106679"/>
                  </a:lnTo>
                  <a:lnTo>
                    <a:pt x="364236" y="124968"/>
                  </a:lnTo>
                  <a:lnTo>
                    <a:pt x="377952" y="111251"/>
                  </a:lnTo>
                  <a:close/>
                </a:path>
                <a:path w="378459" h="222250">
                  <a:moveTo>
                    <a:pt x="273558" y="70103"/>
                  </a:moveTo>
                  <a:lnTo>
                    <a:pt x="273558" y="57149"/>
                  </a:lnTo>
                  <a:lnTo>
                    <a:pt x="267462" y="63245"/>
                  </a:lnTo>
                  <a:lnTo>
                    <a:pt x="267462" y="70103"/>
                  </a:lnTo>
                  <a:lnTo>
                    <a:pt x="273558" y="70103"/>
                  </a:lnTo>
                  <a:close/>
                </a:path>
                <a:path w="378459" h="222250">
                  <a:moveTo>
                    <a:pt x="273558" y="165353"/>
                  </a:moveTo>
                  <a:lnTo>
                    <a:pt x="267462" y="158496"/>
                  </a:lnTo>
                  <a:lnTo>
                    <a:pt x="267462" y="165353"/>
                  </a:lnTo>
                  <a:lnTo>
                    <a:pt x="273558" y="165353"/>
                  </a:lnTo>
                  <a:close/>
                </a:path>
                <a:path w="378459" h="222250">
                  <a:moveTo>
                    <a:pt x="273558" y="197358"/>
                  </a:moveTo>
                  <a:lnTo>
                    <a:pt x="273558" y="165353"/>
                  </a:lnTo>
                  <a:lnTo>
                    <a:pt x="267462" y="165353"/>
                  </a:lnTo>
                  <a:lnTo>
                    <a:pt x="267462" y="221742"/>
                  </a:lnTo>
                  <a:lnTo>
                    <a:pt x="268986" y="220217"/>
                  </a:lnTo>
                  <a:lnTo>
                    <a:pt x="268986" y="201929"/>
                  </a:lnTo>
                  <a:lnTo>
                    <a:pt x="273558" y="197358"/>
                  </a:lnTo>
                  <a:close/>
                </a:path>
                <a:path w="378459" h="222250">
                  <a:moveTo>
                    <a:pt x="280416" y="32003"/>
                  </a:moveTo>
                  <a:lnTo>
                    <a:pt x="280416" y="16001"/>
                  </a:lnTo>
                  <a:lnTo>
                    <a:pt x="268986" y="20573"/>
                  </a:lnTo>
                  <a:lnTo>
                    <a:pt x="280416" y="32003"/>
                  </a:lnTo>
                  <a:close/>
                </a:path>
                <a:path w="378459" h="222250">
                  <a:moveTo>
                    <a:pt x="280416" y="70103"/>
                  </a:moveTo>
                  <a:lnTo>
                    <a:pt x="280416" y="32003"/>
                  </a:lnTo>
                  <a:lnTo>
                    <a:pt x="268986" y="20573"/>
                  </a:lnTo>
                  <a:lnTo>
                    <a:pt x="268986" y="57149"/>
                  </a:lnTo>
                  <a:lnTo>
                    <a:pt x="273558" y="57149"/>
                  </a:lnTo>
                  <a:lnTo>
                    <a:pt x="273558" y="70103"/>
                  </a:lnTo>
                  <a:lnTo>
                    <a:pt x="280416" y="70103"/>
                  </a:lnTo>
                  <a:close/>
                </a:path>
                <a:path w="378459" h="222250">
                  <a:moveTo>
                    <a:pt x="364236" y="124968"/>
                  </a:moveTo>
                  <a:lnTo>
                    <a:pt x="364236" y="115823"/>
                  </a:lnTo>
                  <a:lnTo>
                    <a:pt x="359664" y="111251"/>
                  </a:lnTo>
                  <a:lnTo>
                    <a:pt x="268986" y="201929"/>
                  </a:lnTo>
                  <a:lnTo>
                    <a:pt x="280416" y="206501"/>
                  </a:lnTo>
                  <a:lnTo>
                    <a:pt x="280416" y="208787"/>
                  </a:lnTo>
                  <a:lnTo>
                    <a:pt x="364236" y="124968"/>
                  </a:lnTo>
                  <a:close/>
                </a:path>
                <a:path w="378459" h="222250">
                  <a:moveTo>
                    <a:pt x="280416" y="208787"/>
                  </a:moveTo>
                  <a:lnTo>
                    <a:pt x="280416" y="206501"/>
                  </a:lnTo>
                  <a:lnTo>
                    <a:pt x="268986" y="201929"/>
                  </a:lnTo>
                  <a:lnTo>
                    <a:pt x="268986" y="220217"/>
                  </a:lnTo>
                  <a:lnTo>
                    <a:pt x="280416" y="208787"/>
                  </a:lnTo>
                  <a:close/>
                </a:path>
                <a:path w="378459" h="222250">
                  <a:moveTo>
                    <a:pt x="364236" y="115823"/>
                  </a:moveTo>
                  <a:lnTo>
                    <a:pt x="364236" y="106679"/>
                  </a:lnTo>
                  <a:lnTo>
                    <a:pt x="359664" y="111251"/>
                  </a:lnTo>
                  <a:lnTo>
                    <a:pt x="364236" y="115823"/>
                  </a:lnTo>
                  <a:close/>
                </a:path>
              </a:pathLst>
            </a:custGeom>
            <a:solidFill>
              <a:srgbClr val="6F9526"/>
            </a:solidFill>
          </p:spPr>
          <p:txBody>
            <a:bodyPr wrap="square" lIns="0" tIns="0" rIns="0" bIns="0" rtlCol="0"/>
            <a:lstStyle/>
            <a:p>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852736" y="1441961"/>
            <a:ext cx="7940040" cy="528320"/>
          </a:xfrm>
          <a:prstGeom prst="rect">
            <a:avLst/>
          </a:prstGeom>
        </p:spPr>
        <p:txBody>
          <a:bodyPr vert="horz" wrap="square" lIns="0" tIns="12700" rIns="0" bIns="0" rtlCol="0">
            <a:spAutoFit/>
          </a:bodyPr>
          <a:lstStyle/>
          <a:p>
            <a:pPr marL="12700">
              <a:lnSpc>
                <a:spcPct val="100000"/>
              </a:lnSpc>
              <a:spcBef>
                <a:spcPts val="100"/>
              </a:spcBef>
            </a:pPr>
            <a:r>
              <a:rPr spc="45" dirty="0"/>
              <a:t>Procedure</a:t>
            </a:r>
            <a:r>
              <a:rPr spc="100" dirty="0"/>
              <a:t> </a:t>
            </a:r>
            <a:r>
              <a:rPr spc="10" dirty="0"/>
              <a:t>to</a:t>
            </a:r>
            <a:r>
              <a:rPr spc="95" dirty="0"/>
              <a:t> </a:t>
            </a:r>
            <a:r>
              <a:rPr spc="85" dirty="0"/>
              <a:t>implement</a:t>
            </a:r>
            <a:r>
              <a:rPr spc="120" dirty="0"/>
              <a:t> </a:t>
            </a:r>
            <a:r>
              <a:rPr spc="175" dirty="0"/>
              <a:t>an</a:t>
            </a:r>
            <a:r>
              <a:rPr spc="-85" dirty="0"/>
              <a:t> </a:t>
            </a:r>
            <a:r>
              <a:rPr spc="370" dirty="0"/>
              <a:t>ANN</a:t>
            </a:r>
            <a:r>
              <a:rPr spc="95" dirty="0"/>
              <a:t> </a:t>
            </a:r>
            <a:r>
              <a:rPr spc="125" dirty="0"/>
              <a:t>in</a:t>
            </a:r>
            <a:r>
              <a:rPr spc="100" dirty="0"/>
              <a:t> </a:t>
            </a:r>
            <a:r>
              <a:rPr spc="145" dirty="0"/>
              <a:t>Keras</a:t>
            </a:r>
          </a:p>
        </p:txBody>
      </p:sp>
      <p:sp>
        <p:nvSpPr>
          <p:cNvPr id="4" name="object 4"/>
          <p:cNvSpPr txBox="1"/>
          <p:nvPr/>
        </p:nvSpPr>
        <p:spPr>
          <a:xfrm>
            <a:off x="1058672" y="2546017"/>
            <a:ext cx="4185920" cy="265430"/>
          </a:xfrm>
          <a:prstGeom prst="rect">
            <a:avLst/>
          </a:prstGeom>
        </p:spPr>
        <p:txBody>
          <a:bodyPr vert="horz" wrap="square" lIns="0" tIns="15240" rIns="0" bIns="0" rtlCol="0">
            <a:spAutoFit/>
          </a:bodyPr>
          <a:lstStyle/>
          <a:p>
            <a:pPr marL="163195" indent="-151130">
              <a:lnSpc>
                <a:spcPct val="100000"/>
              </a:lnSpc>
              <a:spcBef>
                <a:spcPts val="120"/>
              </a:spcBef>
              <a:buFont typeface="Arial MT"/>
              <a:buChar char="•"/>
              <a:tabLst>
                <a:tab pos="163830" algn="l"/>
              </a:tabLst>
            </a:pPr>
            <a:r>
              <a:rPr sz="1450" spc="70" dirty="0">
                <a:solidFill>
                  <a:srgbClr val="3F3F3F"/>
                </a:solidFill>
                <a:latin typeface="Cambria"/>
                <a:cs typeface="Cambria"/>
              </a:rPr>
              <a:t>Importing</a:t>
            </a:r>
            <a:r>
              <a:rPr sz="1450" spc="75" dirty="0">
                <a:solidFill>
                  <a:srgbClr val="3F3F3F"/>
                </a:solidFill>
                <a:latin typeface="Cambria"/>
                <a:cs typeface="Cambria"/>
              </a:rPr>
              <a:t> </a:t>
            </a:r>
            <a:r>
              <a:rPr sz="1550" i="1" spc="60" dirty="0">
                <a:solidFill>
                  <a:srgbClr val="3F3F3F"/>
                </a:solidFill>
                <a:latin typeface="Cambria"/>
                <a:cs typeface="Cambria"/>
              </a:rPr>
              <a:t>Sequential</a:t>
            </a:r>
            <a:r>
              <a:rPr sz="1550" i="1" spc="50" dirty="0">
                <a:solidFill>
                  <a:srgbClr val="3F3F3F"/>
                </a:solidFill>
                <a:latin typeface="Cambria"/>
                <a:cs typeface="Cambria"/>
              </a:rPr>
              <a:t> class</a:t>
            </a:r>
            <a:r>
              <a:rPr sz="1550" i="1" spc="55" dirty="0">
                <a:solidFill>
                  <a:srgbClr val="3F3F3F"/>
                </a:solidFill>
                <a:latin typeface="Cambria"/>
                <a:cs typeface="Cambria"/>
              </a:rPr>
              <a:t> </a:t>
            </a:r>
            <a:r>
              <a:rPr sz="1450" spc="50" dirty="0">
                <a:solidFill>
                  <a:srgbClr val="3F3F3F"/>
                </a:solidFill>
                <a:latin typeface="Cambria"/>
                <a:cs typeface="Cambria"/>
              </a:rPr>
              <a:t>from</a:t>
            </a:r>
            <a:r>
              <a:rPr sz="1450" spc="70" dirty="0">
                <a:solidFill>
                  <a:srgbClr val="3F3F3F"/>
                </a:solidFill>
                <a:latin typeface="Cambria"/>
                <a:cs typeface="Cambria"/>
              </a:rPr>
              <a:t> </a:t>
            </a:r>
            <a:r>
              <a:rPr sz="1450" spc="65" dirty="0">
                <a:solidFill>
                  <a:srgbClr val="3F3F3F"/>
                </a:solidFill>
                <a:latin typeface="Cambria"/>
                <a:cs typeface="Cambria"/>
              </a:rPr>
              <a:t>keras.models</a:t>
            </a:r>
            <a:endParaRPr sz="1450">
              <a:latin typeface="Cambria"/>
              <a:cs typeface="Cambria"/>
            </a:endParaRPr>
          </a:p>
        </p:txBody>
      </p:sp>
      <p:sp>
        <p:nvSpPr>
          <p:cNvPr id="5" name="object 5"/>
          <p:cNvSpPr txBox="1"/>
          <p:nvPr/>
        </p:nvSpPr>
        <p:spPr>
          <a:xfrm>
            <a:off x="1058665" y="3532881"/>
            <a:ext cx="3318510" cy="252729"/>
          </a:xfrm>
          <a:prstGeom prst="rect">
            <a:avLst/>
          </a:prstGeom>
        </p:spPr>
        <p:txBody>
          <a:bodyPr vert="horz" wrap="square" lIns="0" tIns="17145" rIns="0" bIns="0" rtlCol="0">
            <a:spAutoFit/>
          </a:bodyPr>
          <a:lstStyle/>
          <a:p>
            <a:pPr marL="163195" indent="-151130">
              <a:lnSpc>
                <a:spcPct val="100000"/>
              </a:lnSpc>
              <a:spcBef>
                <a:spcPts val="135"/>
              </a:spcBef>
              <a:buFont typeface="Arial MT"/>
              <a:buChar char="•"/>
              <a:tabLst>
                <a:tab pos="163830" algn="l"/>
              </a:tabLst>
            </a:pPr>
            <a:r>
              <a:rPr sz="1450" spc="100" dirty="0">
                <a:solidFill>
                  <a:srgbClr val="3F3F3F"/>
                </a:solidFill>
                <a:latin typeface="Cambria"/>
                <a:cs typeface="Cambria"/>
              </a:rPr>
              <a:t>Stacking</a:t>
            </a:r>
            <a:r>
              <a:rPr sz="1450" spc="65" dirty="0">
                <a:solidFill>
                  <a:srgbClr val="3F3F3F"/>
                </a:solidFill>
                <a:latin typeface="Cambria"/>
                <a:cs typeface="Cambria"/>
              </a:rPr>
              <a:t> </a:t>
            </a:r>
            <a:r>
              <a:rPr sz="1450" spc="70" dirty="0">
                <a:solidFill>
                  <a:srgbClr val="3F3F3F"/>
                </a:solidFill>
                <a:latin typeface="Cambria"/>
                <a:cs typeface="Cambria"/>
              </a:rPr>
              <a:t>layers</a:t>
            </a:r>
            <a:r>
              <a:rPr sz="1450" spc="80" dirty="0">
                <a:solidFill>
                  <a:srgbClr val="3F3F3F"/>
                </a:solidFill>
                <a:latin typeface="Cambria"/>
                <a:cs typeface="Cambria"/>
              </a:rPr>
              <a:t> using</a:t>
            </a:r>
            <a:r>
              <a:rPr sz="1450" spc="75" dirty="0">
                <a:solidFill>
                  <a:srgbClr val="3F3F3F"/>
                </a:solidFill>
                <a:latin typeface="Cambria"/>
                <a:cs typeface="Cambria"/>
              </a:rPr>
              <a:t> </a:t>
            </a:r>
            <a:r>
              <a:rPr sz="1450" spc="35" dirty="0">
                <a:solidFill>
                  <a:srgbClr val="3F3F3F"/>
                </a:solidFill>
                <a:latin typeface="Cambria"/>
                <a:cs typeface="Cambria"/>
              </a:rPr>
              <a:t>.add()</a:t>
            </a:r>
            <a:r>
              <a:rPr sz="1450" spc="80" dirty="0">
                <a:solidFill>
                  <a:srgbClr val="3F3F3F"/>
                </a:solidFill>
                <a:latin typeface="Cambria"/>
                <a:cs typeface="Cambria"/>
              </a:rPr>
              <a:t> </a:t>
            </a:r>
            <a:r>
              <a:rPr sz="1450" spc="55" dirty="0">
                <a:solidFill>
                  <a:srgbClr val="3F3F3F"/>
                </a:solidFill>
                <a:latin typeface="Cambria"/>
                <a:cs typeface="Cambria"/>
              </a:rPr>
              <a:t>method</a:t>
            </a:r>
            <a:endParaRPr sz="1450">
              <a:latin typeface="Cambria"/>
              <a:cs typeface="Cambria"/>
            </a:endParaRPr>
          </a:p>
        </p:txBody>
      </p:sp>
      <p:sp>
        <p:nvSpPr>
          <p:cNvPr id="6" name="object 6"/>
          <p:cNvSpPr txBox="1"/>
          <p:nvPr/>
        </p:nvSpPr>
        <p:spPr>
          <a:xfrm>
            <a:off x="1058665" y="4752079"/>
            <a:ext cx="4650740" cy="252729"/>
          </a:xfrm>
          <a:prstGeom prst="rect">
            <a:avLst/>
          </a:prstGeom>
        </p:spPr>
        <p:txBody>
          <a:bodyPr vert="horz" wrap="square" lIns="0" tIns="17145" rIns="0" bIns="0" rtlCol="0">
            <a:spAutoFit/>
          </a:bodyPr>
          <a:lstStyle/>
          <a:p>
            <a:pPr marL="163195" indent="-151130">
              <a:lnSpc>
                <a:spcPct val="100000"/>
              </a:lnSpc>
              <a:spcBef>
                <a:spcPts val="135"/>
              </a:spcBef>
              <a:buFont typeface="Arial MT"/>
              <a:buChar char="•"/>
              <a:tabLst>
                <a:tab pos="163830" algn="l"/>
              </a:tabLst>
            </a:pPr>
            <a:r>
              <a:rPr sz="1450" spc="75" dirty="0">
                <a:solidFill>
                  <a:srgbClr val="3F3F3F"/>
                </a:solidFill>
                <a:latin typeface="Cambria"/>
                <a:cs typeface="Cambria"/>
              </a:rPr>
              <a:t>Configure</a:t>
            </a:r>
            <a:r>
              <a:rPr sz="1450" spc="85" dirty="0">
                <a:solidFill>
                  <a:srgbClr val="3F3F3F"/>
                </a:solidFill>
                <a:latin typeface="Cambria"/>
                <a:cs typeface="Cambria"/>
              </a:rPr>
              <a:t> </a:t>
            </a:r>
            <a:r>
              <a:rPr sz="1450" spc="75" dirty="0">
                <a:solidFill>
                  <a:srgbClr val="3F3F3F"/>
                </a:solidFill>
                <a:latin typeface="Cambria"/>
                <a:cs typeface="Cambria"/>
              </a:rPr>
              <a:t>learning</a:t>
            </a:r>
            <a:r>
              <a:rPr sz="1450" spc="80" dirty="0">
                <a:solidFill>
                  <a:srgbClr val="3F3F3F"/>
                </a:solidFill>
                <a:latin typeface="Cambria"/>
                <a:cs typeface="Cambria"/>
              </a:rPr>
              <a:t> </a:t>
            </a:r>
            <a:r>
              <a:rPr sz="1450" spc="30" dirty="0">
                <a:solidFill>
                  <a:srgbClr val="3F3F3F"/>
                </a:solidFill>
                <a:latin typeface="Cambria"/>
                <a:cs typeface="Cambria"/>
              </a:rPr>
              <a:t>process</a:t>
            </a:r>
            <a:r>
              <a:rPr sz="1450" spc="100" dirty="0">
                <a:solidFill>
                  <a:srgbClr val="3F3F3F"/>
                </a:solidFill>
                <a:latin typeface="Cambria"/>
                <a:cs typeface="Cambria"/>
              </a:rPr>
              <a:t> </a:t>
            </a:r>
            <a:r>
              <a:rPr sz="1450" spc="80" dirty="0">
                <a:solidFill>
                  <a:srgbClr val="3F3F3F"/>
                </a:solidFill>
                <a:latin typeface="Cambria"/>
                <a:cs typeface="Cambria"/>
              </a:rPr>
              <a:t>using</a:t>
            </a:r>
            <a:r>
              <a:rPr sz="1450" spc="100" dirty="0">
                <a:solidFill>
                  <a:srgbClr val="3F3F3F"/>
                </a:solidFill>
                <a:latin typeface="Cambria"/>
                <a:cs typeface="Cambria"/>
              </a:rPr>
              <a:t> </a:t>
            </a:r>
            <a:r>
              <a:rPr sz="1450" spc="30" dirty="0">
                <a:solidFill>
                  <a:srgbClr val="3F3F3F"/>
                </a:solidFill>
                <a:latin typeface="Cambria"/>
                <a:cs typeface="Cambria"/>
              </a:rPr>
              <a:t>.compile()</a:t>
            </a:r>
            <a:r>
              <a:rPr sz="1450" spc="85" dirty="0">
                <a:solidFill>
                  <a:srgbClr val="3F3F3F"/>
                </a:solidFill>
                <a:latin typeface="Cambria"/>
                <a:cs typeface="Cambria"/>
              </a:rPr>
              <a:t> </a:t>
            </a:r>
            <a:r>
              <a:rPr sz="1450" spc="55" dirty="0">
                <a:solidFill>
                  <a:srgbClr val="3F3F3F"/>
                </a:solidFill>
                <a:latin typeface="Cambria"/>
                <a:cs typeface="Cambria"/>
              </a:rPr>
              <a:t>method</a:t>
            </a:r>
            <a:endParaRPr sz="1450">
              <a:latin typeface="Cambria"/>
              <a:cs typeface="Cambria"/>
            </a:endParaRPr>
          </a:p>
        </p:txBody>
      </p:sp>
      <p:sp>
        <p:nvSpPr>
          <p:cNvPr id="7" name="object 7"/>
          <p:cNvSpPr txBox="1"/>
          <p:nvPr/>
        </p:nvSpPr>
        <p:spPr>
          <a:xfrm>
            <a:off x="1058665" y="5728196"/>
            <a:ext cx="4676775" cy="252729"/>
          </a:xfrm>
          <a:prstGeom prst="rect">
            <a:avLst/>
          </a:prstGeom>
        </p:spPr>
        <p:txBody>
          <a:bodyPr vert="horz" wrap="square" lIns="0" tIns="17145" rIns="0" bIns="0" rtlCol="0">
            <a:spAutoFit/>
          </a:bodyPr>
          <a:lstStyle/>
          <a:p>
            <a:pPr marL="163195" indent="-151130">
              <a:lnSpc>
                <a:spcPct val="100000"/>
              </a:lnSpc>
              <a:spcBef>
                <a:spcPts val="135"/>
              </a:spcBef>
              <a:buFont typeface="Arial MT"/>
              <a:buChar char="•"/>
              <a:tabLst>
                <a:tab pos="163830" algn="l"/>
              </a:tabLst>
            </a:pPr>
            <a:r>
              <a:rPr sz="1450" spc="70" dirty="0">
                <a:solidFill>
                  <a:srgbClr val="3F3F3F"/>
                </a:solidFill>
                <a:latin typeface="Cambria"/>
                <a:cs typeface="Cambria"/>
              </a:rPr>
              <a:t>Train</a:t>
            </a:r>
            <a:r>
              <a:rPr sz="1450" spc="85"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45" dirty="0">
                <a:solidFill>
                  <a:srgbClr val="3F3F3F"/>
                </a:solidFill>
                <a:latin typeface="Cambria"/>
                <a:cs typeface="Cambria"/>
              </a:rPr>
              <a:t>model</a:t>
            </a:r>
            <a:r>
              <a:rPr sz="1450" spc="90" dirty="0">
                <a:solidFill>
                  <a:srgbClr val="3F3F3F"/>
                </a:solidFill>
                <a:latin typeface="Cambria"/>
                <a:cs typeface="Cambria"/>
              </a:rPr>
              <a:t> </a:t>
            </a:r>
            <a:r>
              <a:rPr sz="1450" spc="30" dirty="0">
                <a:solidFill>
                  <a:srgbClr val="3F3F3F"/>
                </a:solidFill>
                <a:latin typeface="Cambria"/>
                <a:cs typeface="Cambria"/>
              </a:rPr>
              <a:t>on</a:t>
            </a:r>
            <a:r>
              <a:rPr sz="1450" spc="85" dirty="0">
                <a:solidFill>
                  <a:srgbClr val="3F3F3F"/>
                </a:solidFill>
                <a:latin typeface="Cambria"/>
                <a:cs typeface="Cambria"/>
              </a:rPr>
              <a:t> </a:t>
            </a:r>
            <a:r>
              <a:rPr sz="1450" spc="80" dirty="0">
                <a:solidFill>
                  <a:srgbClr val="3F3F3F"/>
                </a:solidFill>
                <a:latin typeface="Cambria"/>
                <a:cs typeface="Cambria"/>
              </a:rPr>
              <a:t>train</a:t>
            </a:r>
            <a:r>
              <a:rPr sz="1450" spc="85" dirty="0">
                <a:solidFill>
                  <a:srgbClr val="3F3F3F"/>
                </a:solidFill>
                <a:latin typeface="Cambria"/>
                <a:cs typeface="Cambria"/>
              </a:rPr>
              <a:t> </a:t>
            </a:r>
            <a:r>
              <a:rPr sz="1450" spc="75" dirty="0">
                <a:solidFill>
                  <a:srgbClr val="3F3F3F"/>
                </a:solidFill>
                <a:latin typeface="Cambria"/>
                <a:cs typeface="Cambria"/>
              </a:rPr>
              <a:t>dataset</a:t>
            </a:r>
            <a:r>
              <a:rPr sz="1450" spc="80" dirty="0">
                <a:solidFill>
                  <a:srgbClr val="3F3F3F"/>
                </a:solidFill>
                <a:latin typeface="Cambria"/>
                <a:cs typeface="Cambria"/>
              </a:rPr>
              <a:t> using</a:t>
            </a:r>
            <a:r>
              <a:rPr sz="1450" spc="85" dirty="0">
                <a:solidFill>
                  <a:srgbClr val="3F3F3F"/>
                </a:solidFill>
                <a:latin typeface="Cambria"/>
                <a:cs typeface="Cambria"/>
              </a:rPr>
              <a:t> </a:t>
            </a:r>
            <a:r>
              <a:rPr sz="1450" spc="35" dirty="0">
                <a:solidFill>
                  <a:srgbClr val="3F3F3F"/>
                </a:solidFill>
                <a:latin typeface="Cambria"/>
                <a:cs typeface="Cambria"/>
              </a:rPr>
              <a:t>.fit()</a:t>
            </a:r>
            <a:r>
              <a:rPr sz="1450" spc="75" dirty="0">
                <a:solidFill>
                  <a:srgbClr val="3F3F3F"/>
                </a:solidFill>
                <a:latin typeface="Cambria"/>
                <a:cs typeface="Cambria"/>
              </a:rPr>
              <a:t> </a:t>
            </a:r>
            <a:r>
              <a:rPr sz="1450" spc="55" dirty="0">
                <a:solidFill>
                  <a:srgbClr val="3F3F3F"/>
                </a:solidFill>
                <a:latin typeface="Cambria"/>
                <a:cs typeface="Cambria"/>
              </a:rPr>
              <a:t>method</a:t>
            </a:r>
            <a:endParaRPr sz="1450">
              <a:latin typeface="Cambria"/>
              <a:cs typeface="Cambria"/>
            </a:endParaRPr>
          </a:p>
        </p:txBody>
      </p:sp>
      <p:pic>
        <p:nvPicPr>
          <p:cNvPr id="8" name="object 8"/>
          <p:cNvPicPr/>
          <p:nvPr/>
        </p:nvPicPr>
        <p:blipFill>
          <a:blip r:embed="rId2" cstate="print"/>
          <a:stretch>
            <a:fillRect/>
          </a:stretch>
        </p:blipFill>
        <p:spPr>
          <a:xfrm>
            <a:off x="1267205" y="2890266"/>
            <a:ext cx="2739389" cy="545591"/>
          </a:xfrm>
          <a:prstGeom prst="rect">
            <a:avLst/>
          </a:prstGeom>
        </p:spPr>
      </p:pic>
      <p:pic>
        <p:nvPicPr>
          <p:cNvPr id="9" name="object 9"/>
          <p:cNvPicPr/>
          <p:nvPr/>
        </p:nvPicPr>
        <p:blipFill>
          <a:blip r:embed="rId3" cstate="print"/>
          <a:stretch>
            <a:fillRect/>
          </a:stretch>
        </p:blipFill>
        <p:spPr>
          <a:xfrm>
            <a:off x="1267205" y="3886200"/>
            <a:ext cx="3465576" cy="762000"/>
          </a:xfrm>
          <a:prstGeom prst="rect">
            <a:avLst/>
          </a:prstGeom>
        </p:spPr>
      </p:pic>
      <p:pic>
        <p:nvPicPr>
          <p:cNvPr id="10" name="object 10"/>
          <p:cNvPicPr/>
          <p:nvPr/>
        </p:nvPicPr>
        <p:blipFill>
          <a:blip r:embed="rId4" cstate="print"/>
          <a:stretch>
            <a:fillRect/>
          </a:stretch>
        </p:blipFill>
        <p:spPr>
          <a:xfrm>
            <a:off x="1267205" y="5069585"/>
            <a:ext cx="3745991" cy="580644"/>
          </a:xfrm>
          <a:prstGeom prst="rect">
            <a:avLst/>
          </a:prstGeom>
        </p:spPr>
      </p:pic>
      <p:pic>
        <p:nvPicPr>
          <p:cNvPr id="11" name="object 11"/>
          <p:cNvPicPr/>
          <p:nvPr/>
        </p:nvPicPr>
        <p:blipFill>
          <a:blip r:embed="rId5" cstate="print"/>
          <a:stretch>
            <a:fillRect/>
          </a:stretch>
        </p:blipFill>
        <p:spPr>
          <a:xfrm>
            <a:off x="1208532" y="6045708"/>
            <a:ext cx="4432553" cy="2125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3" name="Content Placeholder 2"/>
          <p:cNvSpPr>
            <a:spLocks noGrp="1"/>
          </p:cNvSpPr>
          <p:nvPr>
            <p:ph idx="1"/>
          </p:nvPr>
        </p:nvSpPr>
        <p:spPr>
          <a:xfrm>
            <a:off x="276673" y="2090803"/>
            <a:ext cx="6624735" cy="5367667"/>
          </a:xfrm>
        </p:spPr>
        <p:txBody>
          <a:bodyPr/>
          <a:lstStyle/>
          <a:p>
            <a:r>
              <a:rPr lang="en-US" sz="2200" b="1" i="1" dirty="0">
                <a:solidFill>
                  <a:srgbClr val="0070C0"/>
                </a:solidFill>
              </a:rPr>
              <a:t>Support vector machines (SVM)</a:t>
            </a:r>
          </a:p>
          <a:p>
            <a:pPr lvl="1"/>
            <a:r>
              <a:rPr lang="en-US" sz="2000" dirty="0"/>
              <a:t>How to find the best decision boundary?</a:t>
            </a:r>
          </a:p>
          <a:p>
            <a:pPr lvl="2"/>
            <a:r>
              <a:rPr lang="en-US" sz="1800" dirty="0"/>
              <a:t>All lines in the figure correctly separate the 2 classes</a:t>
            </a:r>
          </a:p>
          <a:p>
            <a:pPr lvl="2"/>
            <a:r>
              <a:rPr lang="en-US" sz="1800" dirty="0"/>
              <a:t>The line that is farthest from all training examples will have better generalization capabilities</a:t>
            </a:r>
          </a:p>
          <a:p>
            <a:pPr lvl="1"/>
            <a:r>
              <a:rPr lang="en-US" sz="2000" dirty="0"/>
              <a:t>SVM solves an optimization problem:</a:t>
            </a:r>
          </a:p>
          <a:p>
            <a:pPr lvl="2"/>
            <a:r>
              <a:rPr lang="en-US" sz="1800" dirty="0"/>
              <a:t>First, identify a </a:t>
            </a:r>
            <a:r>
              <a:rPr lang="en-US" sz="1800" dirty="0">
                <a:solidFill>
                  <a:srgbClr val="FF0000"/>
                </a:solidFill>
              </a:rPr>
              <a:t>decision boundary </a:t>
            </a:r>
            <a:r>
              <a:rPr lang="en-US" sz="1800" dirty="0"/>
              <a:t>that correctly classifies the examples</a:t>
            </a:r>
          </a:p>
          <a:p>
            <a:pPr lvl="2"/>
            <a:endParaRPr lang="en-US" sz="1800" dirty="0"/>
          </a:p>
          <a:p>
            <a:endParaRPr lang="en-US" dirty="0"/>
          </a:p>
          <a:p>
            <a:pPr lvl="1"/>
            <a:endParaRPr lang="en-US" dirty="0"/>
          </a:p>
          <a:p>
            <a:endParaRPr lang="en-US" dirty="0"/>
          </a:p>
        </p:txBody>
      </p:sp>
      <p:sp>
        <p:nvSpPr>
          <p:cNvPr id="5" name="Content Placeholder 4">
            <a:extLst>
              <a:ext uri="{FF2B5EF4-FFF2-40B4-BE49-F238E27FC236}">
                <a16:creationId xmlns:a16="http://schemas.microsoft.com/office/drawing/2014/main" id="{67B1D5CC-0FD9-45EC-870A-876ECA103C34}"/>
              </a:ext>
            </a:extLst>
          </p:cNvPr>
          <p:cNvSpPr>
            <a:spLocks noGrp="1"/>
          </p:cNvSpPr>
          <p:nvPr>
            <p:ph idx="10"/>
          </p:nvPr>
        </p:nvSpPr>
        <p:spPr/>
        <p:txBody>
          <a:bodyPr/>
          <a:lstStyle/>
          <a:p>
            <a:r>
              <a:rPr lang="en-US" dirty="0"/>
              <a:t>Machine Learning Basics</a:t>
            </a:r>
          </a:p>
          <a:p>
            <a:endParaRPr lang="en-US" dirty="0"/>
          </a:p>
        </p:txBody>
      </p:sp>
      <p:pic>
        <p:nvPicPr>
          <p:cNvPr id="4" name="Picture 3">
            <a:extLst>
              <a:ext uri="{FF2B5EF4-FFF2-40B4-BE49-F238E27FC236}">
                <a16:creationId xmlns:a16="http://schemas.microsoft.com/office/drawing/2014/main" id="{078C3FE1-D442-4D9E-8C0B-3A175CEC6FD4}"/>
              </a:ext>
            </a:extLst>
          </p:cNvPr>
          <p:cNvPicPr>
            <a:picLocks noChangeAspect="1"/>
          </p:cNvPicPr>
          <p:nvPr/>
        </p:nvPicPr>
        <p:blipFill>
          <a:blip r:embed="rId3"/>
          <a:stretch>
            <a:fillRect/>
          </a:stretch>
        </p:blipFill>
        <p:spPr>
          <a:xfrm>
            <a:off x="7261448" y="2158008"/>
            <a:ext cx="2688393" cy="2418761"/>
          </a:xfrm>
          <a:prstGeom prst="rect">
            <a:avLst/>
          </a:prstGeom>
        </p:spPr>
      </p:pic>
      <p:pic>
        <p:nvPicPr>
          <p:cNvPr id="25602" name="Picture 2" descr="Support Vector Machine">
            <a:extLst>
              <a:ext uri="{FF2B5EF4-FFF2-40B4-BE49-F238E27FC236}">
                <a16:creationId xmlns:a16="http://schemas.microsoft.com/office/drawing/2014/main" id="{53D476A7-A6A4-4921-AF09-F52F2D10A82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3922" t="3145" r="2941"/>
          <a:stretch/>
        </p:blipFill>
        <p:spPr bwMode="auto">
          <a:xfrm>
            <a:off x="6052773" y="4517749"/>
            <a:ext cx="3960440" cy="29432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E0EA7C-FCB4-45FB-88D7-9DF536C1ED9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680828" y="6341717"/>
            <a:ext cx="2520280" cy="1022722"/>
          </a:xfrm>
          <a:prstGeom prst="rect">
            <a:avLst/>
          </a:prstGeom>
        </p:spPr>
      </p:pic>
      <p:sp>
        <p:nvSpPr>
          <p:cNvPr id="8" name="Content Placeholder 2">
            <a:extLst>
              <a:ext uri="{FF2B5EF4-FFF2-40B4-BE49-F238E27FC236}">
                <a16:creationId xmlns:a16="http://schemas.microsoft.com/office/drawing/2014/main" id="{77FE5655-0BDA-494A-AC32-BB57718B26BA}"/>
              </a:ext>
            </a:extLst>
          </p:cNvPr>
          <p:cNvSpPr txBox="1">
            <a:spLocks/>
          </p:cNvSpPr>
          <p:nvPr/>
        </p:nvSpPr>
        <p:spPr>
          <a:xfrm>
            <a:off x="305674" y="4750297"/>
            <a:ext cx="5747099" cy="1872207"/>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914400" lvl="2" indent="-228600">
              <a:buFont typeface="Courier New" panose="02070309020205020404" pitchFamily="49" charset="0"/>
              <a:buChar char="o"/>
            </a:pPr>
            <a:r>
              <a:rPr lang="en-US" sz="1600" dirty="0"/>
              <a:t>Next, increase the geometric margin between the boundary and all examples </a:t>
            </a:r>
          </a:p>
          <a:p>
            <a:pPr lvl="1">
              <a:buFont typeface="Wingdings" panose="05000000000000000000" pitchFamily="2" charset="2"/>
              <a:buChar char="§"/>
            </a:pPr>
            <a:r>
              <a:rPr lang="en-US" sz="1800" dirty="0"/>
              <a:t>The data points that define the maximum margin width are called </a:t>
            </a:r>
            <a:r>
              <a:rPr lang="en-US" sz="1800" dirty="0">
                <a:solidFill>
                  <a:srgbClr val="FF0000"/>
                </a:solidFill>
              </a:rPr>
              <a:t>support vectors</a:t>
            </a:r>
          </a:p>
          <a:p>
            <a:pPr lvl="1">
              <a:buFont typeface="Wingdings" panose="05000000000000000000" pitchFamily="2" charset="2"/>
              <a:buChar char="§"/>
            </a:pPr>
            <a:r>
              <a:rPr lang="en-US" sz="1800" dirty="0"/>
              <a:t>Find </a:t>
            </a:r>
            <a:r>
              <a:rPr lang="en-US" sz="1800" i="1" dirty="0"/>
              <a:t>W</a:t>
            </a:r>
            <a:r>
              <a:rPr lang="en-US" sz="1800" dirty="0"/>
              <a:t> and </a:t>
            </a:r>
            <a:r>
              <a:rPr lang="en-US" sz="1800" i="1" dirty="0"/>
              <a:t>b</a:t>
            </a:r>
            <a:r>
              <a:rPr lang="en-US" sz="1800" dirty="0"/>
              <a:t> by solving</a:t>
            </a:r>
            <a:r>
              <a:rPr lang="en-US" sz="2000" dirty="0"/>
              <a:t>:</a:t>
            </a:r>
            <a:endParaRPr lang="en-US" dirty="0"/>
          </a:p>
        </p:txBody>
      </p:sp>
    </p:spTree>
    <p:extLst>
      <p:ext uri="{BB962C8B-B14F-4D97-AF65-F5344CB8AC3E}">
        <p14:creationId xmlns:p14="http://schemas.microsoft.com/office/powerpoint/2010/main" val="31706123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780728" y="1303337"/>
            <a:ext cx="6110605" cy="629285"/>
          </a:xfrm>
          <a:prstGeom prst="rect">
            <a:avLst/>
          </a:prstGeom>
        </p:spPr>
        <p:txBody>
          <a:bodyPr vert="horz" wrap="square" lIns="0" tIns="13970" rIns="0" bIns="0" rtlCol="0">
            <a:spAutoFit/>
          </a:bodyPr>
          <a:lstStyle/>
          <a:p>
            <a:pPr marL="12700">
              <a:lnSpc>
                <a:spcPct val="100000"/>
              </a:lnSpc>
              <a:spcBef>
                <a:spcPts val="110"/>
              </a:spcBef>
            </a:pPr>
            <a:r>
              <a:rPr sz="3950" spc="200" dirty="0"/>
              <a:t>Keras</a:t>
            </a:r>
            <a:r>
              <a:rPr sz="3950" spc="140" dirty="0"/>
              <a:t> </a:t>
            </a:r>
            <a:r>
              <a:rPr sz="3950" spc="55" dirty="0"/>
              <a:t>models</a:t>
            </a:r>
            <a:r>
              <a:rPr sz="3950" spc="140" dirty="0"/>
              <a:t> </a:t>
            </a:r>
            <a:r>
              <a:rPr sz="3950" spc="225" dirty="0"/>
              <a:t>–</a:t>
            </a:r>
            <a:r>
              <a:rPr sz="3950" spc="140" dirty="0"/>
              <a:t> </a:t>
            </a:r>
            <a:r>
              <a:rPr sz="3950" spc="145" dirty="0"/>
              <a:t>Sequential</a:t>
            </a:r>
            <a:endParaRPr sz="3950" dirty="0"/>
          </a:p>
        </p:txBody>
      </p:sp>
      <p:sp>
        <p:nvSpPr>
          <p:cNvPr id="4" name="object 4"/>
          <p:cNvSpPr txBox="1"/>
          <p:nvPr/>
        </p:nvSpPr>
        <p:spPr>
          <a:xfrm>
            <a:off x="1058672" y="2514091"/>
            <a:ext cx="4079875" cy="1723389"/>
          </a:xfrm>
          <a:prstGeom prst="rect">
            <a:avLst/>
          </a:prstGeom>
        </p:spPr>
        <p:txBody>
          <a:bodyPr vert="horz" wrap="square" lIns="0" tIns="63500" rIns="0" bIns="0" rtlCol="0">
            <a:spAutoFit/>
          </a:bodyPr>
          <a:lstStyle/>
          <a:p>
            <a:pPr marL="163195" indent="-151130">
              <a:lnSpc>
                <a:spcPct val="100000"/>
              </a:lnSpc>
              <a:spcBef>
                <a:spcPts val="500"/>
              </a:spcBef>
              <a:buClr>
                <a:srgbClr val="000000"/>
              </a:buClr>
              <a:buFont typeface="Arial MT"/>
              <a:buChar char="•"/>
              <a:tabLst>
                <a:tab pos="163830" algn="l"/>
              </a:tabLst>
            </a:pPr>
            <a:r>
              <a:rPr sz="2600" spc="140" dirty="0">
                <a:solidFill>
                  <a:srgbClr val="3F3F3F"/>
                </a:solidFill>
                <a:latin typeface="Cambria"/>
                <a:cs typeface="Cambria"/>
              </a:rPr>
              <a:t>Sequential</a:t>
            </a:r>
            <a:r>
              <a:rPr sz="2600" spc="110" dirty="0">
                <a:solidFill>
                  <a:srgbClr val="3F3F3F"/>
                </a:solidFill>
                <a:latin typeface="Cambria"/>
                <a:cs typeface="Cambria"/>
              </a:rPr>
              <a:t> </a:t>
            </a:r>
            <a:r>
              <a:rPr sz="2600" spc="75" dirty="0">
                <a:solidFill>
                  <a:srgbClr val="3F3F3F"/>
                </a:solidFill>
                <a:latin typeface="Cambria"/>
                <a:cs typeface="Cambria"/>
              </a:rPr>
              <a:t>model</a:t>
            </a:r>
            <a:endParaRPr sz="2600">
              <a:latin typeface="Cambria"/>
              <a:cs typeface="Cambria"/>
            </a:endParaRPr>
          </a:p>
          <a:p>
            <a:pPr marL="163195" indent="-151130">
              <a:lnSpc>
                <a:spcPct val="100000"/>
              </a:lnSpc>
              <a:spcBef>
                <a:spcPts val="305"/>
              </a:spcBef>
              <a:buClr>
                <a:srgbClr val="000000"/>
              </a:buClr>
              <a:buFont typeface="Arial MT"/>
              <a:buChar char="•"/>
              <a:tabLst>
                <a:tab pos="163830" algn="l"/>
              </a:tabLst>
            </a:pPr>
            <a:r>
              <a:rPr sz="1950" spc="120" dirty="0">
                <a:solidFill>
                  <a:srgbClr val="3F3F3F"/>
                </a:solidFill>
                <a:latin typeface="Cambria"/>
                <a:cs typeface="Cambria"/>
              </a:rPr>
              <a:t>Linear</a:t>
            </a:r>
            <a:r>
              <a:rPr sz="1950" spc="85" dirty="0">
                <a:solidFill>
                  <a:srgbClr val="3F3F3F"/>
                </a:solidFill>
                <a:latin typeface="Cambria"/>
                <a:cs typeface="Cambria"/>
              </a:rPr>
              <a:t> </a:t>
            </a:r>
            <a:r>
              <a:rPr sz="1950" spc="100" dirty="0">
                <a:solidFill>
                  <a:srgbClr val="3F3F3F"/>
                </a:solidFill>
                <a:latin typeface="Cambria"/>
                <a:cs typeface="Cambria"/>
              </a:rPr>
              <a:t>stack</a:t>
            </a:r>
            <a:r>
              <a:rPr sz="1950" spc="105" dirty="0">
                <a:solidFill>
                  <a:srgbClr val="3F3F3F"/>
                </a:solidFill>
                <a:latin typeface="Cambria"/>
                <a:cs typeface="Cambria"/>
              </a:rPr>
              <a:t> </a:t>
            </a:r>
            <a:r>
              <a:rPr sz="1950" spc="10" dirty="0">
                <a:solidFill>
                  <a:srgbClr val="3F3F3F"/>
                </a:solidFill>
                <a:latin typeface="Cambria"/>
                <a:cs typeface="Cambria"/>
              </a:rPr>
              <a:t>of</a:t>
            </a:r>
            <a:r>
              <a:rPr sz="1950" spc="100" dirty="0">
                <a:solidFill>
                  <a:srgbClr val="3F3F3F"/>
                </a:solidFill>
                <a:latin typeface="Cambria"/>
                <a:cs typeface="Cambria"/>
              </a:rPr>
              <a:t> </a:t>
            </a:r>
            <a:r>
              <a:rPr sz="1950" spc="85" dirty="0">
                <a:solidFill>
                  <a:srgbClr val="3F3F3F"/>
                </a:solidFill>
                <a:latin typeface="Cambria"/>
                <a:cs typeface="Cambria"/>
              </a:rPr>
              <a:t>layers</a:t>
            </a:r>
            <a:endParaRPr sz="1950">
              <a:latin typeface="Cambria"/>
              <a:cs typeface="Cambria"/>
            </a:endParaRPr>
          </a:p>
          <a:p>
            <a:pPr marL="163195" indent="-151130">
              <a:lnSpc>
                <a:spcPct val="100000"/>
              </a:lnSpc>
              <a:spcBef>
                <a:spcPts val="295"/>
              </a:spcBef>
              <a:buClr>
                <a:srgbClr val="000000"/>
              </a:buClr>
              <a:buFont typeface="Arial MT"/>
              <a:buChar char="•"/>
              <a:tabLst>
                <a:tab pos="163830" algn="l"/>
              </a:tabLst>
            </a:pPr>
            <a:r>
              <a:rPr sz="1950" spc="120" dirty="0">
                <a:solidFill>
                  <a:srgbClr val="3F3F3F"/>
                </a:solidFill>
                <a:latin typeface="Cambria"/>
                <a:cs typeface="Cambria"/>
              </a:rPr>
              <a:t>Useful</a:t>
            </a:r>
            <a:r>
              <a:rPr sz="1950" spc="85" dirty="0">
                <a:solidFill>
                  <a:srgbClr val="3F3F3F"/>
                </a:solidFill>
                <a:latin typeface="Cambria"/>
                <a:cs typeface="Cambria"/>
              </a:rPr>
              <a:t> </a:t>
            </a:r>
            <a:r>
              <a:rPr sz="1950" spc="25" dirty="0">
                <a:solidFill>
                  <a:srgbClr val="3F3F3F"/>
                </a:solidFill>
                <a:latin typeface="Cambria"/>
                <a:cs typeface="Cambria"/>
              </a:rPr>
              <a:t>for</a:t>
            </a:r>
            <a:r>
              <a:rPr sz="1950" spc="110" dirty="0">
                <a:solidFill>
                  <a:srgbClr val="3F3F3F"/>
                </a:solidFill>
                <a:latin typeface="Cambria"/>
                <a:cs typeface="Cambria"/>
              </a:rPr>
              <a:t> </a:t>
            </a:r>
            <a:r>
              <a:rPr sz="1950" spc="80" dirty="0">
                <a:solidFill>
                  <a:srgbClr val="3F3F3F"/>
                </a:solidFill>
                <a:latin typeface="Cambria"/>
                <a:cs typeface="Cambria"/>
              </a:rPr>
              <a:t>building</a:t>
            </a:r>
            <a:r>
              <a:rPr sz="1950" spc="90" dirty="0">
                <a:solidFill>
                  <a:srgbClr val="3F3F3F"/>
                </a:solidFill>
                <a:latin typeface="Cambria"/>
                <a:cs typeface="Cambria"/>
              </a:rPr>
              <a:t> </a:t>
            </a:r>
            <a:r>
              <a:rPr sz="1950" spc="75" dirty="0">
                <a:solidFill>
                  <a:srgbClr val="3F3F3F"/>
                </a:solidFill>
                <a:latin typeface="Cambria"/>
                <a:cs typeface="Cambria"/>
              </a:rPr>
              <a:t>simple</a:t>
            </a:r>
            <a:r>
              <a:rPr sz="1950" spc="105" dirty="0">
                <a:solidFill>
                  <a:srgbClr val="3F3F3F"/>
                </a:solidFill>
                <a:latin typeface="Cambria"/>
                <a:cs typeface="Cambria"/>
              </a:rPr>
              <a:t> </a:t>
            </a:r>
            <a:r>
              <a:rPr sz="1950" spc="55" dirty="0">
                <a:solidFill>
                  <a:srgbClr val="3F3F3F"/>
                </a:solidFill>
                <a:latin typeface="Cambria"/>
                <a:cs typeface="Cambria"/>
              </a:rPr>
              <a:t>models</a:t>
            </a:r>
            <a:endParaRPr sz="1950">
              <a:latin typeface="Cambria"/>
              <a:cs typeface="Cambria"/>
            </a:endParaRPr>
          </a:p>
          <a:p>
            <a:pPr marL="314325" lvl="1" indent="-151765">
              <a:lnSpc>
                <a:spcPct val="100000"/>
              </a:lnSpc>
              <a:spcBef>
                <a:spcPts val="305"/>
              </a:spcBef>
              <a:buClr>
                <a:srgbClr val="000000"/>
              </a:buClr>
              <a:buFont typeface="Arial MT"/>
              <a:buChar char="•"/>
              <a:tabLst>
                <a:tab pos="314960" algn="l"/>
              </a:tabLst>
            </a:pPr>
            <a:r>
              <a:rPr sz="1650" spc="80" dirty="0">
                <a:solidFill>
                  <a:srgbClr val="3F3F3F"/>
                </a:solidFill>
                <a:latin typeface="Cambria"/>
                <a:cs typeface="Cambria"/>
              </a:rPr>
              <a:t>Simple</a:t>
            </a:r>
            <a:r>
              <a:rPr sz="1650" spc="75" dirty="0">
                <a:solidFill>
                  <a:srgbClr val="3F3F3F"/>
                </a:solidFill>
                <a:latin typeface="Cambria"/>
                <a:cs typeface="Cambria"/>
              </a:rPr>
              <a:t> </a:t>
            </a:r>
            <a:r>
              <a:rPr sz="1650" spc="50" dirty="0">
                <a:solidFill>
                  <a:srgbClr val="3F3F3F"/>
                </a:solidFill>
                <a:latin typeface="Cambria"/>
                <a:cs typeface="Cambria"/>
              </a:rPr>
              <a:t>classification</a:t>
            </a:r>
            <a:r>
              <a:rPr sz="1650" spc="80" dirty="0">
                <a:solidFill>
                  <a:srgbClr val="3F3F3F"/>
                </a:solidFill>
                <a:latin typeface="Cambria"/>
                <a:cs typeface="Cambria"/>
              </a:rPr>
              <a:t> </a:t>
            </a:r>
            <a:r>
              <a:rPr sz="1650" spc="40" dirty="0">
                <a:solidFill>
                  <a:srgbClr val="3F3F3F"/>
                </a:solidFill>
                <a:latin typeface="Cambria"/>
                <a:cs typeface="Cambria"/>
              </a:rPr>
              <a:t>network</a:t>
            </a:r>
            <a:endParaRPr sz="1650">
              <a:latin typeface="Cambria"/>
              <a:cs typeface="Cambria"/>
            </a:endParaRPr>
          </a:p>
          <a:p>
            <a:pPr marL="314325" lvl="1" indent="-151765">
              <a:lnSpc>
                <a:spcPct val="100000"/>
              </a:lnSpc>
              <a:spcBef>
                <a:spcPts val="300"/>
              </a:spcBef>
              <a:buClr>
                <a:srgbClr val="000000"/>
              </a:buClr>
              <a:buFont typeface="Arial MT"/>
              <a:buChar char="•"/>
              <a:tabLst>
                <a:tab pos="314960" algn="l"/>
              </a:tabLst>
            </a:pPr>
            <a:r>
              <a:rPr sz="1650" spc="55" dirty="0">
                <a:solidFill>
                  <a:srgbClr val="3F3F3F"/>
                </a:solidFill>
                <a:latin typeface="Cambria"/>
                <a:cs typeface="Cambria"/>
              </a:rPr>
              <a:t>Encoder</a:t>
            </a:r>
            <a:r>
              <a:rPr sz="1650" spc="75" dirty="0">
                <a:solidFill>
                  <a:srgbClr val="3F3F3F"/>
                </a:solidFill>
                <a:latin typeface="Cambria"/>
                <a:cs typeface="Cambria"/>
              </a:rPr>
              <a:t> </a:t>
            </a:r>
            <a:r>
              <a:rPr sz="1650" spc="90" dirty="0">
                <a:solidFill>
                  <a:srgbClr val="3F3F3F"/>
                </a:solidFill>
                <a:latin typeface="Cambria"/>
                <a:cs typeface="Cambria"/>
              </a:rPr>
              <a:t>–</a:t>
            </a:r>
            <a:r>
              <a:rPr sz="1650" spc="70" dirty="0">
                <a:solidFill>
                  <a:srgbClr val="3F3F3F"/>
                </a:solidFill>
                <a:latin typeface="Cambria"/>
                <a:cs typeface="Cambria"/>
              </a:rPr>
              <a:t> </a:t>
            </a:r>
            <a:r>
              <a:rPr sz="1650" spc="35" dirty="0">
                <a:solidFill>
                  <a:srgbClr val="3F3F3F"/>
                </a:solidFill>
                <a:latin typeface="Cambria"/>
                <a:cs typeface="Cambria"/>
              </a:rPr>
              <a:t>Decoder</a:t>
            </a:r>
            <a:r>
              <a:rPr sz="1650" spc="65" dirty="0">
                <a:solidFill>
                  <a:srgbClr val="3F3F3F"/>
                </a:solidFill>
                <a:latin typeface="Cambria"/>
                <a:cs typeface="Cambria"/>
              </a:rPr>
              <a:t> </a:t>
            </a:r>
            <a:r>
              <a:rPr sz="1650" spc="35" dirty="0">
                <a:solidFill>
                  <a:srgbClr val="3F3F3F"/>
                </a:solidFill>
                <a:latin typeface="Cambria"/>
                <a:cs typeface="Cambria"/>
              </a:rPr>
              <a:t>models</a:t>
            </a:r>
            <a:endParaRPr sz="1650">
              <a:latin typeface="Cambria"/>
              <a:cs typeface="Cambria"/>
            </a:endParaRPr>
          </a:p>
        </p:txBody>
      </p:sp>
      <p:pic>
        <p:nvPicPr>
          <p:cNvPr id="5" name="object 5"/>
          <p:cNvPicPr/>
          <p:nvPr/>
        </p:nvPicPr>
        <p:blipFill>
          <a:blip r:embed="rId2" cstate="print"/>
          <a:stretch>
            <a:fillRect/>
          </a:stretch>
        </p:blipFill>
        <p:spPr>
          <a:xfrm>
            <a:off x="5054346" y="5169708"/>
            <a:ext cx="4699373" cy="998912"/>
          </a:xfrm>
          <a:prstGeom prst="rect">
            <a:avLst/>
          </a:prstGeom>
        </p:spPr>
      </p:pic>
      <p:pic>
        <p:nvPicPr>
          <p:cNvPr id="6" name="object 6"/>
          <p:cNvPicPr/>
          <p:nvPr/>
        </p:nvPicPr>
        <p:blipFill>
          <a:blip r:embed="rId3" cstate="print"/>
          <a:stretch>
            <a:fillRect/>
          </a:stretch>
        </p:blipFill>
        <p:spPr>
          <a:xfrm>
            <a:off x="5520767" y="2676905"/>
            <a:ext cx="3758108" cy="2243328"/>
          </a:xfrm>
          <a:prstGeom prst="rect">
            <a:avLst/>
          </a:prstGeom>
        </p:spPr>
      </p:pic>
      <p:sp>
        <p:nvSpPr>
          <p:cNvPr id="7" name="object 7"/>
          <p:cNvSpPr txBox="1"/>
          <p:nvPr/>
        </p:nvSpPr>
        <p:spPr>
          <a:xfrm>
            <a:off x="129031" y="6355332"/>
            <a:ext cx="5542915" cy="327660"/>
          </a:xfrm>
          <a:prstGeom prst="rect">
            <a:avLst/>
          </a:prstGeom>
        </p:spPr>
        <p:txBody>
          <a:bodyPr vert="horz" wrap="square" lIns="0" tIns="17780" rIns="0" bIns="0" rtlCol="0">
            <a:spAutoFit/>
          </a:bodyPr>
          <a:lstStyle/>
          <a:p>
            <a:pPr marL="180975" indent="-168910">
              <a:lnSpc>
                <a:spcPct val="100000"/>
              </a:lnSpc>
              <a:spcBef>
                <a:spcPts val="140"/>
              </a:spcBef>
              <a:buAutoNum type="arabicPlain"/>
              <a:tabLst>
                <a:tab pos="181610" algn="l"/>
              </a:tabLst>
            </a:pPr>
            <a:r>
              <a:rPr sz="950" spc="10" dirty="0">
                <a:latin typeface="Calibri"/>
                <a:cs typeface="Calibri"/>
              </a:rPr>
              <a:t>https://blog.heuritech.com/2016/02/29/a‐brief‐report‐of‐the‐heuritech‐deep‐learning‐meetup‐5/vgg16/</a:t>
            </a:r>
            <a:endParaRPr sz="950">
              <a:latin typeface="Calibri"/>
              <a:cs typeface="Calibri"/>
            </a:endParaRPr>
          </a:p>
          <a:p>
            <a:pPr marL="181610" indent="-169545">
              <a:lnSpc>
                <a:spcPct val="100000"/>
              </a:lnSpc>
              <a:spcBef>
                <a:spcPts val="45"/>
              </a:spcBef>
              <a:buAutoNum type="arabicPlain"/>
              <a:tabLst>
                <a:tab pos="182245" algn="l"/>
              </a:tabLst>
            </a:pPr>
            <a:r>
              <a:rPr sz="950" spc="10" dirty="0">
                <a:latin typeface="Calibri"/>
                <a:cs typeface="Calibri"/>
              </a:rPr>
              <a:t>http</a:t>
            </a:r>
            <a:r>
              <a:rPr sz="950" spc="10" dirty="0">
                <a:latin typeface="Calibri"/>
                <a:cs typeface="Calibri"/>
                <a:hlinkClick r:id="rId4"/>
              </a:rPr>
              <a:t>s://www</a:t>
            </a:r>
            <a:r>
              <a:rPr sz="950" spc="10" dirty="0">
                <a:latin typeface="Calibri"/>
                <a:cs typeface="Calibri"/>
              </a:rPr>
              <a:t>.cc.</a:t>
            </a:r>
            <a:r>
              <a:rPr sz="950" spc="10" dirty="0">
                <a:latin typeface="Calibri"/>
                <a:cs typeface="Calibri"/>
                <a:hlinkClick r:id="rId4"/>
              </a:rPr>
              <a:t>gatech.edu/~hays/7476/projects/Avery_Wenchen/</a:t>
            </a:r>
            <a:endParaRPr sz="950">
              <a:latin typeface="Calibri"/>
              <a:cs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708720" y="1166749"/>
            <a:ext cx="6129020" cy="629285"/>
          </a:xfrm>
          <a:prstGeom prst="rect">
            <a:avLst/>
          </a:prstGeom>
        </p:spPr>
        <p:txBody>
          <a:bodyPr vert="horz" wrap="square" lIns="0" tIns="13970" rIns="0" bIns="0" rtlCol="0">
            <a:spAutoFit/>
          </a:bodyPr>
          <a:lstStyle/>
          <a:p>
            <a:pPr marL="12700">
              <a:lnSpc>
                <a:spcPct val="100000"/>
              </a:lnSpc>
              <a:spcBef>
                <a:spcPts val="110"/>
              </a:spcBef>
            </a:pPr>
            <a:r>
              <a:rPr sz="3950" spc="200" dirty="0"/>
              <a:t>Keras</a:t>
            </a:r>
            <a:r>
              <a:rPr sz="3950" spc="140" dirty="0"/>
              <a:t> </a:t>
            </a:r>
            <a:r>
              <a:rPr sz="3950" spc="55" dirty="0"/>
              <a:t>models</a:t>
            </a:r>
            <a:r>
              <a:rPr sz="3950" spc="140" dirty="0"/>
              <a:t> </a:t>
            </a:r>
            <a:r>
              <a:rPr sz="3950" spc="225" dirty="0"/>
              <a:t>–</a:t>
            </a:r>
            <a:r>
              <a:rPr sz="3950" spc="140" dirty="0"/>
              <a:t> Functional</a:t>
            </a:r>
            <a:endParaRPr sz="3950" dirty="0"/>
          </a:p>
        </p:txBody>
      </p:sp>
      <p:sp>
        <p:nvSpPr>
          <p:cNvPr id="4" name="object 4"/>
          <p:cNvSpPr txBox="1"/>
          <p:nvPr/>
        </p:nvSpPr>
        <p:spPr>
          <a:xfrm>
            <a:off x="1058672" y="2514091"/>
            <a:ext cx="3789679" cy="2293620"/>
          </a:xfrm>
          <a:prstGeom prst="rect">
            <a:avLst/>
          </a:prstGeom>
        </p:spPr>
        <p:txBody>
          <a:bodyPr vert="horz" wrap="square" lIns="0" tIns="63500" rIns="0" bIns="0" rtlCol="0">
            <a:spAutoFit/>
          </a:bodyPr>
          <a:lstStyle/>
          <a:p>
            <a:pPr marL="163195" indent="-151130">
              <a:lnSpc>
                <a:spcPct val="100000"/>
              </a:lnSpc>
              <a:spcBef>
                <a:spcPts val="500"/>
              </a:spcBef>
              <a:buFont typeface="Arial MT"/>
              <a:buChar char="•"/>
              <a:tabLst>
                <a:tab pos="163830" algn="l"/>
              </a:tabLst>
            </a:pPr>
            <a:r>
              <a:rPr sz="2600" spc="140" dirty="0">
                <a:solidFill>
                  <a:srgbClr val="3F3F3F"/>
                </a:solidFill>
                <a:latin typeface="Cambria"/>
                <a:cs typeface="Cambria"/>
              </a:rPr>
              <a:t>Functional</a:t>
            </a:r>
            <a:r>
              <a:rPr sz="2600" spc="125" dirty="0">
                <a:solidFill>
                  <a:srgbClr val="3F3F3F"/>
                </a:solidFill>
                <a:latin typeface="Cambria"/>
                <a:cs typeface="Cambria"/>
              </a:rPr>
              <a:t> </a:t>
            </a:r>
            <a:r>
              <a:rPr sz="2600" spc="110" dirty="0">
                <a:solidFill>
                  <a:srgbClr val="3F3F3F"/>
                </a:solidFill>
                <a:latin typeface="Cambria"/>
                <a:cs typeface="Cambria"/>
              </a:rPr>
              <a:t>Model</a:t>
            </a:r>
            <a:endParaRPr sz="2600">
              <a:latin typeface="Cambria"/>
              <a:cs typeface="Cambria"/>
            </a:endParaRPr>
          </a:p>
          <a:p>
            <a:pPr marL="314325" marR="483234" lvl="1" indent="-151130">
              <a:lnSpc>
                <a:spcPts val="2140"/>
              </a:lnSpc>
              <a:spcBef>
                <a:spcPts val="545"/>
              </a:spcBef>
              <a:buFont typeface="Arial MT"/>
              <a:buChar char="•"/>
              <a:tabLst>
                <a:tab pos="314960" algn="l"/>
              </a:tabLst>
            </a:pPr>
            <a:r>
              <a:rPr sz="1950" spc="135" dirty="0">
                <a:solidFill>
                  <a:srgbClr val="3F3F3F"/>
                </a:solidFill>
                <a:latin typeface="Cambria"/>
                <a:cs typeface="Cambria"/>
              </a:rPr>
              <a:t>Multi</a:t>
            </a:r>
            <a:r>
              <a:rPr sz="1950" spc="95" dirty="0">
                <a:solidFill>
                  <a:srgbClr val="3F3F3F"/>
                </a:solidFill>
                <a:latin typeface="Cambria"/>
                <a:cs typeface="Cambria"/>
              </a:rPr>
              <a:t> </a:t>
            </a:r>
            <a:r>
              <a:rPr sz="1950" spc="125" dirty="0">
                <a:solidFill>
                  <a:srgbClr val="3F3F3F"/>
                </a:solidFill>
                <a:latin typeface="Cambria"/>
                <a:cs typeface="Cambria"/>
              </a:rPr>
              <a:t>–</a:t>
            </a:r>
            <a:r>
              <a:rPr sz="1950" spc="110" dirty="0">
                <a:solidFill>
                  <a:srgbClr val="3F3F3F"/>
                </a:solidFill>
                <a:latin typeface="Cambria"/>
                <a:cs typeface="Cambria"/>
              </a:rPr>
              <a:t> </a:t>
            </a:r>
            <a:r>
              <a:rPr sz="1950" spc="95" dirty="0">
                <a:solidFill>
                  <a:srgbClr val="3F3F3F"/>
                </a:solidFill>
                <a:latin typeface="Cambria"/>
                <a:cs typeface="Cambria"/>
              </a:rPr>
              <a:t>input</a:t>
            </a:r>
            <a:r>
              <a:rPr sz="1950" spc="100" dirty="0">
                <a:solidFill>
                  <a:srgbClr val="3F3F3F"/>
                </a:solidFill>
                <a:latin typeface="Cambria"/>
                <a:cs typeface="Cambria"/>
              </a:rPr>
              <a:t> </a:t>
            </a:r>
            <a:r>
              <a:rPr sz="1950" spc="105" dirty="0">
                <a:solidFill>
                  <a:srgbClr val="3F3F3F"/>
                </a:solidFill>
                <a:latin typeface="Cambria"/>
                <a:cs typeface="Cambria"/>
              </a:rPr>
              <a:t>and</a:t>
            </a:r>
            <a:r>
              <a:rPr sz="1950" spc="100" dirty="0">
                <a:solidFill>
                  <a:srgbClr val="3F3F3F"/>
                </a:solidFill>
                <a:latin typeface="Cambria"/>
                <a:cs typeface="Cambria"/>
              </a:rPr>
              <a:t> </a:t>
            </a:r>
            <a:r>
              <a:rPr sz="1950" spc="135" dirty="0">
                <a:solidFill>
                  <a:srgbClr val="3F3F3F"/>
                </a:solidFill>
                <a:latin typeface="Cambria"/>
                <a:cs typeface="Cambria"/>
              </a:rPr>
              <a:t>Multi</a:t>
            </a:r>
            <a:r>
              <a:rPr sz="1950" spc="100" dirty="0">
                <a:solidFill>
                  <a:srgbClr val="3F3F3F"/>
                </a:solidFill>
                <a:latin typeface="Cambria"/>
                <a:cs typeface="Cambria"/>
              </a:rPr>
              <a:t> </a:t>
            </a:r>
            <a:r>
              <a:rPr sz="1950" spc="125" dirty="0">
                <a:solidFill>
                  <a:srgbClr val="3F3F3F"/>
                </a:solidFill>
                <a:latin typeface="Cambria"/>
                <a:cs typeface="Cambria"/>
              </a:rPr>
              <a:t>– </a:t>
            </a:r>
            <a:r>
              <a:rPr sz="1950" spc="-415" dirty="0">
                <a:solidFill>
                  <a:srgbClr val="3F3F3F"/>
                </a:solidFill>
                <a:latin typeface="Cambria"/>
                <a:cs typeface="Cambria"/>
              </a:rPr>
              <a:t> </a:t>
            </a:r>
            <a:r>
              <a:rPr sz="1950" spc="75" dirty="0">
                <a:solidFill>
                  <a:srgbClr val="3F3F3F"/>
                </a:solidFill>
                <a:latin typeface="Cambria"/>
                <a:cs typeface="Cambria"/>
              </a:rPr>
              <a:t>output</a:t>
            </a:r>
            <a:r>
              <a:rPr sz="1950" spc="110" dirty="0">
                <a:solidFill>
                  <a:srgbClr val="3F3F3F"/>
                </a:solidFill>
                <a:latin typeface="Cambria"/>
                <a:cs typeface="Cambria"/>
              </a:rPr>
              <a:t> </a:t>
            </a:r>
            <a:r>
              <a:rPr sz="1950" spc="55" dirty="0">
                <a:solidFill>
                  <a:srgbClr val="3F3F3F"/>
                </a:solidFill>
                <a:latin typeface="Cambria"/>
                <a:cs typeface="Cambria"/>
              </a:rPr>
              <a:t>models</a:t>
            </a:r>
            <a:endParaRPr sz="1950">
              <a:latin typeface="Cambria"/>
              <a:cs typeface="Cambria"/>
            </a:endParaRPr>
          </a:p>
          <a:p>
            <a:pPr marL="314325" marR="151130" lvl="1" indent="-151130">
              <a:lnSpc>
                <a:spcPts val="2140"/>
              </a:lnSpc>
              <a:spcBef>
                <a:spcPts val="490"/>
              </a:spcBef>
              <a:buFont typeface="Arial MT"/>
              <a:buChar char="•"/>
              <a:tabLst>
                <a:tab pos="314960" algn="l"/>
              </a:tabLst>
            </a:pPr>
            <a:r>
              <a:rPr sz="1950" spc="100" dirty="0">
                <a:solidFill>
                  <a:srgbClr val="3F3F3F"/>
                </a:solidFill>
                <a:latin typeface="Cambria"/>
                <a:cs typeface="Cambria"/>
              </a:rPr>
              <a:t>Complex</a:t>
            </a:r>
            <a:r>
              <a:rPr sz="1950" spc="90" dirty="0">
                <a:solidFill>
                  <a:srgbClr val="3F3F3F"/>
                </a:solidFill>
                <a:latin typeface="Cambria"/>
                <a:cs typeface="Cambria"/>
              </a:rPr>
              <a:t> </a:t>
            </a:r>
            <a:r>
              <a:rPr sz="1950" spc="55" dirty="0">
                <a:solidFill>
                  <a:srgbClr val="3F3F3F"/>
                </a:solidFill>
                <a:latin typeface="Cambria"/>
                <a:cs typeface="Cambria"/>
              </a:rPr>
              <a:t>models</a:t>
            </a:r>
            <a:r>
              <a:rPr sz="1950" spc="95" dirty="0">
                <a:solidFill>
                  <a:srgbClr val="3F3F3F"/>
                </a:solidFill>
                <a:latin typeface="Cambria"/>
                <a:cs typeface="Cambria"/>
              </a:rPr>
              <a:t> </a:t>
            </a:r>
            <a:r>
              <a:rPr sz="1950" spc="75" dirty="0">
                <a:solidFill>
                  <a:srgbClr val="3F3F3F"/>
                </a:solidFill>
                <a:latin typeface="Cambria"/>
                <a:cs typeface="Cambria"/>
              </a:rPr>
              <a:t>which </a:t>
            </a:r>
            <a:r>
              <a:rPr sz="1950" spc="60" dirty="0">
                <a:solidFill>
                  <a:srgbClr val="3F3F3F"/>
                </a:solidFill>
                <a:latin typeface="Cambria"/>
                <a:cs typeface="Cambria"/>
              </a:rPr>
              <a:t>forks </a:t>
            </a:r>
            <a:r>
              <a:rPr sz="1950" spc="-415" dirty="0">
                <a:solidFill>
                  <a:srgbClr val="3F3F3F"/>
                </a:solidFill>
                <a:latin typeface="Cambria"/>
                <a:cs typeface="Cambria"/>
              </a:rPr>
              <a:t> </a:t>
            </a:r>
            <a:r>
              <a:rPr sz="1950" spc="65" dirty="0">
                <a:solidFill>
                  <a:srgbClr val="3F3F3F"/>
                </a:solidFill>
                <a:latin typeface="Cambria"/>
                <a:cs typeface="Cambria"/>
              </a:rPr>
              <a:t>into</a:t>
            </a:r>
            <a:r>
              <a:rPr sz="1950" spc="105" dirty="0">
                <a:solidFill>
                  <a:srgbClr val="3F3F3F"/>
                </a:solidFill>
                <a:latin typeface="Cambria"/>
                <a:cs typeface="Cambria"/>
              </a:rPr>
              <a:t> </a:t>
            </a:r>
            <a:r>
              <a:rPr sz="1950" spc="20" dirty="0">
                <a:solidFill>
                  <a:srgbClr val="3F3F3F"/>
                </a:solidFill>
                <a:latin typeface="Cambria"/>
                <a:cs typeface="Cambria"/>
              </a:rPr>
              <a:t>2</a:t>
            </a:r>
            <a:r>
              <a:rPr sz="1950" spc="105" dirty="0">
                <a:solidFill>
                  <a:srgbClr val="3F3F3F"/>
                </a:solidFill>
                <a:latin typeface="Cambria"/>
                <a:cs typeface="Cambria"/>
              </a:rPr>
              <a:t> </a:t>
            </a:r>
            <a:r>
              <a:rPr sz="1950" spc="10" dirty="0">
                <a:solidFill>
                  <a:srgbClr val="3F3F3F"/>
                </a:solidFill>
                <a:latin typeface="Cambria"/>
                <a:cs typeface="Cambria"/>
              </a:rPr>
              <a:t>or</a:t>
            </a:r>
            <a:r>
              <a:rPr sz="1950" spc="110" dirty="0">
                <a:solidFill>
                  <a:srgbClr val="3F3F3F"/>
                </a:solidFill>
                <a:latin typeface="Cambria"/>
                <a:cs typeface="Cambria"/>
              </a:rPr>
              <a:t> </a:t>
            </a:r>
            <a:r>
              <a:rPr sz="1950" spc="45" dirty="0">
                <a:solidFill>
                  <a:srgbClr val="3F3F3F"/>
                </a:solidFill>
                <a:latin typeface="Cambria"/>
                <a:cs typeface="Cambria"/>
              </a:rPr>
              <a:t>more</a:t>
            </a:r>
            <a:r>
              <a:rPr sz="1950" spc="120" dirty="0">
                <a:solidFill>
                  <a:srgbClr val="3F3F3F"/>
                </a:solidFill>
                <a:latin typeface="Cambria"/>
                <a:cs typeface="Cambria"/>
              </a:rPr>
              <a:t> </a:t>
            </a:r>
            <a:r>
              <a:rPr sz="1950" spc="80" dirty="0">
                <a:solidFill>
                  <a:srgbClr val="3F3F3F"/>
                </a:solidFill>
                <a:latin typeface="Cambria"/>
                <a:cs typeface="Cambria"/>
              </a:rPr>
              <a:t>branches</a:t>
            </a:r>
            <a:endParaRPr sz="1950">
              <a:latin typeface="Cambria"/>
              <a:cs typeface="Cambria"/>
            </a:endParaRPr>
          </a:p>
          <a:p>
            <a:pPr marL="314325" marR="5080" lvl="1" indent="-151130">
              <a:lnSpc>
                <a:spcPts val="2140"/>
              </a:lnSpc>
              <a:spcBef>
                <a:spcPts val="495"/>
              </a:spcBef>
              <a:buFont typeface="Arial MT"/>
              <a:buChar char="•"/>
              <a:tabLst>
                <a:tab pos="314960" algn="l"/>
              </a:tabLst>
            </a:pPr>
            <a:r>
              <a:rPr sz="1950" spc="80" dirty="0">
                <a:solidFill>
                  <a:srgbClr val="3F3F3F"/>
                </a:solidFill>
                <a:latin typeface="Cambria"/>
                <a:cs typeface="Cambria"/>
              </a:rPr>
              <a:t>Models</a:t>
            </a:r>
            <a:r>
              <a:rPr sz="1950" spc="95" dirty="0">
                <a:solidFill>
                  <a:srgbClr val="3F3F3F"/>
                </a:solidFill>
                <a:latin typeface="Cambria"/>
                <a:cs typeface="Cambria"/>
              </a:rPr>
              <a:t> </a:t>
            </a:r>
            <a:r>
              <a:rPr sz="1950" spc="85" dirty="0">
                <a:solidFill>
                  <a:srgbClr val="3F3F3F"/>
                </a:solidFill>
                <a:latin typeface="Cambria"/>
                <a:cs typeface="Cambria"/>
              </a:rPr>
              <a:t>with</a:t>
            </a:r>
            <a:r>
              <a:rPr sz="1950" spc="95" dirty="0">
                <a:solidFill>
                  <a:srgbClr val="3F3F3F"/>
                </a:solidFill>
                <a:latin typeface="Cambria"/>
                <a:cs typeface="Cambria"/>
              </a:rPr>
              <a:t> </a:t>
            </a:r>
            <a:r>
              <a:rPr sz="1950" spc="85" dirty="0">
                <a:solidFill>
                  <a:srgbClr val="3F3F3F"/>
                </a:solidFill>
                <a:latin typeface="Cambria"/>
                <a:cs typeface="Cambria"/>
              </a:rPr>
              <a:t>shared</a:t>
            </a:r>
            <a:r>
              <a:rPr sz="1950" spc="95" dirty="0">
                <a:solidFill>
                  <a:srgbClr val="3F3F3F"/>
                </a:solidFill>
                <a:latin typeface="Cambria"/>
                <a:cs typeface="Cambria"/>
              </a:rPr>
              <a:t> </a:t>
            </a:r>
            <a:r>
              <a:rPr sz="1950" spc="45" dirty="0">
                <a:solidFill>
                  <a:srgbClr val="3F3F3F"/>
                </a:solidFill>
                <a:latin typeface="Cambria"/>
                <a:cs typeface="Cambria"/>
              </a:rPr>
              <a:t>(Weights) </a:t>
            </a:r>
            <a:r>
              <a:rPr sz="1950" spc="-415" dirty="0">
                <a:solidFill>
                  <a:srgbClr val="3F3F3F"/>
                </a:solidFill>
                <a:latin typeface="Cambria"/>
                <a:cs typeface="Cambria"/>
              </a:rPr>
              <a:t> </a:t>
            </a:r>
            <a:r>
              <a:rPr sz="1950" spc="80" dirty="0">
                <a:solidFill>
                  <a:srgbClr val="3F3F3F"/>
                </a:solidFill>
                <a:latin typeface="Cambria"/>
                <a:cs typeface="Cambria"/>
              </a:rPr>
              <a:t>layers</a:t>
            </a:r>
            <a:endParaRPr sz="1950">
              <a:latin typeface="Cambria"/>
              <a:cs typeface="Cambria"/>
            </a:endParaRPr>
          </a:p>
        </p:txBody>
      </p:sp>
      <p:pic>
        <p:nvPicPr>
          <p:cNvPr id="5" name="object 5"/>
          <p:cNvPicPr/>
          <p:nvPr/>
        </p:nvPicPr>
        <p:blipFill>
          <a:blip r:embed="rId2" cstate="print"/>
          <a:stretch>
            <a:fillRect/>
          </a:stretch>
        </p:blipFill>
        <p:spPr>
          <a:xfrm>
            <a:off x="5382767" y="2580894"/>
            <a:ext cx="3912108" cy="1715261"/>
          </a:xfrm>
          <a:prstGeom prst="rect">
            <a:avLst/>
          </a:prstGeom>
        </p:spPr>
      </p:pic>
      <p:sp>
        <p:nvSpPr>
          <p:cNvPr id="6" name="object 6"/>
          <p:cNvSpPr txBox="1"/>
          <p:nvPr/>
        </p:nvSpPr>
        <p:spPr>
          <a:xfrm>
            <a:off x="62738" y="6377430"/>
            <a:ext cx="4653915" cy="327660"/>
          </a:xfrm>
          <a:prstGeom prst="rect">
            <a:avLst/>
          </a:prstGeom>
        </p:spPr>
        <p:txBody>
          <a:bodyPr vert="horz" wrap="square" lIns="0" tIns="17780" rIns="0" bIns="0" rtlCol="0">
            <a:spAutoFit/>
          </a:bodyPr>
          <a:lstStyle/>
          <a:p>
            <a:pPr marL="181610" indent="-169545">
              <a:lnSpc>
                <a:spcPct val="100000"/>
              </a:lnSpc>
              <a:spcBef>
                <a:spcPts val="140"/>
              </a:spcBef>
              <a:buAutoNum type="arabicPlain"/>
              <a:tabLst>
                <a:tab pos="182245" algn="l"/>
              </a:tabLst>
            </a:pPr>
            <a:r>
              <a:rPr sz="950" spc="10" dirty="0">
                <a:latin typeface="Calibri"/>
                <a:cs typeface="Calibri"/>
              </a:rPr>
              <a:t>http</a:t>
            </a:r>
            <a:r>
              <a:rPr sz="950" spc="10" dirty="0">
                <a:latin typeface="Calibri"/>
                <a:cs typeface="Calibri"/>
                <a:hlinkClick r:id="rId3"/>
              </a:rPr>
              <a:t>s://www.sciencedir</a:t>
            </a:r>
            <a:r>
              <a:rPr sz="950" spc="10" dirty="0">
                <a:latin typeface="Calibri"/>
                <a:cs typeface="Calibri"/>
              </a:rPr>
              <a:t>e</a:t>
            </a:r>
            <a:r>
              <a:rPr sz="950" spc="10" dirty="0">
                <a:latin typeface="Calibri"/>
                <a:cs typeface="Calibri"/>
                <a:hlinkClick r:id="rId3"/>
              </a:rPr>
              <a:t>ct.c</a:t>
            </a:r>
            <a:r>
              <a:rPr sz="950" spc="10" dirty="0">
                <a:latin typeface="Calibri"/>
                <a:cs typeface="Calibri"/>
              </a:rPr>
              <a:t>om/</a:t>
            </a:r>
            <a:r>
              <a:rPr sz="950" spc="10" dirty="0">
                <a:latin typeface="Calibri"/>
                <a:cs typeface="Calibri"/>
                <a:hlinkClick r:id="rId3"/>
              </a:rPr>
              <a:t>science/article/pii/S0263224117304517</a:t>
            </a:r>
            <a:endParaRPr sz="950">
              <a:latin typeface="Calibri"/>
              <a:cs typeface="Calibri"/>
            </a:endParaRPr>
          </a:p>
          <a:p>
            <a:pPr marL="180975" indent="-168910">
              <a:lnSpc>
                <a:spcPct val="100000"/>
              </a:lnSpc>
              <a:spcBef>
                <a:spcPts val="45"/>
              </a:spcBef>
              <a:buAutoNum type="arabicPlain"/>
              <a:tabLst>
                <a:tab pos="181610" algn="l"/>
              </a:tabLst>
            </a:pPr>
            <a:r>
              <a:rPr sz="950" spc="15" dirty="0">
                <a:latin typeface="Calibri"/>
                <a:cs typeface="Calibri"/>
              </a:rPr>
              <a:t>Unsupervised</a:t>
            </a:r>
            <a:r>
              <a:rPr sz="950" dirty="0">
                <a:latin typeface="Calibri"/>
                <a:cs typeface="Calibri"/>
              </a:rPr>
              <a:t> </a:t>
            </a:r>
            <a:r>
              <a:rPr sz="950" spc="20" dirty="0">
                <a:latin typeface="Calibri"/>
                <a:cs typeface="Calibri"/>
              </a:rPr>
              <a:t>Domain</a:t>
            </a:r>
            <a:r>
              <a:rPr sz="950" spc="25" dirty="0">
                <a:latin typeface="Calibri"/>
                <a:cs typeface="Calibri"/>
              </a:rPr>
              <a:t> </a:t>
            </a:r>
            <a:r>
              <a:rPr sz="950" spc="10" dirty="0">
                <a:latin typeface="Calibri"/>
                <a:cs typeface="Calibri"/>
              </a:rPr>
              <a:t>Adaptation</a:t>
            </a:r>
            <a:r>
              <a:rPr sz="950" spc="30" dirty="0">
                <a:latin typeface="Calibri"/>
                <a:cs typeface="Calibri"/>
              </a:rPr>
              <a:t> </a:t>
            </a:r>
            <a:r>
              <a:rPr sz="950" spc="15" dirty="0">
                <a:latin typeface="Calibri"/>
                <a:cs typeface="Calibri"/>
              </a:rPr>
              <a:t>by </a:t>
            </a:r>
            <a:r>
              <a:rPr sz="950" spc="10" dirty="0">
                <a:latin typeface="Calibri"/>
                <a:cs typeface="Calibri"/>
              </a:rPr>
              <a:t>Backpropagation,</a:t>
            </a:r>
            <a:r>
              <a:rPr sz="950" spc="15" dirty="0">
                <a:latin typeface="Calibri"/>
                <a:cs typeface="Calibri"/>
              </a:rPr>
              <a:t> </a:t>
            </a:r>
            <a:r>
              <a:rPr sz="950" spc="10" dirty="0">
                <a:latin typeface="Calibri"/>
                <a:cs typeface="Calibri"/>
              </a:rPr>
              <a:t>https://arxiv.org/abs/1409.7495</a:t>
            </a:r>
            <a:endParaRPr sz="950">
              <a:latin typeface="Calibri"/>
              <a:cs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142875">
              <a:lnSpc>
                <a:spcPts val="4390"/>
              </a:lnSpc>
              <a:spcBef>
                <a:spcPts val="110"/>
              </a:spcBef>
            </a:pPr>
            <a:r>
              <a:rPr sz="3950" spc="200" dirty="0"/>
              <a:t>Keras</a:t>
            </a:r>
            <a:r>
              <a:rPr sz="3950" spc="140" dirty="0"/>
              <a:t> </a:t>
            </a:r>
            <a:r>
              <a:rPr sz="3950" spc="55" dirty="0"/>
              <a:t>models</a:t>
            </a:r>
            <a:r>
              <a:rPr sz="3950" spc="145" dirty="0"/>
              <a:t> </a:t>
            </a:r>
            <a:r>
              <a:rPr sz="3950" spc="225" dirty="0"/>
              <a:t>–</a:t>
            </a:r>
            <a:r>
              <a:rPr sz="3950" spc="145" dirty="0"/>
              <a:t> </a:t>
            </a:r>
            <a:r>
              <a:rPr sz="3950" spc="140" dirty="0"/>
              <a:t>Functional</a:t>
            </a:r>
            <a:endParaRPr sz="3950"/>
          </a:p>
          <a:p>
            <a:pPr marL="142875">
              <a:lnSpc>
                <a:spcPts val="4390"/>
              </a:lnSpc>
              <a:tabLst>
                <a:tab pos="8370570" algn="l"/>
              </a:tabLst>
            </a:pPr>
            <a:r>
              <a:rPr sz="3950" u="sng" spc="105" dirty="0">
                <a:uFill>
                  <a:solidFill>
                    <a:srgbClr val="7F7F7F"/>
                  </a:solidFill>
                </a:uFill>
              </a:rPr>
              <a:t>(Domain</a:t>
            </a:r>
            <a:r>
              <a:rPr sz="3950" u="sng" spc="-80" dirty="0">
                <a:uFill>
                  <a:solidFill>
                    <a:srgbClr val="7F7F7F"/>
                  </a:solidFill>
                </a:uFill>
              </a:rPr>
              <a:t> </a:t>
            </a:r>
            <a:r>
              <a:rPr sz="3950" u="sng" spc="80" dirty="0">
                <a:uFill>
                  <a:solidFill>
                    <a:srgbClr val="7F7F7F"/>
                  </a:solidFill>
                </a:uFill>
              </a:rPr>
              <a:t>Adaption)	</a:t>
            </a:r>
            <a:endParaRPr sz="3950"/>
          </a:p>
        </p:txBody>
      </p:sp>
      <p:sp>
        <p:nvSpPr>
          <p:cNvPr id="3" name="object 3"/>
          <p:cNvSpPr txBox="1"/>
          <p:nvPr/>
        </p:nvSpPr>
        <p:spPr>
          <a:xfrm>
            <a:off x="62738" y="6377430"/>
            <a:ext cx="4653915" cy="327660"/>
          </a:xfrm>
          <a:prstGeom prst="rect">
            <a:avLst/>
          </a:prstGeom>
        </p:spPr>
        <p:txBody>
          <a:bodyPr vert="horz" wrap="square" lIns="0" tIns="17780" rIns="0" bIns="0" rtlCol="0">
            <a:spAutoFit/>
          </a:bodyPr>
          <a:lstStyle/>
          <a:p>
            <a:pPr marL="181610" indent="-169545">
              <a:lnSpc>
                <a:spcPct val="100000"/>
              </a:lnSpc>
              <a:spcBef>
                <a:spcPts val="140"/>
              </a:spcBef>
              <a:buAutoNum type="arabicPlain"/>
              <a:tabLst>
                <a:tab pos="182245" algn="l"/>
              </a:tabLst>
            </a:pPr>
            <a:r>
              <a:rPr sz="950" spc="10" dirty="0">
                <a:latin typeface="Calibri"/>
                <a:cs typeface="Calibri"/>
              </a:rPr>
              <a:t>http</a:t>
            </a:r>
            <a:r>
              <a:rPr sz="950" spc="10" dirty="0">
                <a:latin typeface="Calibri"/>
                <a:cs typeface="Calibri"/>
                <a:hlinkClick r:id="rId2"/>
              </a:rPr>
              <a:t>s://www.sciencedir</a:t>
            </a:r>
            <a:r>
              <a:rPr sz="950" spc="10" dirty="0">
                <a:latin typeface="Calibri"/>
                <a:cs typeface="Calibri"/>
              </a:rPr>
              <a:t>e</a:t>
            </a:r>
            <a:r>
              <a:rPr sz="950" spc="10" dirty="0">
                <a:latin typeface="Calibri"/>
                <a:cs typeface="Calibri"/>
                <a:hlinkClick r:id="rId2"/>
              </a:rPr>
              <a:t>ct.c</a:t>
            </a:r>
            <a:r>
              <a:rPr sz="950" spc="10" dirty="0">
                <a:latin typeface="Calibri"/>
                <a:cs typeface="Calibri"/>
              </a:rPr>
              <a:t>om/</a:t>
            </a:r>
            <a:r>
              <a:rPr sz="950" spc="10" dirty="0">
                <a:latin typeface="Calibri"/>
                <a:cs typeface="Calibri"/>
                <a:hlinkClick r:id="rId2"/>
              </a:rPr>
              <a:t>science/article/pii/S0263224117304517</a:t>
            </a:r>
            <a:endParaRPr sz="950">
              <a:latin typeface="Calibri"/>
              <a:cs typeface="Calibri"/>
            </a:endParaRPr>
          </a:p>
          <a:p>
            <a:pPr marL="180975" indent="-168910">
              <a:lnSpc>
                <a:spcPct val="100000"/>
              </a:lnSpc>
              <a:spcBef>
                <a:spcPts val="45"/>
              </a:spcBef>
              <a:buAutoNum type="arabicPlain"/>
              <a:tabLst>
                <a:tab pos="181610" algn="l"/>
              </a:tabLst>
            </a:pPr>
            <a:r>
              <a:rPr sz="950" spc="15" dirty="0">
                <a:latin typeface="Calibri"/>
                <a:cs typeface="Calibri"/>
              </a:rPr>
              <a:t>Unsupervised</a:t>
            </a:r>
            <a:r>
              <a:rPr sz="950" dirty="0">
                <a:latin typeface="Calibri"/>
                <a:cs typeface="Calibri"/>
              </a:rPr>
              <a:t> </a:t>
            </a:r>
            <a:r>
              <a:rPr sz="950" spc="20" dirty="0">
                <a:latin typeface="Calibri"/>
                <a:cs typeface="Calibri"/>
              </a:rPr>
              <a:t>Domain</a:t>
            </a:r>
            <a:r>
              <a:rPr sz="950" spc="25" dirty="0">
                <a:latin typeface="Calibri"/>
                <a:cs typeface="Calibri"/>
              </a:rPr>
              <a:t> </a:t>
            </a:r>
            <a:r>
              <a:rPr sz="950" spc="10" dirty="0">
                <a:latin typeface="Calibri"/>
                <a:cs typeface="Calibri"/>
              </a:rPr>
              <a:t>Adaptation</a:t>
            </a:r>
            <a:r>
              <a:rPr sz="950" spc="30" dirty="0">
                <a:latin typeface="Calibri"/>
                <a:cs typeface="Calibri"/>
              </a:rPr>
              <a:t> </a:t>
            </a:r>
            <a:r>
              <a:rPr sz="950" spc="15" dirty="0">
                <a:latin typeface="Calibri"/>
                <a:cs typeface="Calibri"/>
              </a:rPr>
              <a:t>by </a:t>
            </a:r>
            <a:r>
              <a:rPr sz="950" spc="10" dirty="0">
                <a:latin typeface="Calibri"/>
                <a:cs typeface="Calibri"/>
              </a:rPr>
              <a:t>Backpropagation,</a:t>
            </a:r>
            <a:r>
              <a:rPr sz="950" spc="15" dirty="0">
                <a:latin typeface="Calibri"/>
                <a:cs typeface="Calibri"/>
              </a:rPr>
              <a:t> </a:t>
            </a:r>
            <a:r>
              <a:rPr sz="950" spc="10" dirty="0">
                <a:latin typeface="Calibri"/>
                <a:cs typeface="Calibri"/>
              </a:rPr>
              <a:t>https://arxiv.org/abs/1409.7495</a:t>
            </a:r>
            <a:endParaRPr sz="950">
              <a:latin typeface="Calibri"/>
              <a:cs typeface="Calibri"/>
            </a:endParaRPr>
          </a:p>
        </p:txBody>
      </p:sp>
      <p:pic>
        <p:nvPicPr>
          <p:cNvPr id="4" name="object 4"/>
          <p:cNvPicPr/>
          <p:nvPr/>
        </p:nvPicPr>
        <p:blipFill>
          <a:blip r:embed="rId3" cstate="print"/>
          <a:stretch>
            <a:fillRect/>
          </a:stretch>
        </p:blipFill>
        <p:spPr>
          <a:xfrm>
            <a:off x="998219" y="2618232"/>
            <a:ext cx="3422446" cy="1775460"/>
          </a:xfrm>
          <a:prstGeom prst="rect">
            <a:avLst/>
          </a:prstGeom>
        </p:spPr>
      </p:pic>
      <p:sp>
        <p:nvSpPr>
          <p:cNvPr id="5" name="object 5"/>
          <p:cNvSpPr txBox="1"/>
          <p:nvPr/>
        </p:nvSpPr>
        <p:spPr>
          <a:xfrm>
            <a:off x="1401572" y="4396232"/>
            <a:ext cx="820419" cy="454659"/>
          </a:xfrm>
          <a:prstGeom prst="rect">
            <a:avLst/>
          </a:prstGeom>
        </p:spPr>
        <p:txBody>
          <a:bodyPr vert="horz" wrap="square" lIns="0" tIns="17145" rIns="0" bIns="0" rtlCol="0">
            <a:spAutoFit/>
          </a:bodyPr>
          <a:lstStyle/>
          <a:p>
            <a:pPr marL="33020">
              <a:lnSpc>
                <a:spcPct val="100000"/>
              </a:lnSpc>
              <a:spcBef>
                <a:spcPts val="135"/>
              </a:spcBef>
            </a:pPr>
            <a:r>
              <a:rPr sz="1450" spc="15" dirty="0">
                <a:latin typeface="Calibri"/>
                <a:cs typeface="Calibri"/>
              </a:rPr>
              <a:t>Domai</a:t>
            </a:r>
            <a:r>
              <a:rPr sz="1450" spc="20" dirty="0">
                <a:latin typeface="Calibri"/>
                <a:cs typeface="Calibri"/>
              </a:rPr>
              <a:t>n</a:t>
            </a:r>
            <a:r>
              <a:rPr sz="1450" spc="5" dirty="0">
                <a:latin typeface="Calibri"/>
                <a:cs typeface="Calibri"/>
              </a:rPr>
              <a:t> </a:t>
            </a:r>
            <a:r>
              <a:rPr sz="1450" spc="20" dirty="0">
                <a:latin typeface="Calibri"/>
                <a:cs typeface="Calibri"/>
              </a:rPr>
              <a:t>A</a:t>
            </a:r>
            <a:endParaRPr sz="1450">
              <a:latin typeface="Calibri"/>
              <a:cs typeface="Calibri"/>
            </a:endParaRPr>
          </a:p>
          <a:p>
            <a:pPr marL="12700">
              <a:lnSpc>
                <a:spcPct val="100000"/>
              </a:lnSpc>
              <a:spcBef>
                <a:spcPts val="40"/>
              </a:spcBef>
            </a:pPr>
            <a:r>
              <a:rPr sz="1300" spc="5" dirty="0">
                <a:latin typeface="Calibri"/>
                <a:cs typeface="Calibri"/>
              </a:rPr>
              <a:t>With</a:t>
            </a:r>
            <a:r>
              <a:rPr sz="1300" spc="-60" dirty="0">
                <a:latin typeface="Calibri"/>
                <a:cs typeface="Calibri"/>
              </a:rPr>
              <a:t> </a:t>
            </a:r>
            <a:r>
              <a:rPr sz="1300" dirty="0">
                <a:latin typeface="Calibri"/>
                <a:cs typeface="Calibri"/>
              </a:rPr>
              <a:t>Labels</a:t>
            </a:r>
            <a:endParaRPr sz="1300">
              <a:latin typeface="Calibri"/>
              <a:cs typeface="Calibri"/>
            </a:endParaRPr>
          </a:p>
        </p:txBody>
      </p:sp>
      <p:sp>
        <p:nvSpPr>
          <p:cNvPr id="6" name="object 6"/>
          <p:cNvSpPr txBox="1"/>
          <p:nvPr/>
        </p:nvSpPr>
        <p:spPr>
          <a:xfrm>
            <a:off x="3110738" y="4406900"/>
            <a:ext cx="1053465" cy="454659"/>
          </a:xfrm>
          <a:prstGeom prst="rect">
            <a:avLst/>
          </a:prstGeom>
        </p:spPr>
        <p:txBody>
          <a:bodyPr vert="horz" wrap="square" lIns="0" tIns="17145" rIns="0" bIns="0" rtlCol="0">
            <a:spAutoFit/>
          </a:bodyPr>
          <a:lstStyle/>
          <a:p>
            <a:pPr algn="ctr">
              <a:lnSpc>
                <a:spcPct val="100000"/>
              </a:lnSpc>
              <a:spcBef>
                <a:spcPts val="135"/>
              </a:spcBef>
            </a:pPr>
            <a:r>
              <a:rPr sz="1450" spc="15" dirty="0">
                <a:latin typeface="Calibri"/>
                <a:cs typeface="Calibri"/>
              </a:rPr>
              <a:t>Domain</a:t>
            </a:r>
            <a:r>
              <a:rPr sz="1450" spc="-35" dirty="0">
                <a:latin typeface="Calibri"/>
                <a:cs typeface="Calibri"/>
              </a:rPr>
              <a:t> </a:t>
            </a:r>
            <a:r>
              <a:rPr sz="1450" spc="20" dirty="0">
                <a:latin typeface="Calibri"/>
                <a:cs typeface="Calibri"/>
              </a:rPr>
              <a:t>B</a:t>
            </a:r>
            <a:endParaRPr sz="1450">
              <a:latin typeface="Calibri"/>
              <a:cs typeface="Calibri"/>
            </a:endParaRPr>
          </a:p>
          <a:p>
            <a:pPr algn="ctr">
              <a:lnSpc>
                <a:spcPct val="100000"/>
              </a:lnSpc>
              <a:spcBef>
                <a:spcPts val="35"/>
              </a:spcBef>
            </a:pPr>
            <a:r>
              <a:rPr sz="1300" spc="5" dirty="0">
                <a:latin typeface="Calibri"/>
                <a:cs typeface="Calibri"/>
              </a:rPr>
              <a:t>Without</a:t>
            </a:r>
            <a:r>
              <a:rPr sz="1300" spc="-30" dirty="0">
                <a:latin typeface="Calibri"/>
                <a:cs typeface="Calibri"/>
              </a:rPr>
              <a:t> </a:t>
            </a:r>
            <a:r>
              <a:rPr sz="1300" dirty="0">
                <a:latin typeface="Calibri"/>
                <a:cs typeface="Calibri"/>
              </a:rPr>
              <a:t>Labels</a:t>
            </a:r>
            <a:endParaRPr sz="1300">
              <a:latin typeface="Calibri"/>
              <a:cs typeface="Calibri"/>
            </a:endParaRPr>
          </a:p>
        </p:txBody>
      </p:sp>
      <p:sp>
        <p:nvSpPr>
          <p:cNvPr id="7" name="object 7"/>
          <p:cNvSpPr txBox="1"/>
          <p:nvPr/>
        </p:nvSpPr>
        <p:spPr>
          <a:xfrm>
            <a:off x="4998973" y="2700020"/>
            <a:ext cx="4770755" cy="1031240"/>
          </a:xfrm>
          <a:prstGeom prst="rect">
            <a:avLst/>
          </a:prstGeom>
        </p:spPr>
        <p:txBody>
          <a:bodyPr vert="horz" wrap="square" lIns="0" tIns="12700" rIns="0" bIns="0" rtlCol="0">
            <a:spAutoFit/>
          </a:bodyPr>
          <a:lstStyle/>
          <a:p>
            <a:pPr marL="247650" indent="-235585">
              <a:lnSpc>
                <a:spcPct val="100000"/>
              </a:lnSpc>
              <a:spcBef>
                <a:spcPts val="100"/>
              </a:spcBef>
              <a:buFont typeface="Arial MT"/>
              <a:buChar char="•"/>
              <a:tabLst>
                <a:tab pos="247650" algn="l"/>
                <a:tab pos="248285" algn="l"/>
              </a:tabLst>
            </a:pPr>
            <a:r>
              <a:rPr sz="1650" spc="60" dirty="0">
                <a:latin typeface="Cambria"/>
                <a:cs typeface="Cambria"/>
              </a:rPr>
              <a:t>Train</a:t>
            </a:r>
            <a:r>
              <a:rPr sz="1650" spc="85" dirty="0">
                <a:latin typeface="Cambria"/>
                <a:cs typeface="Cambria"/>
              </a:rPr>
              <a:t> </a:t>
            </a:r>
            <a:r>
              <a:rPr sz="1650" spc="15" dirty="0">
                <a:latin typeface="Cambria"/>
                <a:cs typeface="Cambria"/>
              </a:rPr>
              <a:t>on</a:t>
            </a:r>
            <a:r>
              <a:rPr sz="1650" spc="90" dirty="0">
                <a:latin typeface="Cambria"/>
                <a:cs typeface="Cambria"/>
              </a:rPr>
              <a:t> </a:t>
            </a:r>
            <a:r>
              <a:rPr sz="1650" spc="80" dirty="0">
                <a:latin typeface="Cambria"/>
                <a:cs typeface="Cambria"/>
              </a:rPr>
              <a:t>Domain</a:t>
            </a:r>
            <a:r>
              <a:rPr sz="1650" spc="-15" dirty="0">
                <a:latin typeface="Cambria"/>
                <a:cs typeface="Cambria"/>
              </a:rPr>
              <a:t> </a:t>
            </a:r>
            <a:r>
              <a:rPr sz="1650" spc="160" dirty="0">
                <a:latin typeface="Cambria"/>
                <a:cs typeface="Cambria"/>
              </a:rPr>
              <a:t>A</a:t>
            </a:r>
            <a:r>
              <a:rPr sz="1650" spc="-5" dirty="0">
                <a:latin typeface="Cambria"/>
                <a:cs typeface="Cambria"/>
              </a:rPr>
              <a:t> </a:t>
            </a:r>
            <a:r>
              <a:rPr sz="1650" spc="75" dirty="0">
                <a:latin typeface="Cambria"/>
                <a:cs typeface="Cambria"/>
              </a:rPr>
              <a:t>and</a:t>
            </a:r>
            <a:r>
              <a:rPr sz="1650" spc="90" dirty="0">
                <a:latin typeface="Cambria"/>
                <a:cs typeface="Cambria"/>
              </a:rPr>
              <a:t> </a:t>
            </a:r>
            <a:r>
              <a:rPr sz="1650" spc="30" dirty="0">
                <a:latin typeface="Cambria"/>
                <a:cs typeface="Cambria"/>
              </a:rPr>
              <a:t>Test</a:t>
            </a:r>
            <a:r>
              <a:rPr sz="1650" spc="90" dirty="0">
                <a:latin typeface="Cambria"/>
                <a:cs typeface="Cambria"/>
              </a:rPr>
              <a:t> </a:t>
            </a:r>
            <a:r>
              <a:rPr sz="1650" spc="15" dirty="0">
                <a:latin typeface="Cambria"/>
                <a:cs typeface="Cambria"/>
              </a:rPr>
              <a:t>on</a:t>
            </a:r>
            <a:r>
              <a:rPr sz="1650" spc="85" dirty="0">
                <a:latin typeface="Cambria"/>
                <a:cs typeface="Cambria"/>
              </a:rPr>
              <a:t> </a:t>
            </a:r>
            <a:r>
              <a:rPr sz="1650" spc="80" dirty="0">
                <a:latin typeface="Cambria"/>
                <a:cs typeface="Cambria"/>
              </a:rPr>
              <a:t>Domain</a:t>
            </a:r>
            <a:r>
              <a:rPr sz="1650" spc="75" dirty="0">
                <a:latin typeface="Cambria"/>
                <a:cs typeface="Cambria"/>
              </a:rPr>
              <a:t> </a:t>
            </a:r>
            <a:r>
              <a:rPr sz="1650" spc="180" dirty="0">
                <a:latin typeface="Cambria"/>
                <a:cs typeface="Cambria"/>
              </a:rPr>
              <a:t>B</a:t>
            </a:r>
            <a:endParaRPr sz="1650">
              <a:latin typeface="Cambria"/>
              <a:cs typeface="Cambria"/>
            </a:endParaRPr>
          </a:p>
          <a:p>
            <a:pPr marL="247650" indent="-235585">
              <a:lnSpc>
                <a:spcPct val="100000"/>
              </a:lnSpc>
              <a:buFont typeface="Arial MT"/>
              <a:buChar char="•"/>
              <a:tabLst>
                <a:tab pos="247650" algn="l"/>
                <a:tab pos="248285" algn="l"/>
              </a:tabLst>
            </a:pPr>
            <a:r>
              <a:rPr sz="1650" spc="75" dirty="0">
                <a:latin typeface="Cambria"/>
                <a:cs typeface="Cambria"/>
              </a:rPr>
              <a:t>Results</a:t>
            </a:r>
            <a:r>
              <a:rPr sz="1650" spc="80" dirty="0">
                <a:latin typeface="Cambria"/>
                <a:cs typeface="Cambria"/>
              </a:rPr>
              <a:t> </a:t>
            </a:r>
            <a:r>
              <a:rPr sz="1650" spc="70" dirty="0">
                <a:latin typeface="Cambria"/>
                <a:cs typeface="Cambria"/>
              </a:rPr>
              <a:t>in</a:t>
            </a:r>
            <a:r>
              <a:rPr sz="1650" spc="85" dirty="0">
                <a:latin typeface="Cambria"/>
                <a:cs typeface="Cambria"/>
              </a:rPr>
              <a:t> </a:t>
            </a:r>
            <a:r>
              <a:rPr sz="1650" spc="-10" dirty="0">
                <a:latin typeface="Cambria"/>
                <a:cs typeface="Cambria"/>
              </a:rPr>
              <a:t>poor</a:t>
            </a:r>
            <a:r>
              <a:rPr sz="1650" spc="85" dirty="0">
                <a:latin typeface="Cambria"/>
                <a:cs typeface="Cambria"/>
              </a:rPr>
              <a:t> </a:t>
            </a:r>
            <a:r>
              <a:rPr sz="1650" spc="40" dirty="0">
                <a:latin typeface="Cambria"/>
                <a:cs typeface="Cambria"/>
              </a:rPr>
              <a:t>performance</a:t>
            </a:r>
            <a:r>
              <a:rPr sz="1650" spc="75" dirty="0">
                <a:latin typeface="Cambria"/>
                <a:cs typeface="Cambria"/>
              </a:rPr>
              <a:t> </a:t>
            </a:r>
            <a:r>
              <a:rPr sz="1650" spc="15" dirty="0">
                <a:latin typeface="Cambria"/>
                <a:cs typeface="Cambria"/>
              </a:rPr>
              <a:t>on</a:t>
            </a:r>
            <a:r>
              <a:rPr sz="1650" spc="85" dirty="0">
                <a:latin typeface="Cambria"/>
                <a:cs typeface="Cambria"/>
              </a:rPr>
              <a:t> </a:t>
            </a:r>
            <a:r>
              <a:rPr sz="1650" spc="60" dirty="0">
                <a:latin typeface="Cambria"/>
                <a:cs typeface="Cambria"/>
              </a:rPr>
              <a:t>test</a:t>
            </a:r>
            <a:r>
              <a:rPr sz="1650" spc="85" dirty="0">
                <a:latin typeface="Cambria"/>
                <a:cs typeface="Cambria"/>
              </a:rPr>
              <a:t> </a:t>
            </a:r>
            <a:r>
              <a:rPr sz="1650" spc="50" dirty="0">
                <a:latin typeface="Cambria"/>
                <a:cs typeface="Cambria"/>
              </a:rPr>
              <a:t>set</a:t>
            </a:r>
            <a:endParaRPr sz="1650">
              <a:latin typeface="Cambria"/>
              <a:cs typeface="Cambria"/>
            </a:endParaRPr>
          </a:p>
          <a:p>
            <a:pPr marL="247650" indent="-235585">
              <a:lnSpc>
                <a:spcPct val="100000"/>
              </a:lnSpc>
              <a:buFont typeface="Arial MT"/>
              <a:buChar char="•"/>
              <a:tabLst>
                <a:tab pos="247650" algn="l"/>
                <a:tab pos="248285" algn="l"/>
              </a:tabLst>
            </a:pPr>
            <a:r>
              <a:rPr sz="1650" spc="80" dirty="0">
                <a:latin typeface="Cambria"/>
                <a:cs typeface="Cambria"/>
              </a:rPr>
              <a:t>The</a:t>
            </a:r>
            <a:r>
              <a:rPr sz="1650" spc="75" dirty="0">
                <a:latin typeface="Cambria"/>
                <a:cs typeface="Cambria"/>
              </a:rPr>
              <a:t> </a:t>
            </a:r>
            <a:r>
              <a:rPr sz="1650" spc="85" dirty="0">
                <a:latin typeface="Cambria"/>
                <a:cs typeface="Cambria"/>
              </a:rPr>
              <a:t>data</a:t>
            </a:r>
            <a:r>
              <a:rPr sz="1650" spc="75" dirty="0">
                <a:latin typeface="Cambria"/>
                <a:cs typeface="Cambria"/>
              </a:rPr>
              <a:t> </a:t>
            </a:r>
            <a:r>
              <a:rPr sz="1650" spc="60" dirty="0">
                <a:latin typeface="Cambria"/>
                <a:cs typeface="Cambria"/>
              </a:rPr>
              <a:t>are</a:t>
            </a:r>
            <a:r>
              <a:rPr sz="1650" spc="75" dirty="0">
                <a:latin typeface="Cambria"/>
                <a:cs typeface="Cambria"/>
              </a:rPr>
              <a:t> </a:t>
            </a:r>
            <a:r>
              <a:rPr sz="1650" spc="35" dirty="0">
                <a:latin typeface="Cambria"/>
                <a:cs typeface="Cambria"/>
              </a:rPr>
              <a:t>from</a:t>
            </a:r>
            <a:r>
              <a:rPr sz="1650" spc="65" dirty="0">
                <a:latin typeface="Cambria"/>
                <a:cs typeface="Cambria"/>
              </a:rPr>
              <a:t> </a:t>
            </a:r>
            <a:r>
              <a:rPr sz="1650" spc="50" dirty="0">
                <a:latin typeface="Cambria"/>
                <a:cs typeface="Cambria"/>
              </a:rPr>
              <a:t>different</a:t>
            </a:r>
            <a:r>
              <a:rPr sz="1650" spc="60" dirty="0">
                <a:latin typeface="Cambria"/>
                <a:cs typeface="Cambria"/>
              </a:rPr>
              <a:t> </a:t>
            </a:r>
            <a:r>
              <a:rPr sz="1650" spc="55" dirty="0">
                <a:latin typeface="Cambria"/>
                <a:cs typeface="Cambria"/>
              </a:rPr>
              <a:t>domains</a:t>
            </a:r>
            <a:endParaRPr sz="1650">
              <a:latin typeface="Cambria"/>
              <a:cs typeface="Cambria"/>
            </a:endParaRPr>
          </a:p>
          <a:p>
            <a:pPr marL="247650" indent="-235585">
              <a:lnSpc>
                <a:spcPct val="100000"/>
              </a:lnSpc>
              <a:buFont typeface="Arial MT"/>
              <a:buChar char="•"/>
              <a:tabLst>
                <a:tab pos="247650" algn="l"/>
                <a:tab pos="248285" algn="l"/>
              </a:tabLst>
            </a:pPr>
            <a:r>
              <a:rPr sz="1650" b="1" spc="5" dirty="0">
                <a:latin typeface="Cambria"/>
                <a:cs typeface="Cambria"/>
              </a:rPr>
              <a:t>Solution:</a:t>
            </a:r>
            <a:r>
              <a:rPr sz="1650" b="1" spc="75" dirty="0">
                <a:latin typeface="Cambria"/>
                <a:cs typeface="Cambria"/>
              </a:rPr>
              <a:t> </a:t>
            </a:r>
            <a:r>
              <a:rPr sz="1650" spc="80" dirty="0">
                <a:latin typeface="Cambria"/>
                <a:cs typeface="Cambria"/>
              </a:rPr>
              <a:t>Adapt </a:t>
            </a:r>
            <a:r>
              <a:rPr sz="1650" spc="65" dirty="0">
                <a:latin typeface="Cambria"/>
                <a:cs typeface="Cambria"/>
              </a:rPr>
              <a:t>the</a:t>
            </a:r>
            <a:r>
              <a:rPr sz="1650" spc="80" dirty="0">
                <a:latin typeface="Cambria"/>
                <a:cs typeface="Cambria"/>
              </a:rPr>
              <a:t> </a:t>
            </a:r>
            <a:r>
              <a:rPr sz="1650" spc="30" dirty="0">
                <a:latin typeface="Cambria"/>
                <a:cs typeface="Cambria"/>
              </a:rPr>
              <a:t>model</a:t>
            </a:r>
            <a:r>
              <a:rPr sz="1650" spc="60" dirty="0">
                <a:latin typeface="Cambria"/>
                <a:cs typeface="Cambria"/>
              </a:rPr>
              <a:t> </a:t>
            </a:r>
            <a:r>
              <a:rPr sz="1650" spc="15" dirty="0">
                <a:latin typeface="Cambria"/>
                <a:cs typeface="Cambria"/>
              </a:rPr>
              <a:t>to</a:t>
            </a:r>
            <a:r>
              <a:rPr sz="1650" spc="80" dirty="0">
                <a:latin typeface="Cambria"/>
                <a:cs typeface="Cambria"/>
              </a:rPr>
              <a:t> </a:t>
            </a:r>
            <a:r>
              <a:rPr sz="1650" spc="35" dirty="0">
                <a:latin typeface="Cambria"/>
                <a:cs typeface="Cambria"/>
              </a:rPr>
              <a:t>both</a:t>
            </a:r>
            <a:r>
              <a:rPr sz="1650" spc="80" dirty="0">
                <a:latin typeface="Cambria"/>
                <a:cs typeface="Cambria"/>
              </a:rPr>
              <a:t> </a:t>
            </a:r>
            <a:r>
              <a:rPr sz="1650" spc="65" dirty="0">
                <a:latin typeface="Cambria"/>
                <a:cs typeface="Cambria"/>
              </a:rPr>
              <a:t>the</a:t>
            </a:r>
            <a:r>
              <a:rPr sz="1650" spc="80" dirty="0">
                <a:latin typeface="Cambria"/>
                <a:cs typeface="Cambria"/>
              </a:rPr>
              <a:t> </a:t>
            </a:r>
            <a:r>
              <a:rPr sz="1650" spc="55" dirty="0">
                <a:latin typeface="Cambria"/>
                <a:cs typeface="Cambria"/>
              </a:rPr>
              <a:t>domains</a:t>
            </a:r>
            <a:endParaRPr sz="1650">
              <a:latin typeface="Cambria"/>
              <a:cs typeface="Cambria"/>
            </a:endParaRPr>
          </a:p>
        </p:txBody>
      </p:sp>
      <p:pic>
        <p:nvPicPr>
          <p:cNvPr id="8" name="object 8"/>
          <p:cNvPicPr/>
          <p:nvPr/>
        </p:nvPicPr>
        <p:blipFill>
          <a:blip r:embed="rId4" cstate="print"/>
          <a:stretch>
            <a:fillRect/>
          </a:stretch>
        </p:blipFill>
        <p:spPr>
          <a:xfrm>
            <a:off x="4416552" y="3801617"/>
            <a:ext cx="5549100" cy="2458211"/>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6283452"/>
            <a:ext cx="10058400" cy="432434"/>
            <a:chOff x="380" y="6283452"/>
            <a:chExt cx="10058400" cy="432434"/>
          </a:xfrm>
        </p:grpSpPr>
        <p:sp>
          <p:nvSpPr>
            <p:cNvPr id="3" name="object 3"/>
            <p:cNvSpPr/>
            <p:nvPr/>
          </p:nvSpPr>
          <p:spPr>
            <a:xfrm>
              <a:off x="3048" y="6338316"/>
              <a:ext cx="10055860" cy="377190"/>
            </a:xfrm>
            <a:custGeom>
              <a:avLst/>
              <a:gdLst/>
              <a:ahLst/>
              <a:cxnLst/>
              <a:rect l="l" t="t" r="r" b="b"/>
              <a:pathLst>
                <a:path w="10055860" h="377190">
                  <a:moveTo>
                    <a:pt x="10055351" y="377190"/>
                  </a:moveTo>
                  <a:lnTo>
                    <a:pt x="10055351" y="0"/>
                  </a:lnTo>
                  <a:lnTo>
                    <a:pt x="0" y="0"/>
                  </a:lnTo>
                  <a:lnTo>
                    <a:pt x="0" y="377190"/>
                  </a:lnTo>
                  <a:lnTo>
                    <a:pt x="10055351" y="377190"/>
                  </a:lnTo>
                  <a:close/>
                </a:path>
              </a:pathLst>
            </a:custGeom>
            <a:solidFill>
              <a:srgbClr val="63A537"/>
            </a:solidFill>
          </p:spPr>
          <p:txBody>
            <a:bodyPr wrap="square" lIns="0" tIns="0" rIns="0" bIns="0" rtlCol="0"/>
            <a:lstStyle/>
            <a:p>
              <a:endParaRPr/>
            </a:p>
          </p:txBody>
        </p:sp>
        <p:sp>
          <p:nvSpPr>
            <p:cNvPr id="4" name="object 4"/>
            <p:cNvSpPr/>
            <p:nvPr/>
          </p:nvSpPr>
          <p:spPr>
            <a:xfrm>
              <a:off x="380" y="6283452"/>
              <a:ext cx="10055860" cy="53340"/>
            </a:xfrm>
            <a:custGeom>
              <a:avLst/>
              <a:gdLst/>
              <a:ahLst/>
              <a:cxnLst/>
              <a:rect l="l" t="t" r="r" b="b"/>
              <a:pathLst>
                <a:path w="10055860" h="53339">
                  <a:moveTo>
                    <a:pt x="10055733" y="53339"/>
                  </a:moveTo>
                  <a:lnTo>
                    <a:pt x="10055733" y="0"/>
                  </a:lnTo>
                  <a:lnTo>
                    <a:pt x="0" y="0"/>
                  </a:lnTo>
                  <a:lnTo>
                    <a:pt x="0" y="53340"/>
                  </a:lnTo>
                  <a:lnTo>
                    <a:pt x="10055733" y="53339"/>
                  </a:lnTo>
                  <a:close/>
                </a:path>
              </a:pathLst>
            </a:custGeom>
            <a:solidFill>
              <a:srgbClr val="99CB38"/>
            </a:solidFill>
          </p:spPr>
          <p:txBody>
            <a:bodyPr wrap="square" lIns="0" tIns="0" rIns="0" bIns="0" rtlCol="0"/>
            <a:lstStyle/>
            <a:p>
              <a:endParaRPr/>
            </a:p>
          </p:txBody>
        </p:sp>
      </p:grpSp>
      <p:sp>
        <p:nvSpPr>
          <p:cNvPr id="5" name="object 5"/>
          <p:cNvSpPr txBox="1">
            <a:spLocks noGrp="1"/>
          </p:cNvSpPr>
          <p:nvPr>
            <p:ph type="title"/>
          </p:nvPr>
        </p:nvSpPr>
        <p:spPr>
          <a:xfrm>
            <a:off x="725677" y="1307083"/>
            <a:ext cx="8068945" cy="478155"/>
          </a:xfrm>
          <a:prstGeom prst="rect">
            <a:avLst/>
          </a:prstGeom>
        </p:spPr>
        <p:txBody>
          <a:bodyPr vert="horz" wrap="square" lIns="0" tIns="15240" rIns="0" bIns="0" rtlCol="0">
            <a:spAutoFit/>
          </a:bodyPr>
          <a:lstStyle/>
          <a:p>
            <a:pPr marL="12700">
              <a:lnSpc>
                <a:spcPct val="100000"/>
              </a:lnSpc>
              <a:spcBef>
                <a:spcPts val="120"/>
              </a:spcBef>
            </a:pPr>
            <a:r>
              <a:rPr sz="2950" spc="75" dirty="0"/>
              <a:t>Convolution</a:t>
            </a:r>
            <a:r>
              <a:rPr sz="2950" spc="85" dirty="0"/>
              <a:t> </a:t>
            </a:r>
            <a:r>
              <a:rPr sz="2950" spc="100" dirty="0"/>
              <a:t>neural</a:t>
            </a:r>
            <a:r>
              <a:rPr sz="2950" spc="90" dirty="0"/>
              <a:t> </a:t>
            </a:r>
            <a:r>
              <a:rPr sz="2950" spc="50" dirty="0"/>
              <a:t>network</a:t>
            </a:r>
            <a:r>
              <a:rPr sz="2950" spc="90" dirty="0"/>
              <a:t> </a:t>
            </a:r>
            <a:r>
              <a:rPr sz="2950" spc="5" dirty="0"/>
              <a:t>-</a:t>
            </a:r>
            <a:r>
              <a:rPr sz="2950" spc="85" dirty="0"/>
              <a:t> </a:t>
            </a:r>
            <a:r>
              <a:rPr sz="2950" spc="110" dirty="0"/>
              <a:t>Sequential</a:t>
            </a:r>
            <a:r>
              <a:rPr sz="2950" spc="90" dirty="0"/>
              <a:t> </a:t>
            </a:r>
            <a:r>
              <a:rPr sz="2950" spc="25" dirty="0"/>
              <a:t>model</a:t>
            </a:r>
            <a:endParaRPr sz="2950"/>
          </a:p>
        </p:txBody>
      </p:sp>
      <p:sp>
        <p:nvSpPr>
          <p:cNvPr id="6" name="object 6"/>
          <p:cNvSpPr txBox="1"/>
          <p:nvPr/>
        </p:nvSpPr>
        <p:spPr>
          <a:xfrm>
            <a:off x="651001" y="1926590"/>
            <a:ext cx="3341370" cy="2061210"/>
          </a:xfrm>
          <a:prstGeom prst="rect">
            <a:avLst/>
          </a:prstGeom>
        </p:spPr>
        <p:txBody>
          <a:bodyPr vert="horz" wrap="square" lIns="0" tIns="48895" rIns="0" bIns="0" rtlCol="0">
            <a:spAutoFit/>
          </a:bodyPr>
          <a:lstStyle/>
          <a:p>
            <a:pPr marL="163195" indent="-151130">
              <a:lnSpc>
                <a:spcPct val="100000"/>
              </a:lnSpc>
              <a:spcBef>
                <a:spcPts val="385"/>
              </a:spcBef>
              <a:buClr>
                <a:srgbClr val="000000"/>
              </a:buClr>
              <a:buFont typeface="Arial MT"/>
              <a:buChar char="•"/>
              <a:tabLst>
                <a:tab pos="163830" algn="l"/>
              </a:tabLst>
            </a:pPr>
            <a:r>
              <a:rPr sz="1950" spc="140" dirty="0">
                <a:solidFill>
                  <a:srgbClr val="3F3F3F"/>
                </a:solidFill>
                <a:latin typeface="Cambria"/>
                <a:cs typeface="Cambria"/>
              </a:rPr>
              <a:t>Mini</a:t>
            </a:r>
            <a:r>
              <a:rPr sz="1950" spc="90" dirty="0">
                <a:solidFill>
                  <a:srgbClr val="3F3F3F"/>
                </a:solidFill>
                <a:latin typeface="Cambria"/>
                <a:cs typeface="Cambria"/>
              </a:rPr>
              <a:t> </a:t>
            </a:r>
            <a:r>
              <a:rPr sz="1950" spc="310" dirty="0">
                <a:solidFill>
                  <a:srgbClr val="3F3F3F"/>
                </a:solidFill>
                <a:latin typeface="Cambria"/>
                <a:cs typeface="Cambria"/>
              </a:rPr>
              <a:t>VGG</a:t>
            </a:r>
            <a:r>
              <a:rPr sz="1950" spc="90" dirty="0">
                <a:solidFill>
                  <a:srgbClr val="3F3F3F"/>
                </a:solidFill>
                <a:latin typeface="Cambria"/>
                <a:cs typeface="Cambria"/>
              </a:rPr>
              <a:t> </a:t>
            </a:r>
            <a:r>
              <a:rPr sz="1950" spc="80" dirty="0">
                <a:solidFill>
                  <a:srgbClr val="3F3F3F"/>
                </a:solidFill>
                <a:latin typeface="Cambria"/>
                <a:cs typeface="Cambria"/>
              </a:rPr>
              <a:t>style</a:t>
            </a:r>
            <a:r>
              <a:rPr sz="1950" spc="100" dirty="0">
                <a:solidFill>
                  <a:srgbClr val="3F3F3F"/>
                </a:solidFill>
                <a:latin typeface="Cambria"/>
                <a:cs typeface="Cambria"/>
              </a:rPr>
              <a:t> </a:t>
            </a:r>
            <a:r>
              <a:rPr sz="1950" spc="65" dirty="0">
                <a:solidFill>
                  <a:srgbClr val="3F3F3F"/>
                </a:solidFill>
                <a:latin typeface="Cambria"/>
                <a:cs typeface="Cambria"/>
              </a:rPr>
              <a:t>network</a:t>
            </a:r>
            <a:endParaRPr sz="1950">
              <a:latin typeface="Cambria"/>
              <a:cs typeface="Cambria"/>
            </a:endParaRPr>
          </a:p>
          <a:p>
            <a:pPr marL="163195" marR="640080" indent="-151130">
              <a:lnSpc>
                <a:spcPts val="2060"/>
              </a:lnSpc>
              <a:spcBef>
                <a:spcPts val="595"/>
              </a:spcBef>
              <a:buClr>
                <a:srgbClr val="000000"/>
              </a:buClr>
              <a:buFont typeface="Arial MT"/>
              <a:buChar char="•"/>
              <a:tabLst>
                <a:tab pos="163830" algn="l"/>
              </a:tabLst>
            </a:pPr>
            <a:r>
              <a:rPr sz="1950" spc="300" dirty="0">
                <a:solidFill>
                  <a:srgbClr val="3F3F3F"/>
                </a:solidFill>
                <a:latin typeface="Cambria"/>
                <a:cs typeface="Cambria"/>
              </a:rPr>
              <a:t>FC</a:t>
            </a:r>
            <a:r>
              <a:rPr sz="1950" spc="100" dirty="0">
                <a:solidFill>
                  <a:srgbClr val="3F3F3F"/>
                </a:solidFill>
                <a:latin typeface="Cambria"/>
                <a:cs typeface="Cambria"/>
              </a:rPr>
              <a:t> </a:t>
            </a:r>
            <a:r>
              <a:rPr sz="1950" spc="125" dirty="0">
                <a:solidFill>
                  <a:srgbClr val="3F3F3F"/>
                </a:solidFill>
                <a:latin typeface="Cambria"/>
                <a:cs typeface="Cambria"/>
              </a:rPr>
              <a:t>–</a:t>
            </a:r>
            <a:r>
              <a:rPr sz="1950" spc="100" dirty="0">
                <a:solidFill>
                  <a:srgbClr val="3F3F3F"/>
                </a:solidFill>
                <a:latin typeface="Cambria"/>
                <a:cs typeface="Cambria"/>
              </a:rPr>
              <a:t> </a:t>
            </a:r>
            <a:r>
              <a:rPr sz="1950" spc="130" dirty="0">
                <a:solidFill>
                  <a:srgbClr val="3F3F3F"/>
                </a:solidFill>
                <a:latin typeface="Cambria"/>
                <a:cs typeface="Cambria"/>
              </a:rPr>
              <a:t>Fully</a:t>
            </a:r>
            <a:r>
              <a:rPr sz="1950" spc="80" dirty="0">
                <a:solidFill>
                  <a:srgbClr val="3F3F3F"/>
                </a:solidFill>
                <a:latin typeface="Cambria"/>
                <a:cs typeface="Cambria"/>
              </a:rPr>
              <a:t> Connected </a:t>
            </a:r>
            <a:r>
              <a:rPr sz="1950" spc="-409" dirty="0">
                <a:solidFill>
                  <a:srgbClr val="3F3F3F"/>
                </a:solidFill>
                <a:latin typeface="Cambria"/>
                <a:cs typeface="Cambria"/>
              </a:rPr>
              <a:t> </a:t>
            </a:r>
            <a:r>
              <a:rPr sz="1950" spc="85" dirty="0">
                <a:solidFill>
                  <a:srgbClr val="3F3F3F"/>
                </a:solidFill>
                <a:latin typeface="Cambria"/>
                <a:cs typeface="Cambria"/>
              </a:rPr>
              <a:t>layers</a:t>
            </a:r>
            <a:r>
              <a:rPr sz="1950" spc="95" dirty="0">
                <a:solidFill>
                  <a:srgbClr val="3F3F3F"/>
                </a:solidFill>
                <a:latin typeface="Cambria"/>
                <a:cs typeface="Cambria"/>
              </a:rPr>
              <a:t> </a:t>
            </a:r>
            <a:r>
              <a:rPr sz="1950" spc="35" dirty="0">
                <a:solidFill>
                  <a:srgbClr val="3F3F3F"/>
                </a:solidFill>
                <a:latin typeface="Cambria"/>
                <a:cs typeface="Cambria"/>
              </a:rPr>
              <a:t>(dense</a:t>
            </a:r>
            <a:r>
              <a:rPr sz="1950" spc="100" dirty="0">
                <a:solidFill>
                  <a:srgbClr val="3F3F3F"/>
                </a:solidFill>
                <a:latin typeface="Cambria"/>
                <a:cs typeface="Cambria"/>
              </a:rPr>
              <a:t> </a:t>
            </a:r>
            <a:r>
              <a:rPr sz="1950" spc="50" dirty="0">
                <a:solidFill>
                  <a:srgbClr val="3F3F3F"/>
                </a:solidFill>
                <a:latin typeface="Cambria"/>
                <a:cs typeface="Cambria"/>
              </a:rPr>
              <a:t>layer)</a:t>
            </a:r>
            <a:endParaRPr sz="1950">
              <a:latin typeface="Cambria"/>
              <a:cs typeface="Cambria"/>
            </a:endParaRPr>
          </a:p>
          <a:p>
            <a:pPr marL="163195" indent="-151130">
              <a:lnSpc>
                <a:spcPct val="100000"/>
              </a:lnSpc>
              <a:spcBef>
                <a:spcPts val="350"/>
              </a:spcBef>
              <a:buClr>
                <a:srgbClr val="000000"/>
              </a:buClr>
              <a:buFont typeface="Arial MT"/>
              <a:buChar char="•"/>
              <a:tabLst>
                <a:tab pos="163830" algn="l"/>
              </a:tabLst>
            </a:pPr>
            <a:r>
              <a:rPr sz="1950" spc="110" dirty="0">
                <a:solidFill>
                  <a:srgbClr val="3F3F3F"/>
                </a:solidFill>
                <a:latin typeface="Cambria"/>
                <a:cs typeface="Cambria"/>
              </a:rPr>
              <a:t>Input</a:t>
            </a:r>
            <a:r>
              <a:rPr sz="1950" spc="85" dirty="0">
                <a:solidFill>
                  <a:srgbClr val="3F3F3F"/>
                </a:solidFill>
                <a:latin typeface="Cambria"/>
                <a:cs typeface="Cambria"/>
              </a:rPr>
              <a:t> </a:t>
            </a:r>
            <a:r>
              <a:rPr sz="1950" spc="70" dirty="0">
                <a:solidFill>
                  <a:srgbClr val="3F3F3F"/>
                </a:solidFill>
                <a:latin typeface="Cambria"/>
                <a:cs typeface="Cambria"/>
              </a:rPr>
              <a:t>dimension</a:t>
            </a:r>
            <a:r>
              <a:rPr sz="1950" spc="85" dirty="0">
                <a:solidFill>
                  <a:srgbClr val="3F3F3F"/>
                </a:solidFill>
                <a:latin typeface="Cambria"/>
                <a:cs typeface="Cambria"/>
              </a:rPr>
              <a:t> </a:t>
            </a:r>
            <a:r>
              <a:rPr sz="1950" spc="125" dirty="0">
                <a:solidFill>
                  <a:srgbClr val="3F3F3F"/>
                </a:solidFill>
                <a:latin typeface="Cambria"/>
                <a:cs typeface="Cambria"/>
              </a:rPr>
              <a:t>–</a:t>
            </a:r>
            <a:r>
              <a:rPr sz="1950" spc="100" dirty="0">
                <a:solidFill>
                  <a:srgbClr val="3F3F3F"/>
                </a:solidFill>
                <a:latin typeface="Cambria"/>
                <a:cs typeface="Cambria"/>
              </a:rPr>
              <a:t> </a:t>
            </a:r>
            <a:r>
              <a:rPr sz="1950" spc="135" dirty="0">
                <a:solidFill>
                  <a:srgbClr val="3F3F3F"/>
                </a:solidFill>
                <a:latin typeface="Cambria"/>
                <a:cs typeface="Cambria"/>
              </a:rPr>
              <a:t>4D</a:t>
            </a:r>
            <a:endParaRPr sz="1950">
              <a:latin typeface="Cambria"/>
              <a:cs typeface="Cambria"/>
            </a:endParaRPr>
          </a:p>
          <a:p>
            <a:pPr marL="314325" lvl="1" indent="-151765">
              <a:lnSpc>
                <a:spcPct val="100000"/>
              </a:lnSpc>
              <a:spcBef>
                <a:spcPts val="310"/>
              </a:spcBef>
              <a:buClr>
                <a:srgbClr val="000000"/>
              </a:buClr>
              <a:buFont typeface="Arial MT"/>
              <a:buChar char="•"/>
              <a:tabLst>
                <a:tab pos="314960" algn="l"/>
              </a:tabLst>
            </a:pPr>
            <a:r>
              <a:rPr sz="1650" spc="95" dirty="0">
                <a:solidFill>
                  <a:srgbClr val="3F3F3F"/>
                </a:solidFill>
                <a:latin typeface="Cambria"/>
                <a:cs typeface="Cambria"/>
              </a:rPr>
              <a:t>[</a:t>
            </a:r>
            <a:r>
              <a:rPr sz="1450" spc="95" dirty="0">
                <a:solidFill>
                  <a:srgbClr val="3F3F3F"/>
                </a:solidFill>
                <a:latin typeface="Cambria"/>
                <a:cs typeface="Cambria"/>
              </a:rPr>
              <a:t>N_Train,</a:t>
            </a:r>
            <a:r>
              <a:rPr sz="1450" spc="65" dirty="0">
                <a:solidFill>
                  <a:srgbClr val="3F3F3F"/>
                </a:solidFill>
                <a:latin typeface="Cambria"/>
                <a:cs typeface="Cambria"/>
              </a:rPr>
              <a:t> </a:t>
            </a:r>
            <a:r>
              <a:rPr sz="1450" spc="80" dirty="0">
                <a:solidFill>
                  <a:srgbClr val="3F3F3F"/>
                </a:solidFill>
                <a:latin typeface="Cambria"/>
                <a:cs typeface="Cambria"/>
              </a:rPr>
              <a:t>height,</a:t>
            </a:r>
            <a:r>
              <a:rPr sz="1450" spc="70" dirty="0">
                <a:solidFill>
                  <a:srgbClr val="3F3F3F"/>
                </a:solidFill>
                <a:latin typeface="Cambria"/>
                <a:cs typeface="Cambria"/>
              </a:rPr>
              <a:t> width, </a:t>
            </a:r>
            <a:r>
              <a:rPr sz="1450" spc="60" dirty="0">
                <a:solidFill>
                  <a:srgbClr val="3F3F3F"/>
                </a:solidFill>
                <a:latin typeface="Cambria"/>
                <a:cs typeface="Cambria"/>
              </a:rPr>
              <a:t>channels</a:t>
            </a:r>
            <a:r>
              <a:rPr sz="1650" spc="60" dirty="0">
                <a:solidFill>
                  <a:srgbClr val="3F3F3F"/>
                </a:solidFill>
                <a:latin typeface="Cambria"/>
                <a:cs typeface="Cambria"/>
              </a:rPr>
              <a:t>]</a:t>
            </a:r>
            <a:endParaRPr sz="1650">
              <a:latin typeface="Cambria"/>
              <a:cs typeface="Cambria"/>
            </a:endParaRPr>
          </a:p>
          <a:p>
            <a:pPr marL="314325" marR="708025" lvl="1" indent="-151130">
              <a:lnSpc>
                <a:spcPts val="1600"/>
              </a:lnSpc>
              <a:spcBef>
                <a:spcPts val="530"/>
              </a:spcBef>
              <a:buClr>
                <a:srgbClr val="000000"/>
              </a:buClr>
              <a:buFont typeface="Arial MT"/>
              <a:buChar char="•"/>
              <a:tabLst>
                <a:tab pos="314960" algn="l"/>
              </a:tabLst>
            </a:pPr>
            <a:r>
              <a:rPr sz="1450" b="1" spc="80" dirty="0">
                <a:solidFill>
                  <a:srgbClr val="3F3F3F"/>
                </a:solidFill>
                <a:latin typeface="Cambria"/>
                <a:cs typeface="Cambria"/>
              </a:rPr>
              <a:t>N_train </a:t>
            </a:r>
            <a:r>
              <a:rPr sz="1450" spc="100" dirty="0">
                <a:solidFill>
                  <a:srgbClr val="3F3F3F"/>
                </a:solidFill>
                <a:latin typeface="Cambria"/>
                <a:cs typeface="Cambria"/>
              </a:rPr>
              <a:t>– </a:t>
            </a:r>
            <a:r>
              <a:rPr sz="1450" spc="95" dirty="0">
                <a:solidFill>
                  <a:srgbClr val="3F3F3F"/>
                </a:solidFill>
                <a:latin typeface="Cambria"/>
                <a:cs typeface="Cambria"/>
              </a:rPr>
              <a:t>Number </a:t>
            </a:r>
            <a:r>
              <a:rPr sz="1450" spc="10" dirty="0">
                <a:solidFill>
                  <a:srgbClr val="3F3F3F"/>
                </a:solidFill>
                <a:latin typeface="Cambria"/>
                <a:cs typeface="Cambria"/>
              </a:rPr>
              <a:t>of </a:t>
            </a:r>
            <a:r>
              <a:rPr sz="1450" spc="80" dirty="0">
                <a:solidFill>
                  <a:srgbClr val="3F3F3F"/>
                </a:solidFill>
                <a:latin typeface="Cambria"/>
                <a:cs typeface="Cambria"/>
              </a:rPr>
              <a:t>train </a:t>
            </a:r>
            <a:r>
              <a:rPr sz="1450" spc="-305" dirty="0">
                <a:solidFill>
                  <a:srgbClr val="3F3F3F"/>
                </a:solidFill>
                <a:latin typeface="Cambria"/>
                <a:cs typeface="Cambria"/>
              </a:rPr>
              <a:t> </a:t>
            </a:r>
            <a:r>
              <a:rPr sz="1450" spc="75" dirty="0">
                <a:solidFill>
                  <a:srgbClr val="3F3F3F"/>
                </a:solidFill>
                <a:latin typeface="Cambria"/>
                <a:cs typeface="Cambria"/>
              </a:rPr>
              <a:t>samples</a:t>
            </a:r>
            <a:endParaRPr sz="1450">
              <a:latin typeface="Cambria"/>
              <a:cs typeface="Cambria"/>
            </a:endParaRPr>
          </a:p>
        </p:txBody>
      </p:sp>
      <p:sp>
        <p:nvSpPr>
          <p:cNvPr id="7" name="object 7"/>
          <p:cNvSpPr txBox="1"/>
          <p:nvPr/>
        </p:nvSpPr>
        <p:spPr>
          <a:xfrm>
            <a:off x="4297934" y="1927811"/>
            <a:ext cx="3187700" cy="1358265"/>
          </a:xfrm>
          <a:prstGeom prst="rect">
            <a:avLst/>
          </a:prstGeom>
        </p:spPr>
        <p:txBody>
          <a:bodyPr vert="horz" wrap="square" lIns="0" tIns="57150" rIns="0" bIns="0" rtlCol="0">
            <a:spAutoFit/>
          </a:bodyPr>
          <a:lstStyle/>
          <a:p>
            <a:pPr marL="163195" indent="-151130">
              <a:lnSpc>
                <a:spcPct val="100000"/>
              </a:lnSpc>
              <a:spcBef>
                <a:spcPts val="450"/>
              </a:spcBef>
              <a:buClr>
                <a:srgbClr val="000000"/>
              </a:buClr>
              <a:buFont typeface="Arial MT"/>
              <a:buChar char="•"/>
              <a:tabLst>
                <a:tab pos="163830" algn="l"/>
              </a:tabLst>
            </a:pPr>
            <a:r>
              <a:rPr sz="1450" b="1" spc="50" dirty="0">
                <a:solidFill>
                  <a:srgbClr val="3F3F3F"/>
                </a:solidFill>
                <a:latin typeface="Cambria"/>
                <a:cs typeface="Cambria"/>
              </a:rPr>
              <a:t>Height</a:t>
            </a:r>
            <a:r>
              <a:rPr sz="1450" b="1" spc="60" dirty="0">
                <a:solidFill>
                  <a:srgbClr val="3F3F3F"/>
                </a:solidFill>
                <a:latin typeface="Cambria"/>
                <a:cs typeface="Cambria"/>
              </a:rPr>
              <a:t> </a:t>
            </a:r>
            <a:r>
              <a:rPr sz="1450" spc="100" dirty="0">
                <a:solidFill>
                  <a:srgbClr val="3F3F3F"/>
                </a:solidFill>
                <a:latin typeface="Cambria"/>
                <a:cs typeface="Cambria"/>
              </a:rPr>
              <a:t>–</a:t>
            </a:r>
            <a:r>
              <a:rPr sz="1450" spc="80" dirty="0">
                <a:solidFill>
                  <a:srgbClr val="3F3F3F"/>
                </a:solidFill>
                <a:latin typeface="Cambria"/>
                <a:cs typeface="Cambria"/>
              </a:rPr>
              <a:t> height</a:t>
            </a:r>
            <a:r>
              <a:rPr sz="1450" spc="75" dirty="0">
                <a:solidFill>
                  <a:srgbClr val="3F3F3F"/>
                </a:solidFill>
                <a:latin typeface="Cambria"/>
                <a:cs typeface="Cambria"/>
              </a:rPr>
              <a:t> </a:t>
            </a:r>
            <a:r>
              <a:rPr sz="1450" spc="15" dirty="0">
                <a:solidFill>
                  <a:srgbClr val="3F3F3F"/>
                </a:solidFill>
                <a:latin typeface="Cambria"/>
                <a:cs typeface="Cambria"/>
              </a:rPr>
              <a:t>of</a:t>
            </a:r>
            <a:r>
              <a:rPr sz="1450" spc="80" dirty="0">
                <a:solidFill>
                  <a:srgbClr val="3F3F3F"/>
                </a:solidFill>
                <a:latin typeface="Cambria"/>
                <a:cs typeface="Cambria"/>
              </a:rPr>
              <a:t> </a:t>
            </a:r>
            <a:r>
              <a:rPr sz="1450" spc="70" dirty="0">
                <a:solidFill>
                  <a:srgbClr val="3F3F3F"/>
                </a:solidFill>
                <a:latin typeface="Cambria"/>
                <a:cs typeface="Cambria"/>
              </a:rPr>
              <a:t>the</a:t>
            </a:r>
            <a:r>
              <a:rPr sz="1450" spc="75" dirty="0">
                <a:solidFill>
                  <a:srgbClr val="3F3F3F"/>
                </a:solidFill>
                <a:latin typeface="Cambria"/>
                <a:cs typeface="Cambria"/>
              </a:rPr>
              <a:t> </a:t>
            </a:r>
            <a:r>
              <a:rPr sz="1450" spc="80" dirty="0">
                <a:solidFill>
                  <a:srgbClr val="3F3F3F"/>
                </a:solidFill>
                <a:latin typeface="Cambria"/>
                <a:cs typeface="Cambria"/>
              </a:rPr>
              <a:t>image</a:t>
            </a:r>
            <a:endParaRPr sz="1450">
              <a:latin typeface="Cambria"/>
              <a:cs typeface="Cambria"/>
            </a:endParaRPr>
          </a:p>
          <a:p>
            <a:pPr marL="163195" indent="-151130">
              <a:lnSpc>
                <a:spcPct val="100000"/>
              </a:lnSpc>
              <a:spcBef>
                <a:spcPts val="360"/>
              </a:spcBef>
              <a:buClr>
                <a:srgbClr val="000000"/>
              </a:buClr>
              <a:buFont typeface="Arial MT"/>
              <a:buChar char="•"/>
              <a:tabLst>
                <a:tab pos="163830" algn="l"/>
              </a:tabLst>
            </a:pPr>
            <a:r>
              <a:rPr sz="1450" b="1" spc="20" dirty="0">
                <a:solidFill>
                  <a:srgbClr val="3F3F3F"/>
                </a:solidFill>
                <a:latin typeface="Cambria"/>
                <a:cs typeface="Cambria"/>
              </a:rPr>
              <a:t>Width</a:t>
            </a:r>
            <a:r>
              <a:rPr sz="1450" b="1" spc="60" dirty="0">
                <a:solidFill>
                  <a:srgbClr val="3F3F3F"/>
                </a:solidFill>
                <a:latin typeface="Cambria"/>
                <a:cs typeface="Cambria"/>
              </a:rPr>
              <a:t> </a:t>
            </a:r>
            <a:r>
              <a:rPr sz="1450" spc="100" dirty="0">
                <a:solidFill>
                  <a:srgbClr val="3F3F3F"/>
                </a:solidFill>
                <a:latin typeface="Cambria"/>
                <a:cs typeface="Cambria"/>
              </a:rPr>
              <a:t>–</a:t>
            </a:r>
            <a:r>
              <a:rPr sz="1450" spc="85" dirty="0">
                <a:solidFill>
                  <a:srgbClr val="3F3F3F"/>
                </a:solidFill>
                <a:latin typeface="Cambria"/>
                <a:cs typeface="Cambria"/>
              </a:rPr>
              <a:t> </a:t>
            </a:r>
            <a:r>
              <a:rPr sz="1450" spc="70" dirty="0">
                <a:solidFill>
                  <a:srgbClr val="3F3F3F"/>
                </a:solidFill>
                <a:latin typeface="Cambria"/>
                <a:cs typeface="Cambria"/>
              </a:rPr>
              <a:t>Width</a:t>
            </a:r>
            <a:r>
              <a:rPr sz="1450" spc="75" dirty="0">
                <a:solidFill>
                  <a:srgbClr val="3F3F3F"/>
                </a:solidFill>
                <a:latin typeface="Cambria"/>
                <a:cs typeface="Cambria"/>
              </a:rPr>
              <a:t> </a:t>
            </a:r>
            <a:r>
              <a:rPr sz="1450" spc="10" dirty="0">
                <a:solidFill>
                  <a:srgbClr val="3F3F3F"/>
                </a:solidFill>
                <a:latin typeface="Cambria"/>
                <a:cs typeface="Cambria"/>
              </a:rPr>
              <a:t>of</a:t>
            </a:r>
            <a:r>
              <a:rPr sz="1450" spc="80" dirty="0">
                <a:solidFill>
                  <a:srgbClr val="3F3F3F"/>
                </a:solidFill>
                <a:latin typeface="Cambria"/>
                <a:cs typeface="Cambria"/>
              </a:rPr>
              <a:t> </a:t>
            </a:r>
            <a:r>
              <a:rPr sz="1450" spc="70" dirty="0">
                <a:solidFill>
                  <a:srgbClr val="3F3F3F"/>
                </a:solidFill>
                <a:latin typeface="Cambria"/>
                <a:cs typeface="Cambria"/>
              </a:rPr>
              <a:t>the</a:t>
            </a:r>
            <a:r>
              <a:rPr sz="1450" spc="75" dirty="0">
                <a:solidFill>
                  <a:srgbClr val="3F3F3F"/>
                </a:solidFill>
                <a:latin typeface="Cambria"/>
                <a:cs typeface="Cambria"/>
              </a:rPr>
              <a:t> image</a:t>
            </a:r>
            <a:endParaRPr sz="1450">
              <a:latin typeface="Cambria"/>
              <a:cs typeface="Cambria"/>
            </a:endParaRPr>
          </a:p>
          <a:p>
            <a:pPr marL="163195" indent="-151130">
              <a:lnSpc>
                <a:spcPct val="100000"/>
              </a:lnSpc>
              <a:spcBef>
                <a:spcPts val="360"/>
              </a:spcBef>
              <a:buClr>
                <a:srgbClr val="000000"/>
              </a:buClr>
              <a:buFont typeface="Arial MT"/>
              <a:buChar char="•"/>
              <a:tabLst>
                <a:tab pos="163830" algn="l"/>
              </a:tabLst>
            </a:pPr>
            <a:r>
              <a:rPr sz="1450" b="1" spc="15" dirty="0">
                <a:solidFill>
                  <a:srgbClr val="3F3F3F"/>
                </a:solidFill>
                <a:latin typeface="Cambria"/>
                <a:cs typeface="Cambria"/>
              </a:rPr>
              <a:t>channels</a:t>
            </a:r>
            <a:r>
              <a:rPr sz="1450" b="1" spc="65" dirty="0">
                <a:solidFill>
                  <a:srgbClr val="3F3F3F"/>
                </a:solidFill>
                <a:latin typeface="Cambria"/>
                <a:cs typeface="Cambria"/>
              </a:rPr>
              <a:t> </a:t>
            </a:r>
            <a:r>
              <a:rPr sz="1450" spc="100" dirty="0">
                <a:solidFill>
                  <a:srgbClr val="3F3F3F"/>
                </a:solidFill>
                <a:latin typeface="Cambria"/>
                <a:cs typeface="Cambria"/>
              </a:rPr>
              <a:t>–</a:t>
            </a:r>
            <a:r>
              <a:rPr sz="1450" spc="85" dirty="0">
                <a:solidFill>
                  <a:srgbClr val="3F3F3F"/>
                </a:solidFill>
                <a:latin typeface="Cambria"/>
                <a:cs typeface="Cambria"/>
              </a:rPr>
              <a:t> </a:t>
            </a:r>
            <a:r>
              <a:rPr sz="1450" spc="90" dirty="0">
                <a:solidFill>
                  <a:srgbClr val="3F3F3F"/>
                </a:solidFill>
                <a:latin typeface="Cambria"/>
                <a:cs typeface="Cambria"/>
              </a:rPr>
              <a:t>Number</a:t>
            </a:r>
            <a:r>
              <a:rPr sz="1450" spc="75" dirty="0">
                <a:solidFill>
                  <a:srgbClr val="3F3F3F"/>
                </a:solidFill>
                <a:latin typeface="Cambria"/>
                <a:cs typeface="Cambria"/>
              </a:rPr>
              <a:t> </a:t>
            </a:r>
            <a:r>
              <a:rPr sz="1450" spc="10" dirty="0">
                <a:solidFill>
                  <a:srgbClr val="3F3F3F"/>
                </a:solidFill>
                <a:latin typeface="Cambria"/>
                <a:cs typeface="Cambria"/>
              </a:rPr>
              <a:t>of</a:t>
            </a:r>
            <a:r>
              <a:rPr sz="1450" spc="80" dirty="0">
                <a:solidFill>
                  <a:srgbClr val="3F3F3F"/>
                </a:solidFill>
                <a:latin typeface="Cambria"/>
                <a:cs typeface="Cambria"/>
              </a:rPr>
              <a:t> </a:t>
            </a:r>
            <a:r>
              <a:rPr sz="1450" spc="70" dirty="0">
                <a:solidFill>
                  <a:srgbClr val="3F3F3F"/>
                </a:solidFill>
                <a:latin typeface="Cambria"/>
                <a:cs typeface="Cambria"/>
              </a:rPr>
              <a:t>channels</a:t>
            </a:r>
            <a:endParaRPr sz="1450">
              <a:latin typeface="Cambria"/>
              <a:cs typeface="Cambria"/>
            </a:endParaRPr>
          </a:p>
          <a:p>
            <a:pPr marL="163195" indent="-151130">
              <a:lnSpc>
                <a:spcPct val="100000"/>
              </a:lnSpc>
              <a:spcBef>
                <a:spcPts val="355"/>
              </a:spcBef>
              <a:buClr>
                <a:srgbClr val="000000"/>
              </a:buClr>
              <a:buFont typeface="Arial MT"/>
              <a:buChar char="•"/>
              <a:tabLst>
                <a:tab pos="163830" algn="l"/>
              </a:tabLst>
            </a:pPr>
            <a:r>
              <a:rPr sz="1450" spc="75" dirty="0">
                <a:solidFill>
                  <a:srgbClr val="3F3F3F"/>
                </a:solidFill>
                <a:latin typeface="Cambria"/>
                <a:cs typeface="Cambria"/>
              </a:rPr>
              <a:t>For</a:t>
            </a:r>
            <a:r>
              <a:rPr sz="1450" spc="80" dirty="0">
                <a:solidFill>
                  <a:srgbClr val="3F3F3F"/>
                </a:solidFill>
                <a:latin typeface="Cambria"/>
                <a:cs typeface="Cambria"/>
              </a:rPr>
              <a:t> </a:t>
            </a:r>
            <a:r>
              <a:rPr sz="1450" spc="204" dirty="0">
                <a:solidFill>
                  <a:srgbClr val="3F3F3F"/>
                </a:solidFill>
                <a:latin typeface="Cambria"/>
                <a:cs typeface="Cambria"/>
              </a:rPr>
              <a:t>RGB</a:t>
            </a:r>
            <a:r>
              <a:rPr sz="1450" spc="85" dirty="0">
                <a:solidFill>
                  <a:srgbClr val="3F3F3F"/>
                </a:solidFill>
                <a:latin typeface="Cambria"/>
                <a:cs typeface="Cambria"/>
              </a:rPr>
              <a:t> image,</a:t>
            </a:r>
            <a:r>
              <a:rPr sz="1450" spc="70" dirty="0">
                <a:solidFill>
                  <a:srgbClr val="3F3F3F"/>
                </a:solidFill>
                <a:latin typeface="Cambria"/>
                <a:cs typeface="Cambria"/>
              </a:rPr>
              <a:t> </a:t>
            </a:r>
            <a:r>
              <a:rPr sz="1450" b="1" spc="15" dirty="0">
                <a:solidFill>
                  <a:srgbClr val="3F3F3F"/>
                </a:solidFill>
                <a:latin typeface="Cambria"/>
                <a:cs typeface="Cambria"/>
              </a:rPr>
              <a:t>channels</a:t>
            </a:r>
            <a:r>
              <a:rPr sz="1450" b="1" spc="75" dirty="0">
                <a:solidFill>
                  <a:srgbClr val="3F3F3F"/>
                </a:solidFill>
                <a:latin typeface="Cambria"/>
                <a:cs typeface="Cambria"/>
              </a:rPr>
              <a:t> </a:t>
            </a:r>
            <a:r>
              <a:rPr sz="1450" spc="95" dirty="0">
                <a:solidFill>
                  <a:srgbClr val="3F3F3F"/>
                </a:solidFill>
                <a:latin typeface="Cambria"/>
                <a:cs typeface="Cambria"/>
              </a:rPr>
              <a:t>=</a:t>
            </a:r>
            <a:r>
              <a:rPr sz="1450" spc="85" dirty="0">
                <a:solidFill>
                  <a:srgbClr val="3F3F3F"/>
                </a:solidFill>
                <a:latin typeface="Cambria"/>
                <a:cs typeface="Cambria"/>
              </a:rPr>
              <a:t> </a:t>
            </a:r>
            <a:r>
              <a:rPr sz="1450" spc="20" dirty="0">
                <a:solidFill>
                  <a:srgbClr val="3F3F3F"/>
                </a:solidFill>
                <a:latin typeface="Cambria"/>
                <a:cs typeface="Cambria"/>
              </a:rPr>
              <a:t>3</a:t>
            </a:r>
            <a:endParaRPr sz="1450">
              <a:latin typeface="Cambria"/>
              <a:cs typeface="Cambria"/>
            </a:endParaRPr>
          </a:p>
          <a:p>
            <a:pPr marL="163195" indent="-151130">
              <a:lnSpc>
                <a:spcPct val="100000"/>
              </a:lnSpc>
              <a:spcBef>
                <a:spcPts val="360"/>
              </a:spcBef>
              <a:buClr>
                <a:srgbClr val="000000"/>
              </a:buClr>
              <a:buFont typeface="Arial MT"/>
              <a:buChar char="•"/>
              <a:tabLst>
                <a:tab pos="163830" algn="l"/>
              </a:tabLst>
            </a:pPr>
            <a:r>
              <a:rPr sz="1450" spc="75" dirty="0">
                <a:solidFill>
                  <a:srgbClr val="3F3F3F"/>
                </a:solidFill>
                <a:latin typeface="Cambria"/>
                <a:cs typeface="Cambria"/>
              </a:rPr>
              <a:t>For</a:t>
            </a:r>
            <a:r>
              <a:rPr sz="1450" spc="85" dirty="0">
                <a:solidFill>
                  <a:srgbClr val="3F3F3F"/>
                </a:solidFill>
                <a:latin typeface="Cambria"/>
                <a:cs typeface="Cambria"/>
              </a:rPr>
              <a:t> </a:t>
            </a:r>
            <a:r>
              <a:rPr sz="1450" spc="75" dirty="0">
                <a:solidFill>
                  <a:srgbClr val="3F3F3F"/>
                </a:solidFill>
                <a:latin typeface="Cambria"/>
                <a:cs typeface="Cambria"/>
              </a:rPr>
              <a:t>gray</a:t>
            </a:r>
            <a:r>
              <a:rPr sz="1450" spc="90" dirty="0">
                <a:solidFill>
                  <a:srgbClr val="3F3F3F"/>
                </a:solidFill>
                <a:latin typeface="Cambria"/>
                <a:cs typeface="Cambria"/>
              </a:rPr>
              <a:t> </a:t>
            </a:r>
            <a:r>
              <a:rPr sz="1450" spc="60" dirty="0">
                <a:solidFill>
                  <a:srgbClr val="3F3F3F"/>
                </a:solidFill>
                <a:latin typeface="Cambria"/>
                <a:cs typeface="Cambria"/>
              </a:rPr>
              <a:t>scale</a:t>
            </a:r>
            <a:r>
              <a:rPr sz="1450" spc="85" dirty="0">
                <a:solidFill>
                  <a:srgbClr val="3F3F3F"/>
                </a:solidFill>
                <a:latin typeface="Cambria"/>
                <a:cs typeface="Cambria"/>
              </a:rPr>
              <a:t> image,</a:t>
            </a:r>
            <a:r>
              <a:rPr sz="1450" spc="70" dirty="0">
                <a:solidFill>
                  <a:srgbClr val="3F3F3F"/>
                </a:solidFill>
                <a:latin typeface="Cambria"/>
                <a:cs typeface="Cambria"/>
              </a:rPr>
              <a:t> </a:t>
            </a:r>
            <a:r>
              <a:rPr sz="1450" b="1" spc="15" dirty="0">
                <a:solidFill>
                  <a:srgbClr val="3F3F3F"/>
                </a:solidFill>
                <a:latin typeface="Cambria"/>
                <a:cs typeface="Cambria"/>
              </a:rPr>
              <a:t>channels</a:t>
            </a:r>
            <a:r>
              <a:rPr sz="1450" b="1" spc="70" dirty="0">
                <a:solidFill>
                  <a:srgbClr val="3F3F3F"/>
                </a:solidFill>
                <a:latin typeface="Cambria"/>
                <a:cs typeface="Cambria"/>
              </a:rPr>
              <a:t> </a:t>
            </a:r>
            <a:r>
              <a:rPr sz="1450" spc="95" dirty="0">
                <a:solidFill>
                  <a:srgbClr val="3F3F3F"/>
                </a:solidFill>
                <a:latin typeface="Cambria"/>
                <a:cs typeface="Cambria"/>
              </a:rPr>
              <a:t>=</a:t>
            </a:r>
            <a:r>
              <a:rPr sz="1450" spc="90" dirty="0">
                <a:solidFill>
                  <a:srgbClr val="3F3F3F"/>
                </a:solidFill>
                <a:latin typeface="Cambria"/>
                <a:cs typeface="Cambria"/>
              </a:rPr>
              <a:t> </a:t>
            </a:r>
            <a:r>
              <a:rPr sz="1450" spc="20" dirty="0">
                <a:solidFill>
                  <a:srgbClr val="3F3F3F"/>
                </a:solidFill>
                <a:latin typeface="Cambria"/>
                <a:cs typeface="Cambria"/>
              </a:rPr>
              <a:t>1</a:t>
            </a:r>
            <a:endParaRPr sz="1450">
              <a:latin typeface="Cambria"/>
              <a:cs typeface="Cambria"/>
            </a:endParaRPr>
          </a:p>
        </p:txBody>
      </p:sp>
      <p:pic>
        <p:nvPicPr>
          <p:cNvPr id="8" name="object 8"/>
          <p:cNvPicPr/>
          <p:nvPr/>
        </p:nvPicPr>
        <p:blipFill>
          <a:blip r:embed="rId2" cstate="print"/>
          <a:stretch>
            <a:fillRect/>
          </a:stretch>
        </p:blipFill>
        <p:spPr>
          <a:xfrm>
            <a:off x="608076" y="4040885"/>
            <a:ext cx="7570469" cy="2184654"/>
          </a:xfrm>
          <a:prstGeom prst="rect">
            <a:avLst/>
          </a:prstGeom>
        </p:spPr>
      </p:pic>
      <p:grpSp>
        <p:nvGrpSpPr>
          <p:cNvPr id="9" name="object 9"/>
          <p:cNvGrpSpPr/>
          <p:nvPr/>
        </p:nvGrpSpPr>
        <p:grpSpPr>
          <a:xfrm>
            <a:off x="8437626" y="2749295"/>
            <a:ext cx="965200" cy="204470"/>
            <a:chOff x="8437626" y="2749295"/>
            <a:chExt cx="965200" cy="204470"/>
          </a:xfrm>
        </p:grpSpPr>
        <p:sp>
          <p:nvSpPr>
            <p:cNvPr id="10" name="object 10"/>
            <p:cNvSpPr/>
            <p:nvPr/>
          </p:nvSpPr>
          <p:spPr>
            <a:xfrm>
              <a:off x="8443722" y="2756153"/>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11" name="object 11"/>
            <p:cNvSpPr/>
            <p:nvPr/>
          </p:nvSpPr>
          <p:spPr>
            <a:xfrm>
              <a:off x="8437626" y="2749295"/>
              <a:ext cx="965200" cy="204470"/>
            </a:xfrm>
            <a:custGeom>
              <a:avLst/>
              <a:gdLst/>
              <a:ahLst/>
              <a:cxnLst/>
              <a:rect l="l" t="t" r="r" b="b"/>
              <a:pathLst>
                <a:path w="965200" h="204469">
                  <a:moveTo>
                    <a:pt x="3048" y="180594"/>
                  </a:moveTo>
                  <a:lnTo>
                    <a:pt x="3047" y="23622"/>
                  </a:lnTo>
                  <a:lnTo>
                    <a:pt x="2285" y="24384"/>
                  </a:lnTo>
                  <a:lnTo>
                    <a:pt x="1523" y="27432"/>
                  </a:lnTo>
                  <a:lnTo>
                    <a:pt x="0" y="35052"/>
                  </a:lnTo>
                  <a:lnTo>
                    <a:pt x="0" y="169926"/>
                  </a:lnTo>
                  <a:lnTo>
                    <a:pt x="1524" y="177546"/>
                  </a:lnTo>
                  <a:lnTo>
                    <a:pt x="2286" y="179832"/>
                  </a:lnTo>
                  <a:lnTo>
                    <a:pt x="3048" y="180594"/>
                  </a:lnTo>
                  <a:close/>
                </a:path>
                <a:path w="965200" h="204469">
                  <a:moveTo>
                    <a:pt x="6096" y="186690"/>
                  </a:moveTo>
                  <a:lnTo>
                    <a:pt x="6095" y="17526"/>
                  </a:lnTo>
                  <a:lnTo>
                    <a:pt x="3047" y="22860"/>
                  </a:lnTo>
                  <a:lnTo>
                    <a:pt x="3048" y="181356"/>
                  </a:lnTo>
                  <a:lnTo>
                    <a:pt x="6096" y="186690"/>
                  </a:lnTo>
                  <a:close/>
                </a:path>
                <a:path w="965200" h="204469">
                  <a:moveTo>
                    <a:pt x="10668" y="192024"/>
                  </a:moveTo>
                  <a:lnTo>
                    <a:pt x="10667" y="12192"/>
                  </a:lnTo>
                  <a:lnTo>
                    <a:pt x="6857" y="16764"/>
                  </a:lnTo>
                  <a:lnTo>
                    <a:pt x="6095" y="16764"/>
                  </a:lnTo>
                  <a:lnTo>
                    <a:pt x="6096" y="187452"/>
                  </a:lnTo>
                  <a:lnTo>
                    <a:pt x="6858" y="187452"/>
                  </a:lnTo>
                  <a:lnTo>
                    <a:pt x="10668" y="192024"/>
                  </a:lnTo>
                  <a:close/>
                </a:path>
                <a:path w="965200" h="204469">
                  <a:moveTo>
                    <a:pt x="954024" y="192785"/>
                  </a:moveTo>
                  <a:lnTo>
                    <a:pt x="954024" y="11429"/>
                  </a:lnTo>
                  <a:lnTo>
                    <a:pt x="953262" y="11429"/>
                  </a:lnTo>
                  <a:lnTo>
                    <a:pt x="948690" y="6857"/>
                  </a:lnTo>
                  <a:lnTo>
                    <a:pt x="947927" y="6857"/>
                  </a:lnTo>
                  <a:lnTo>
                    <a:pt x="941832" y="3809"/>
                  </a:lnTo>
                  <a:lnTo>
                    <a:pt x="941832" y="3047"/>
                  </a:lnTo>
                  <a:lnTo>
                    <a:pt x="941069" y="3047"/>
                  </a:lnTo>
                  <a:lnTo>
                    <a:pt x="938022" y="2285"/>
                  </a:lnTo>
                  <a:lnTo>
                    <a:pt x="934212" y="761"/>
                  </a:lnTo>
                  <a:lnTo>
                    <a:pt x="930402" y="761"/>
                  </a:lnTo>
                  <a:lnTo>
                    <a:pt x="926591" y="0"/>
                  </a:lnTo>
                  <a:lnTo>
                    <a:pt x="38100" y="0"/>
                  </a:lnTo>
                  <a:lnTo>
                    <a:pt x="33528" y="762"/>
                  </a:lnTo>
                  <a:lnTo>
                    <a:pt x="29718" y="1524"/>
                  </a:lnTo>
                  <a:lnTo>
                    <a:pt x="23621" y="3048"/>
                  </a:lnTo>
                  <a:lnTo>
                    <a:pt x="22859" y="3048"/>
                  </a:lnTo>
                  <a:lnTo>
                    <a:pt x="22859" y="3810"/>
                  </a:lnTo>
                  <a:lnTo>
                    <a:pt x="17525" y="6858"/>
                  </a:lnTo>
                  <a:lnTo>
                    <a:pt x="16001" y="6858"/>
                  </a:lnTo>
                  <a:lnTo>
                    <a:pt x="11429" y="11430"/>
                  </a:lnTo>
                  <a:lnTo>
                    <a:pt x="10667" y="11430"/>
                  </a:lnTo>
                  <a:lnTo>
                    <a:pt x="10668" y="192786"/>
                  </a:lnTo>
                  <a:lnTo>
                    <a:pt x="11430" y="192786"/>
                  </a:lnTo>
                  <a:lnTo>
                    <a:pt x="12954" y="194056"/>
                  </a:lnTo>
                  <a:lnTo>
                    <a:pt x="12954" y="35814"/>
                  </a:lnTo>
                  <a:lnTo>
                    <a:pt x="13716" y="33528"/>
                  </a:lnTo>
                  <a:lnTo>
                    <a:pt x="13716" y="30480"/>
                  </a:lnTo>
                  <a:lnTo>
                    <a:pt x="15240" y="28194"/>
                  </a:lnTo>
                  <a:lnTo>
                    <a:pt x="17526" y="23622"/>
                  </a:lnTo>
                  <a:lnTo>
                    <a:pt x="17526" y="24231"/>
                  </a:lnTo>
                  <a:lnTo>
                    <a:pt x="19812" y="21488"/>
                  </a:lnTo>
                  <a:lnTo>
                    <a:pt x="19812" y="21336"/>
                  </a:lnTo>
                  <a:lnTo>
                    <a:pt x="20574" y="20574"/>
                  </a:lnTo>
                  <a:lnTo>
                    <a:pt x="24384" y="17526"/>
                  </a:lnTo>
                  <a:lnTo>
                    <a:pt x="24384" y="17852"/>
                  </a:lnTo>
                  <a:lnTo>
                    <a:pt x="28194" y="15675"/>
                  </a:lnTo>
                  <a:lnTo>
                    <a:pt x="28194" y="15240"/>
                  </a:lnTo>
                  <a:lnTo>
                    <a:pt x="30480" y="14478"/>
                  </a:lnTo>
                  <a:lnTo>
                    <a:pt x="33528" y="13716"/>
                  </a:lnTo>
                  <a:lnTo>
                    <a:pt x="931926" y="13715"/>
                  </a:lnTo>
                  <a:lnTo>
                    <a:pt x="936497" y="15239"/>
                  </a:lnTo>
                  <a:lnTo>
                    <a:pt x="936497" y="15675"/>
                  </a:lnTo>
                  <a:lnTo>
                    <a:pt x="940308" y="17852"/>
                  </a:lnTo>
                  <a:lnTo>
                    <a:pt x="940308" y="17525"/>
                  </a:lnTo>
                  <a:lnTo>
                    <a:pt x="944118" y="20700"/>
                  </a:lnTo>
                  <a:lnTo>
                    <a:pt x="944118" y="20573"/>
                  </a:lnTo>
                  <a:lnTo>
                    <a:pt x="944880" y="21335"/>
                  </a:lnTo>
                  <a:lnTo>
                    <a:pt x="944880" y="21488"/>
                  </a:lnTo>
                  <a:lnTo>
                    <a:pt x="947166" y="24231"/>
                  </a:lnTo>
                  <a:lnTo>
                    <a:pt x="947166" y="23621"/>
                  </a:lnTo>
                  <a:lnTo>
                    <a:pt x="950976" y="31241"/>
                  </a:lnTo>
                  <a:lnTo>
                    <a:pt x="951738" y="33527"/>
                  </a:lnTo>
                  <a:lnTo>
                    <a:pt x="951738" y="194056"/>
                  </a:lnTo>
                  <a:lnTo>
                    <a:pt x="953262" y="192785"/>
                  </a:lnTo>
                  <a:lnTo>
                    <a:pt x="954024" y="192785"/>
                  </a:lnTo>
                  <a:close/>
                </a:path>
                <a:path w="965200" h="204469">
                  <a:moveTo>
                    <a:pt x="15240" y="195961"/>
                  </a:moveTo>
                  <a:lnTo>
                    <a:pt x="15240" y="176022"/>
                  </a:lnTo>
                  <a:lnTo>
                    <a:pt x="13716" y="172974"/>
                  </a:lnTo>
                  <a:lnTo>
                    <a:pt x="12954" y="170688"/>
                  </a:lnTo>
                  <a:lnTo>
                    <a:pt x="12954" y="194056"/>
                  </a:lnTo>
                  <a:lnTo>
                    <a:pt x="15240" y="195961"/>
                  </a:lnTo>
                  <a:close/>
                </a:path>
                <a:path w="965200" h="204469">
                  <a:moveTo>
                    <a:pt x="17526" y="179832"/>
                  </a:moveTo>
                  <a:lnTo>
                    <a:pt x="14477" y="174497"/>
                  </a:lnTo>
                  <a:lnTo>
                    <a:pt x="15240" y="176022"/>
                  </a:lnTo>
                  <a:lnTo>
                    <a:pt x="15240" y="195961"/>
                  </a:lnTo>
                  <a:lnTo>
                    <a:pt x="16002" y="196596"/>
                  </a:lnTo>
                  <a:lnTo>
                    <a:pt x="16764" y="197358"/>
                  </a:lnTo>
                  <a:lnTo>
                    <a:pt x="16764" y="179070"/>
                  </a:lnTo>
                  <a:lnTo>
                    <a:pt x="17526" y="179832"/>
                  </a:lnTo>
                  <a:close/>
                </a:path>
                <a:path w="965200" h="204469">
                  <a:moveTo>
                    <a:pt x="17526" y="24231"/>
                  </a:moveTo>
                  <a:lnTo>
                    <a:pt x="17526" y="23622"/>
                  </a:lnTo>
                  <a:lnTo>
                    <a:pt x="16763" y="25146"/>
                  </a:lnTo>
                  <a:lnTo>
                    <a:pt x="17526" y="24231"/>
                  </a:lnTo>
                  <a:close/>
                </a:path>
                <a:path w="965200" h="204469">
                  <a:moveTo>
                    <a:pt x="20227" y="183226"/>
                  </a:moveTo>
                  <a:lnTo>
                    <a:pt x="16764" y="179070"/>
                  </a:lnTo>
                  <a:lnTo>
                    <a:pt x="16764" y="197358"/>
                  </a:lnTo>
                  <a:lnTo>
                    <a:pt x="17526" y="197358"/>
                  </a:lnTo>
                  <a:lnTo>
                    <a:pt x="19812" y="198664"/>
                  </a:lnTo>
                  <a:lnTo>
                    <a:pt x="19812" y="182880"/>
                  </a:lnTo>
                  <a:lnTo>
                    <a:pt x="20227" y="183226"/>
                  </a:lnTo>
                  <a:close/>
                </a:path>
                <a:path w="965200" h="204469">
                  <a:moveTo>
                    <a:pt x="20574" y="20574"/>
                  </a:moveTo>
                  <a:lnTo>
                    <a:pt x="19812" y="21336"/>
                  </a:lnTo>
                  <a:lnTo>
                    <a:pt x="20227" y="20989"/>
                  </a:lnTo>
                  <a:lnTo>
                    <a:pt x="20574" y="20574"/>
                  </a:lnTo>
                  <a:close/>
                </a:path>
                <a:path w="965200" h="204469">
                  <a:moveTo>
                    <a:pt x="20227" y="20989"/>
                  </a:moveTo>
                  <a:lnTo>
                    <a:pt x="19812" y="21336"/>
                  </a:lnTo>
                  <a:lnTo>
                    <a:pt x="19812" y="21488"/>
                  </a:lnTo>
                  <a:lnTo>
                    <a:pt x="20227" y="20989"/>
                  </a:lnTo>
                  <a:close/>
                </a:path>
                <a:path w="965200" h="204469">
                  <a:moveTo>
                    <a:pt x="20574" y="183642"/>
                  </a:moveTo>
                  <a:lnTo>
                    <a:pt x="20227" y="183226"/>
                  </a:lnTo>
                  <a:lnTo>
                    <a:pt x="19812" y="182880"/>
                  </a:lnTo>
                  <a:lnTo>
                    <a:pt x="20574" y="183642"/>
                  </a:lnTo>
                  <a:close/>
                </a:path>
                <a:path w="965200" h="204469">
                  <a:moveTo>
                    <a:pt x="20574" y="199099"/>
                  </a:moveTo>
                  <a:lnTo>
                    <a:pt x="20574" y="183642"/>
                  </a:lnTo>
                  <a:lnTo>
                    <a:pt x="19812" y="182880"/>
                  </a:lnTo>
                  <a:lnTo>
                    <a:pt x="19812" y="198664"/>
                  </a:lnTo>
                  <a:lnTo>
                    <a:pt x="20574" y="199099"/>
                  </a:lnTo>
                  <a:close/>
                </a:path>
                <a:path w="965200" h="204469">
                  <a:moveTo>
                    <a:pt x="20574" y="20701"/>
                  </a:moveTo>
                  <a:lnTo>
                    <a:pt x="20227" y="20989"/>
                  </a:lnTo>
                  <a:lnTo>
                    <a:pt x="20574" y="20701"/>
                  </a:lnTo>
                  <a:close/>
                </a:path>
                <a:path w="965200" h="204469">
                  <a:moveTo>
                    <a:pt x="24384" y="201358"/>
                  </a:moveTo>
                  <a:lnTo>
                    <a:pt x="24384" y="186690"/>
                  </a:lnTo>
                  <a:lnTo>
                    <a:pt x="20227" y="183226"/>
                  </a:lnTo>
                  <a:lnTo>
                    <a:pt x="20574" y="183642"/>
                  </a:lnTo>
                  <a:lnTo>
                    <a:pt x="20574" y="199099"/>
                  </a:lnTo>
                  <a:lnTo>
                    <a:pt x="22860" y="200406"/>
                  </a:lnTo>
                  <a:lnTo>
                    <a:pt x="22860" y="201168"/>
                  </a:lnTo>
                  <a:lnTo>
                    <a:pt x="23622" y="201168"/>
                  </a:lnTo>
                  <a:lnTo>
                    <a:pt x="24384" y="201358"/>
                  </a:lnTo>
                  <a:close/>
                </a:path>
                <a:path w="965200" h="204469">
                  <a:moveTo>
                    <a:pt x="24384" y="17852"/>
                  </a:moveTo>
                  <a:lnTo>
                    <a:pt x="24384" y="17526"/>
                  </a:lnTo>
                  <a:lnTo>
                    <a:pt x="23622" y="18288"/>
                  </a:lnTo>
                  <a:lnTo>
                    <a:pt x="24384" y="17852"/>
                  </a:lnTo>
                  <a:close/>
                </a:path>
                <a:path w="965200" h="204469">
                  <a:moveTo>
                    <a:pt x="28956" y="188976"/>
                  </a:moveTo>
                  <a:lnTo>
                    <a:pt x="23622" y="185928"/>
                  </a:lnTo>
                  <a:lnTo>
                    <a:pt x="24384" y="186690"/>
                  </a:lnTo>
                  <a:lnTo>
                    <a:pt x="24384" y="201358"/>
                  </a:lnTo>
                  <a:lnTo>
                    <a:pt x="26670" y="201930"/>
                  </a:lnTo>
                  <a:lnTo>
                    <a:pt x="28194" y="202539"/>
                  </a:lnTo>
                  <a:lnTo>
                    <a:pt x="28194" y="188976"/>
                  </a:lnTo>
                  <a:lnTo>
                    <a:pt x="28956" y="188976"/>
                  </a:lnTo>
                  <a:close/>
                </a:path>
                <a:path w="965200" h="204469">
                  <a:moveTo>
                    <a:pt x="28956" y="15240"/>
                  </a:moveTo>
                  <a:lnTo>
                    <a:pt x="28194" y="15240"/>
                  </a:lnTo>
                  <a:lnTo>
                    <a:pt x="28194" y="15675"/>
                  </a:lnTo>
                  <a:lnTo>
                    <a:pt x="28956" y="15240"/>
                  </a:lnTo>
                  <a:close/>
                </a:path>
                <a:path w="965200" h="204469">
                  <a:moveTo>
                    <a:pt x="936497" y="202311"/>
                  </a:moveTo>
                  <a:lnTo>
                    <a:pt x="936497" y="188975"/>
                  </a:lnTo>
                  <a:lnTo>
                    <a:pt x="934212" y="189737"/>
                  </a:lnTo>
                  <a:lnTo>
                    <a:pt x="931163" y="190499"/>
                  </a:lnTo>
                  <a:lnTo>
                    <a:pt x="32766" y="190500"/>
                  </a:lnTo>
                  <a:lnTo>
                    <a:pt x="28194" y="188976"/>
                  </a:lnTo>
                  <a:lnTo>
                    <a:pt x="28194" y="202539"/>
                  </a:lnTo>
                  <a:lnTo>
                    <a:pt x="30480" y="203454"/>
                  </a:lnTo>
                  <a:lnTo>
                    <a:pt x="34290" y="203454"/>
                  </a:lnTo>
                  <a:lnTo>
                    <a:pt x="38100" y="204216"/>
                  </a:lnTo>
                  <a:lnTo>
                    <a:pt x="931163" y="203453"/>
                  </a:lnTo>
                  <a:lnTo>
                    <a:pt x="934974" y="202691"/>
                  </a:lnTo>
                  <a:lnTo>
                    <a:pt x="936497" y="202311"/>
                  </a:lnTo>
                  <a:close/>
                </a:path>
                <a:path w="965200" h="204469">
                  <a:moveTo>
                    <a:pt x="936497" y="15675"/>
                  </a:moveTo>
                  <a:lnTo>
                    <a:pt x="936497" y="15239"/>
                  </a:lnTo>
                  <a:lnTo>
                    <a:pt x="935736" y="15239"/>
                  </a:lnTo>
                  <a:lnTo>
                    <a:pt x="936497" y="15675"/>
                  </a:lnTo>
                  <a:close/>
                </a:path>
                <a:path w="965200" h="204469">
                  <a:moveTo>
                    <a:pt x="941069" y="185927"/>
                  </a:moveTo>
                  <a:lnTo>
                    <a:pt x="935736" y="188975"/>
                  </a:lnTo>
                  <a:lnTo>
                    <a:pt x="936497" y="188975"/>
                  </a:lnTo>
                  <a:lnTo>
                    <a:pt x="936497" y="202311"/>
                  </a:lnTo>
                  <a:lnTo>
                    <a:pt x="940308" y="201358"/>
                  </a:lnTo>
                  <a:lnTo>
                    <a:pt x="940308" y="186689"/>
                  </a:lnTo>
                  <a:lnTo>
                    <a:pt x="941069" y="185927"/>
                  </a:lnTo>
                  <a:close/>
                </a:path>
                <a:path w="965200" h="204469">
                  <a:moveTo>
                    <a:pt x="941069" y="18287"/>
                  </a:moveTo>
                  <a:lnTo>
                    <a:pt x="940308" y="17525"/>
                  </a:lnTo>
                  <a:lnTo>
                    <a:pt x="940308" y="17852"/>
                  </a:lnTo>
                  <a:lnTo>
                    <a:pt x="941069" y="18287"/>
                  </a:lnTo>
                  <a:close/>
                </a:path>
                <a:path w="965200" h="204469">
                  <a:moveTo>
                    <a:pt x="944464" y="183226"/>
                  </a:moveTo>
                  <a:lnTo>
                    <a:pt x="940308" y="186689"/>
                  </a:lnTo>
                  <a:lnTo>
                    <a:pt x="940308" y="201358"/>
                  </a:lnTo>
                  <a:lnTo>
                    <a:pt x="941069" y="201167"/>
                  </a:lnTo>
                  <a:lnTo>
                    <a:pt x="941832" y="201167"/>
                  </a:lnTo>
                  <a:lnTo>
                    <a:pt x="941832" y="200405"/>
                  </a:lnTo>
                  <a:lnTo>
                    <a:pt x="944118" y="199262"/>
                  </a:lnTo>
                  <a:lnTo>
                    <a:pt x="944118" y="183641"/>
                  </a:lnTo>
                  <a:lnTo>
                    <a:pt x="944464" y="183226"/>
                  </a:lnTo>
                  <a:close/>
                </a:path>
                <a:path w="965200" h="204469">
                  <a:moveTo>
                    <a:pt x="944880" y="21335"/>
                  </a:moveTo>
                  <a:lnTo>
                    <a:pt x="944118" y="20573"/>
                  </a:lnTo>
                  <a:lnTo>
                    <a:pt x="944464" y="20989"/>
                  </a:lnTo>
                  <a:lnTo>
                    <a:pt x="944880" y="21335"/>
                  </a:lnTo>
                  <a:close/>
                </a:path>
                <a:path w="965200" h="204469">
                  <a:moveTo>
                    <a:pt x="944464" y="20989"/>
                  </a:moveTo>
                  <a:lnTo>
                    <a:pt x="944118" y="20573"/>
                  </a:lnTo>
                  <a:lnTo>
                    <a:pt x="944118" y="20700"/>
                  </a:lnTo>
                  <a:lnTo>
                    <a:pt x="944464" y="20989"/>
                  </a:lnTo>
                  <a:close/>
                </a:path>
                <a:path w="965200" h="204469">
                  <a:moveTo>
                    <a:pt x="944880" y="182879"/>
                  </a:moveTo>
                  <a:lnTo>
                    <a:pt x="944464" y="183226"/>
                  </a:lnTo>
                  <a:lnTo>
                    <a:pt x="944118" y="183641"/>
                  </a:lnTo>
                  <a:lnTo>
                    <a:pt x="944880" y="182879"/>
                  </a:lnTo>
                  <a:close/>
                </a:path>
                <a:path w="965200" h="204469">
                  <a:moveTo>
                    <a:pt x="944880" y="198881"/>
                  </a:moveTo>
                  <a:lnTo>
                    <a:pt x="944880" y="182879"/>
                  </a:lnTo>
                  <a:lnTo>
                    <a:pt x="944118" y="183641"/>
                  </a:lnTo>
                  <a:lnTo>
                    <a:pt x="944118" y="199262"/>
                  </a:lnTo>
                  <a:lnTo>
                    <a:pt x="944880" y="198881"/>
                  </a:lnTo>
                  <a:close/>
                </a:path>
                <a:path w="965200" h="204469">
                  <a:moveTo>
                    <a:pt x="944880" y="21488"/>
                  </a:moveTo>
                  <a:lnTo>
                    <a:pt x="944880" y="21335"/>
                  </a:lnTo>
                  <a:lnTo>
                    <a:pt x="944464" y="20989"/>
                  </a:lnTo>
                  <a:lnTo>
                    <a:pt x="944880" y="21488"/>
                  </a:lnTo>
                  <a:close/>
                </a:path>
                <a:path w="965200" h="204469">
                  <a:moveTo>
                    <a:pt x="947927" y="197358"/>
                  </a:moveTo>
                  <a:lnTo>
                    <a:pt x="947927" y="179070"/>
                  </a:lnTo>
                  <a:lnTo>
                    <a:pt x="944464" y="183226"/>
                  </a:lnTo>
                  <a:lnTo>
                    <a:pt x="944880" y="182879"/>
                  </a:lnTo>
                  <a:lnTo>
                    <a:pt x="944880" y="198881"/>
                  </a:lnTo>
                  <a:lnTo>
                    <a:pt x="947927" y="197358"/>
                  </a:lnTo>
                  <a:close/>
                </a:path>
                <a:path w="965200" h="204469">
                  <a:moveTo>
                    <a:pt x="947927" y="25145"/>
                  </a:moveTo>
                  <a:lnTo>
                    <a:pt x="947166" y="23621"/>
                  </a:lnTo>
                  <a:lnTo>
                    <a:pt x="947166" y="24231"/>
                  </a:lnTo>
                  <a:lnTo>
                    <a:pt x="947927" y="25145"/>
                  </a:lnTo>
                  <a:close/>
                </a:path>
                <a:path w="965200" h="204469">
                  <a:moveTo>
                    <a:pt x="950213" y="174497"/>
                  </a:moveTo>
                  <a:lnTo>
                    <a:pt x="947166" y="179831"/>
                  </a:lnTo>
                  <a:lnTo>
                    <a:pt x="947927" y="179070"/>
                  </a:lnTo>
                  <a:lnTo>
                    <a:pt x="947927" y="197358"/>
                  </a:lnTo>
                  <a:lnTo>
                    <a:pt x="948690" y="196595"/>
                  </a:lnTo>
                  <a:lnTo>
                    <a:pt x="949452" y="195960"/>
                  </a:lnTo>
                  <a:lnTo>
                    <a:pt x="949452" y="176021"/>
                  </a:lnTo>
                  <a:lnTo>
                    <a:pt x="950213" y="174497"/>
                  </a:lnTo>
                  <a:close/>
                </a:path>
                <a:path w="965200" h="204469">
                  <a:moveTo>
                    <a:pt x="951738" y="194056"/>
                  </a:moveTo>
                  <a:lnTo>
                    <a:pt x="951738" y="168401"/>
                  </a:lnTo>
                  <a:lnTo>
                    <a:pt x="950976" y="170687"/>
                  </a:lnTo>
                  <a:lnTo>
                    <a:pt x="950976" y="173735"/>
                  </a:lnTo>
                  <a:lnTo>
                    <a:pt x="949452" y="176021"/>
                  </a:lnTo>
                  <a:lnTo>
                    <a:pt x="949452" y="195960"/>
                  </a:lnTo>
                  <a:lnTo>
                    <a:pt x="951738" y="194056"/>
                  </a:lnTo>
                  <a:close/>
                </a:path>
                <a:path w="965200" h="204469">
                  <a:moveTo>
                    <a:pt x="958596" y="187451"/>
                  </a:moveTo>
                  <a:lnTo>
                    <a:pt x="958596" y="16763"/>
                  </a:lnTo>
                  <a:lnTo>
                    <a:pt x="957834" y="16763"/>
                  </a:lnTo>
                  <a:lnTo>
                    <a:pt x="954024" y="12191"/>
                  </a:lnTo>
                  <a:lnTo>
                    <a:pt x="954024" y="192023"/>
                  </a:lnTo>
                  <a:lnTo>
                    <a:pt x="957834" y="187451"/>
                  </a:lnTo>
                  <a:lnTo>
                    <a:pt x="958596" y="187451"/>
                  </a:lnTo>
                  <a:close/>
                </a:path>
                <a:path w="965200" h="204469">
                  <a:moveTo>
                    <a:pt x="961644" y="181355"/>
                  </a:moveTo>
                  <a:lnTo>
                    <a:pt x="961644" y="22859"/>
                  </a:lnTo>
                  <a:lnTo>
                    <a:pt x="958596" y="17525"/>
                  </a:lnTo>
                  <a:lnTo>
                    <a:pt x="958596" y="186689"/>
                  </a:lnTo>
                  <a:lnTo>
                    <a:pt x="961644" y="181355"/>
                  </a:lnTo>
                  <a:close/>
                </a:path>
                <a:path w="965200" h="204469">
                  <a:moveTo>
                    <a:pt x="962406" y="180593"/>
                  </a:moveTo>
                  <a:lnTo>
                    <a:pt x="962406" y="23621"/>
                  </a:lnTo>
                  <a:lnTo>
                    <a:pt x="961644" y="23621"/>
                  </a:lnTo>
                  <a:lnTo>
                    <a:pt x="961644" y="180593"/>
                  </a:lnTo>
                  <a:lnTo>
                    <a:pt x="962406" y="180593"/>
                  </a:lnTo>
                  <a:close/>
                </a:path>
                <a:path w="965200" h="204469">
                  <a:moveTo>
                    <a:pt x="964691" y="169163"/>
                  </a:moveTo>
                  <a:lnTo>
                    <a:pt x="964691" y="34289"/>
                  </a:lnTo>
                  <a:lnTo>
                    <a:pt x="963168" y="26669"/>
                  </a:lnTo>
                  <a:lnTo>
                    <a:pt x="962406" y="24383"/>
                  </a:lnTo>
                  <a:lnTo>
                    <a:pt x="962406" y="179831"/>
                  </a:lnTo>
                  <a:lnTo>
                    <a:pt x="963168" y="176783"/>
                  </a:lnTo>
                  <a:lnTo>
                    <a:pt x="964691" y="169163"/>
                  </a:lnTo>
                  <a:close/>
                </a:path>
              </a:pathLst>
            </a:custGeom>
            <a:solidFill>
              <a:srgbClr val="6F9526"/>
            </a:solidFill>
          </p:spPr>
          <p:txBody>
            <a:bodyPr wrap="square" lIns="0" tIns="0" rIns="0" bIns="0" rtlCol="0"/>
            <a:lstStyle/>
            <a:p>
              <a:endParaRPr/>
            </a:p>
          </p:txBody>
        </p:sp>
      </p:grpSp>
      <p:grpSp>
        <p:nvGrpSpPr>
          <p:cNvPr id="12" name="object 12"/>
          <p:cNvGrpSpPr/>
          <p:nvPr/>
        </p:nvGrpSpPr>
        <p:grpSpPr>
          <a:xfrm>
            <a:off x="8437626" y="3022854"/>
            <a:ext cx="965200" cy="204470"/>
            <a:chOff x="8437626" y="3022854"/>
            <a:chExt cx="965200" cy="204470"/>
          </a:xfrm>
        </p:grpSpPr>
        <p:sp>
          <p:nvSpPr>
            <p:cNvPr id="13" name="object 13"/>
            <p:cNvSpPr/>
            <p:nvPr/>
          </p:nvSpPr>
          <p:spPr>
            <a:xfrm>
              <a:off x="8443722" y="3029712"/>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14" name="object 14"/>
            <p:cNvSpPr/>
            <p:nvPr/>
          </p:nvSpPr>
          <p:spPr>
            <a:xfrm>
              <a:off x="8437626" y="3022854"/>
              <a:ext cx="965200" cy="204470"/>
            </a:xfrm>
            <a:custGeom>
              <a:avLst/>
              <a:gdLst/>
              <a:ahLst/>
              <a:cxnLst/>
              <a:rect l="l" t="t" r="r" b="b"/>
              <a:pathLst>
                <a:path w="965200" h="204469">
                  <a:moveTo>
                    <a:pt x="3048" y="180594"/>
                  </a:moveTo>
                  <a:lnTo>
                    <a:pt x="3047" y="23622"/>
                  </a:lnTo>
                  <a:lnTo>
                    <a:pt x="2285" y="24384"/>
                  </a:lnTo>
                  <a:lnTo>
                    <a:pt x="1523" y="27432"/>
                  </a:lnTo>
                  <a:lnTo>
                    <a:pt x="0" y="35052"/>
                  </a:lnTo>
                  <a:lnTo>
                    <a:pt x="0" y="169926"/>
                  </a:lnTo>
                  <a:lnTo>
                    <a:pt x="1524" y="177546"/>
                  </a:lnTo>
                  <a:lnTo>
                    <a:pt x="2286" y="179832"/>
                  </a:lnTo>
                  <a:lnTo>
                    <a:pt x="3048" y="180594"/>
                  </a:lnTo>
                  <a:close/>
                </a:path>
                <a:path w="965200" h="204469">
                  <a:moveTo>
                    <a:pt x="6096" y="186690"/>
                  </a:moveTo>
                  <a:lnTo>
                    <a:pt x="6095" y="17526"/>
                  </a:lnTo>
                  <a:lnTo>
                    <a:pt x="3047" y="22860"/>
                  </a:lnTo>
                  <a:lnTo>
                    <a:pt x="3048" y="181356"/>
                  </a:lnTo>
                  <a:lnTo>
                    <a:pt x="6096" y="186690"/>
                  </a:lnTo>
                  <a:close/>
                </a:path>
                <a:path w="965200" h="204469">
                  <a:moveTo>
                    <a:pt x="10668" y="192024"/>
                  </a:moveTo>
                  <a:lnTo>
                    <a:pt x="10667" y="12192"/>
                  </a:lnTo>
                  <a:lnTo>
                    <a:pt x="6857" y="16764"/>
                  </a:lnTo>
                  <a:lnTo>
                    <a:pt x="6095" y="16764"/>
                  </a:lnTo>
                  <a:lnTo>
                    <a:pt x="6096" y="187452"/>
                  </a:lnTo>
                  <a:lnTo>
                    <a:pt x="6858" y="187452"/>
                  </a:lnTo>
                  <a:lnTo>
                    <a:pt x="10668" y="192024"/>
                  </a:lnTo>
                  <a:close/>
                </a:path>
                <a:path w="965200" h="204469">
                  <a:moveTo>
                    <a:pt x="954024" y="192785"/>
                  </a:moveTo>
                  <a:lnTo>
                    <a:pt x="954024" y="11429"/>
                  </a:lnTo>
                  <a:lnTo>
                    <a:pt x="953262" y="11429"/>
                  </a:lnTo>
                  <a:lnTo>
                    <a:pt x="948690" y="7619"/>
                  </a:lnTo>
                  <a:lnTo>
                    <a:pt x="948690" y="6857"/>
                  </a:lnTo>
                  <a:lnTo>
                    <a:pt x="947928" y="6857"/>
                  </a:lnTo>
                  <a:lnTo>
                    <a:pt x="941832" y="3809"/>
                  </a:lnTo>
                  <a:lnTo>
                    <a:pt x="941832" y="3047"/>
                  </a:lnTo>
                  <a:lnTo>
                    <a:pt x="941069" y="3047"/>
                  </a:lnTo>
                  <a:lnTo>
                    <a:pt x="938022" y="2285"/>
                  </a:lnTo>
                  <a:lnTo>
                    <a:pt x="934212" y="761"/>
                  </a:lnTo>
                  <a:lnTo>
                    <a:pt x="930402" y="761"/>
                  </a:lnTo>
                  <a:lnTo>
                    <a:pt x="926591" y="0"/>
                  </a:lnTo>
                  <a:lnTo>
                    <a:pt x="38100" y="0"/>
                  </a:lnTo>
                  <a:lnTo>
                    <a:pt x="33528" y="762"/>
                  </a:lnTo>
                  <a:lnTo>
                    <a:pt x="29718" y="1524"/>
                  </a:lnTo>
                  <a:lnTo>
                    <a:pt x="23621" y="3048"/>
                  </a:lnTo>
                  <a:lnTo>
                    <a:pt x="22859" y="3048"/>
                  </a:lnTo>
                  <a:lnTo>
                    <a:pt x="22859" y="3810"/>
                  </a:lnTo>
                  <a:lnTo>
                    <a:pt x="17525" y="6858"/>
                  </a:lnTo>
                  <a:lnTo>
                    <a:pt x="16763" y="6858"/>
                  </a:lnTo>
                  <a:lnTo>
                    <a:pt x="16001" y="7620"/>
                  </a:lnTo>
                  <a:lnTo>
                    <a:pt x="11429" y="11430"/>
                  </a:lnTo>
                  <a:lnTo>
                    <a:pt x="10667" y="11430"/>
                  </a:lnTo>
                  <a:lnTo>
                    <a:pt x="10668" y="192786"/>
                  </a:lnTo>
                  <a:lnTo>
                    <a:pt x="11430" y="192786"/>
                  </a:lnTo>
                  <a:lnTo>
                    <a:pt x="12954" y="194310"/>
                  </a:lnTo>
                  <a:lnTo>
                    <a:pt x="12954" y="35814"/>
                  </a:lnTo>
                  <a:lnTo>
                    <a:pt x="13716" y="33528"/>
                  </a:lnTo>
                  <a:lnTo>
                    <a:pt x="13716" y="30480"/>
                  </a:lnTo>
                  <a:lnTo>
                    <a:pt x="15240" y="28194"/>
                  </a:lnTo>
                  <a:lnTo>
                    <a:pt x="15240" y="28384"/>
                  </a:lnTo>
                  <a:lnTo>
                    <a:pt x="16764" y="25717"/>
                  </a:lnTo>
                  <a:lnTo>
                    <a:pt x="16764" y="25146"/>
                  </a:lnTo>
                  <a:lnTo>
                    <a:pt x="19812" y="21488"/>
                  </a:lnTo>
                  <a:lnTo>
                    <a:pt x="19812" y="21336"/>
                  </a:lnTo>
                  <a:lnTo>
                    <a:pt x="20574" y="20574"/>
                  </a:lnTo>
                  <a:lnTo>
                    <a:pt x="24384" y="17526"/>
                  </a:lnTo>
                  <a:lnTo>
                    <a:pt x="24384" y="17852"/>
                  </a:lnTo>
                  <a:lnTo>
                    <a:pt x="28194" y="15675"/>
                  </a:lnTo>
                  <a:lnTo>
                    <a:pt x="28194" y="15240"/>
                  </a:lnTo>
                  <a:lnTo>
                    <a:pt x="30480" y="14478"/>
                  </a:lnTo>
                  <a:lnTo>
                    <a:pt x="33528" y="13716"/>
                  </a:lnTo>
                  <a:lnTo>
                    <a:pt x="931926" y="13715"/>
                  </a:lnTo>
                  <a:lnTo>
                    <a:pt x="936497" y="15239"/>
                  </a:lnTo>
                  <a:lnTo>
                    <a:pt x="936497" y="15675"/>
                  </a:lnTo>
                  <a:lnTo>
                    <a:pt x="940308" y="17852"/>
                  </a:lnTo>
                  <a:lnTo>
                    <a:pt x="940308" y="17525"/>
                  </a:lnTo>
                  <a:lnTo>
                    <a:pt x="944118" y="20700"/>
                  </a:lnTo>
                  <a:lnTo>
                    <a:pt x="944118" y="20573"/>
                  </a:lnTo>
                  <a:lnTo>
                    <a:pt x="944880" y="21335"/>
                  </a:lnTo>
                  <a:lnTo>
                    <a:pt x="944880" y="21488"/>
                  </a:lnTo>
                  <a:lnTo>
                    <a:pt x="947928" y="25145"/>
                  </a:lnTo>
                  <a:lnTo>
                    <a:pt x="947928" y="25717"/>
                  </a:lnTo>
                  <a:lnTo>
                    <a:pt x="949452" y="28384"/>
                  </a:lnTo>
                  <a:lnTo>
                    <a:pt x="949452" y="28193"/>
                  </a:lnTo>
                  <a:lnTo>
                    <a:pt x="950976" y="31241"/>
                  </a:lnTo>
                  <a:lnTo>
                    <a:pt x="951738" y="33527"/>
                  </a:lnTo>
                  <a:lnTo>
                    <a:pt x="951738" y="194056"/>
                  </a:lnTo>
                  <a:lnTo>
                    <a:pt x="953262" y="192785"/>
                  </a:lnTo>
                  <a:lnTo>
                    <a:pt x="954024" y="192785"/>
                  </a:lnTo>
                  <a:close/>
                </a:path>
                <a:path w="965200" h="204469">
                  <a:moveTo>
                    <a:pt x="15240" y="196596"/>
                  </a:moveTo>
                  <a:lnTo>
                    <a:pt x="15240" y="176022"/>
                  </a:lnTo>
                  <a:lnTo>
                    <a:pt x="13716" y="172974"/>
                  </a:lnTo>
                  <a:lnTo>
                    <a:pt x="12954" y="170688"/>
                  </a:lnTo>
                  <a:lnTo>
                    <a:pt x="12954" y="194310"/>
                  </a:lnTo>
                  <a:lnTo>
                    <a:pt x="15240" y="196596"/>
                  </a:lnTo>
                  <a:close/>
                </a:path>
                <a:path w="965200" h="204469">
                  <a:moveTo>
                    <a:pt x="15240" y="28384"/>
                  </a:moveTo>
                  <a:lnTo>
                    <a:pt x="15240" y="28194"/>
                  </a:lnTo>
                  <a:lnTo>
                    <a:pt x="14477" y="29718"/>
                  </a:lnTo>
                  <a:lnTo>
                    <a:pt x="15240" y="28384"/>
                  </a:lnTo>
                  <a:close/>
                </a:path>
                <a:path w="965200" h="204469">
                  <a:moveTo>
                    <a:pt x="17526" y="179832"/>
                  </a:moveTo>
                  <a:lnTo>
                    <a:pt x="14477" y="174497"/>
                  </a:lnTo>
                  <a:lnTo>
                    <a:pt x="15240" y="176022"/>
                  </a:lnTo>
                  <a:lnTo>
                    <a:pt x="15240" y="196596"/>
                  </a:lnTo>
                  <a:lnTo>
                    <a:pt x="16002" y="197358"/>
                  </a:lnTo>
                  <a:lnTo>
                    <a:pt x="16764" y="197358"/>
                  </a:lnTo>
                  <a:lnTo>
                    <a:pt x="16764" y="179070"/>
                  </a:lnTo>
                  <a:lnTo>
                    <a:pt x="17526" y="179832"/>
                  </a:lnTo>
                  <a:close/>
                </a:path>
                <a:path w="965200" h="204469">
                  <a:moveTo>
                    <a:pt x="17526" y="24384"/>
                  </a:moveTo>
                  <a:lnTo>
                    <a:pt x="16764" y="25146"/>
                  </a:lnTo>
                  <a:lnTo>
                    <a:pt x="16764" y="25717"/>
                  </a:lnTo>
                  <a:lnTo>
                    <a:pt x="17526" y="24384"/>
                  </a:lnTo>
                  <a:close/>
                </a:path>
                <a:path w="965200" h="204469">
                  <a:moveTo>
                    <a:pt x="20227" y="183226"/>
                  </a:moveTo>
                  <a:lnTo>
                    <a:pt x="16764" y="179070"/>
                  </a:lnTo>
                  <a:lnTo>
                    <a:pt x="16764" y="197358"/>
                  </a:lnTo>
                  <a:lnTo>
                    <a:pt x="17526" y="197358"/>
                  </a:lnTo>
                  <a:lnTo>
                    <a:pt x="19812" y="198664"/>
                  </a:lnTo>
                  <a:lnTo>
                    <a:pt x="19812" y="182880"/>
                  </a:lnTo>
                  <a:lnTo>
                    <a:pt x="20227" y="183226"/>
                  </a:lnTo>
                  <a:close/>
                </a:path>
                <a:path w="965200" h="204469">
                  <a:moveTo>
                    <a:pt x="20574" y="20574"/>
                  </a:moveTo>
                  <a:lnTo>
                    <a:pt x="19812" y="21336"/>
                  </a:lnTo>
                  <a:lnTo>
                    <a:pt x="20227" y="20989"/>
                  </a:lnTo>
                  <a:lnTo>
                    <a:pt x="20574" y="20574"/>
                  </a:lnTo>
                  <a:close/>
                </a:path>
                <a:path w="965200" h="204469">
                  <a:moveTo>
                    <a:pt x="20227" y="20989"/>
                  </a:moveTo>
                  <a:lnTo>
                    <a:pt x="19812" y="21336"/>
                  </a:lnTo>
                  <a:lnTo>
                    <a:pt x="19812" y="21488"/>
                  </a:lnTo>
                  <a:lnTo>
                    <a:pt x="20227" y="20989"/>
                  </a:lnTo>
                  <a:close/>
                </a:path>
                <a:path w="965200" h="204469">
                  <a:moveTo>
                    <a:pt x="20574" y="183642"/>
                  </a:moveTo>
                  <a:lnTo>
                    <a:pt x="20227" y="183226"/>
                  </a:lnTo>
                  <a:lnTo>
                    <a:pt x="19812" y="182880"/>
                  </a:lnTo>
                  <a:lnTo>
                    <a:pt x="20574" y="183642"/>
                  </a:lnTo>
                  <a:close/>
                </a:path>
                <a:path w="965200" h="204469">
                  <a:moveTo>
                    <a:pt x="20574" y="199099"/>
                  </a:moveTo>
                  <a:lnTo>
                    <a:pt x="20574" y="183642"/>
                  </a:lnTo>
                  <a:lnTo>
                    <a:pt x="19812" y="182880"/>
                  </a:lnTo>
                  <a:lnTo>
                    <a:pt x="19812" y="198664"/>
                  </a:lnTo>
                  <a:lnTo>
                    <a:pt x="20574" y="199099"/>
                  </a:lnTo>
                  <a:close/>
                </a:path>
                <a:path w="965200" h="204469">
                  <a:moveTo>
                    <a:pt x="20574" y="20701"/>
                  </a:moveTo>
                  <a:lnTo>
                    <a:pt x="20227" y="20989"/>
                  </a:lnTo>
                  <a:lnTo>
                    <a:pt x="20574" y="20701"/>
                  </a:lnTo>
                  <a:close/>
                </a:path>
                <a:path w="965200" h="204469">
                  <a:moveTo>
                    <a:pt x="24384" y="201358"/>
                  </a:moveTo>
                  <a:lnTo>
                    <a:pt x="24384" y="186690"/>
                  </a:lnTo>
                  <a:lnTo>
                    <a:pt x="20227" y="183226"/>
                  </a:lnTo>
                  <a:lnTo>
                    <a:pt x="20574" y="183642"/>
                  </a:lnTo>
                  <a:lnTo>
                    <a:pt x="20574" y="199099"/>
                  </a:lnTo>
                  <a:lnTo>
                    <a:pt x="22860" y="200406"/>
                  </a:lnTo>
                  <a:lnTo>
                    <a:pt x="22860" y="201168"/>
                  </a:lnTo>
                  <a:lnTo>
                    <a:pt x="23622" y="201168"/>
                  </a:lnTo>
                  <a:lnTo>
                    <a:pt x="24384" y="201358"/>
                  </a:lnTo>
                  <a:close/>
                </a:path>
                <a:path w="965200" h="204469">
                  <a:moveTo>
                    <a:pt x="24384" y="17852"/>
                  </a:moveTo>
                  <a:lnTo>
                    <a:pt x="24384" y="17526"/>
                  </a:lnTo>
                  <a:lnTo>
                    <a:pt x="23622" y="18288"/>
                  </a:lnTo>
                  <a:lnTo>
                    <a:pt x="24384" y="17852"/>
                  </a:lnTo>
                  <a:close/>
                </a:path>
                <a:path w="965200" h="204469">
                  <a:moveTo>
                    <a:pt x="28956" y="188976"/>
                  </a:moveTo>
                  <a:lnTo>
                    <a:pt x="23622" y="185928"/>
                  </a:lnTo>
                  <a:lnTo>
                    <a:pt x="24384" y="186690"/>
                  </a:lnTo>
                  <a:lnTo>
                    <a:pt x="24384" y="201358"/>
                  </a:lnTo>
                  <a:lnTo>
                    <a:pt x="26670" y="201930"/>
                  </a:lnTo>
                  <a:lnTo>
                    <a:pt x="28194" y="202539"/>
                  </a:lnTo>
                  <a:lnTo>
                    <a:pt x="28194" y="188976"/>
                  </a:lnTo>
                  <a:lnTo>
                    <a:pt x="28956" y="188976"/>
                  </a:lnTo>
                  <a:close/>
                </a:path>
                <a:path w="965200" h="204469">
                  <a:moveTo>
                    <a:pt x="28956" y="15240"/>
                  </a:moveTo>
                  <a:lnTo>
                    <a:pt x="28194" y="15240"/>
                  </a:lnTo>
                  <a:lnTo>
                    <a:pt x="28194" y="15675"/>
                  </a:lnTo>
                  <a:lnTo>
                    <a:pt x="28956" y="15240"/>
                  </a:lnTo>
                  <a:close/>
                </a:path>
                <a:path w="965200" h="204469">
                  <a:moveTo>
                    <a:pt x="936497" y="202311"/>
                  </a:moveTo>
                  <a:lnTo>
                    <a:pt x="936497" y="188975"/>
                  </a:lnTo>
                  <a:lnTo>
                    <a:pt x="934212" y="189737"/>
                  </a:lnTo>
                  <a:lnTo>
                    <a:pt x="931163" y="190499"/>
                  </a:lnTo>
                  <a:lnTo>
                    <a:pt x="32766" y="190500"/>
                  </a:lnTo>
                  <a:lnTo>
                    <a:pt x="28194" y="188976"/>
                  </a:lnTo>
                  <a:lnTo>
                    <a:pt x="28194" y="202539"/>
                  </a:lnTo>
                  <a:lnTo>
                    <a:pt x="30480" y="203454"/>
                  </a:lnTo>
                  <a:lnTo>
                    <a:pt x="34290" y="203454"/>
                  </a:lnTo>
                  <a:lnTo>
                    <a:pt x="38100" y="204216"/>
                  </a:lnTo>
                  <a:lnTo>
                    <a:pt x="927354" y="204215"/>
                  </a:lnTo>
                  <a:lnTo>
                    <a:pt x="934974" y="202691"/>
                  </a:lnTo>
                  <a:lnTo>
                    <a:pt x="936497" y="202311"/>
                  </a:lnTo>
                  <a:close/>
                </a:path>
                <a:path w="965200" h="204469">
                  <a:moveTo>
                    <a:pt x="936497" y="15675"/>
                  </a:moveTo>
                  <a:lnTo>
                    <a:pt x="936497" y="15239"/>
                  </a:lnTo>
                  <a:lnTo>
                    <a:pt x="935736" y="15239"/>
                  </a:lnTo>
                  <a:lnTo>
                    <a:pt x="936497" y="15675"/>
                  </a:lnTo>
                  <a:close/>
                </a:path>
                <a:path w="965200" h="204469">
                  <a:moveTo>
                    <a:pt x="941069" y="185927"/>
                  </a:moveTo>
                  <a:lnTo>
                    <a:pt x="935736" y="188975"/>
                  </a:lnTo>
                  <a:lnTo>
                    <a:pt x="936497" y="188975"/>
                  </a:lnTo>
                  <a:lnTo>
                    <a:pt x="936497" y="202311"/>
                  </a:lnTo>
                  <a:lnTo>
                    <a:pt x="940308" y="201358"/>
                  </a:lnTo>
                  <a:lnTo>
                    <a:pt x="940308" y="186689"/>
                  </a:lnTo>
                  <a:lnTo>
                    <a:pt x="941069" y="185927"/>
                  </a:lnTo>
                  <a:close/>
                </a:path>
                <a:path w="965200" h="204469">
                  <a:moveTo>
                    <a:pt x="941069" y="18287"/>
                  </a:moveTo>
                  <a:lnTo>
                    <a:pt x="940308" y="17525"/>
                  </a:lnTo>
                  <a:lnTo>
                    <a:pt x="940308" y="17852"/>
                  </a:lnTo>
                  <a:lnTo>
                    <a:pt x="941069" y="18287"/>
                  </a:lnTo>
                  <a:close/>
                </a:path>
                <a:path w="965200" h="204469">
                  <a:moveTo>
                    <a:pt x="944464" y="183226"/>
                  </a:moveTo>
                  <a:lnTo>
                    <a:pt x="940308" y="186689"/>
                  </a:lnTo>
                  <a:lnTo>
                    <a:pt x="940308" y="201358"/>
                  </a:lnTo>
                  <a:lnTo>
                    <a:pt x="941069" y="201167"/>
                  </a:lnTo>
                  <a:lnTo>
                    <a:pt x="941832" y="201167"/>
                  </a:lnTo>
                  <a:lnTo>
                    <a:pt x="941832" y="200405"/>
                  </a:lnTo>
                  <a:lnTo>
                    <a:pt x="944118" y="199262"/>
                  </a:lnTo>
                  <a:lnTo>
                    <a:pt x="944118" y="183641"/>
                  </a:lnTo>
                  <a:lnTo>
                    <a:pt x="944464" y="183226"/>
                  </a:lnTo>
                  <a:close/>
                </a:path>
                <a:path w="965200" h="204469">
                  <a:moveTo>
                    <a:pt x="944880" y="21335"/>
                  </a:moveTo>
                  <a:lnTo>
                    <a:pt x="944118" y="20573"/>
                  </a:lnTo>
                  <a:lnTo>
                    <a:pt x="944464" y="20989"/>
                  </a:lnTo>
                  <a:lnTo>
                    <a:pt x="944880" y="21335"/>
                  </a:lnTo>
                  <a:close/>
                </a:path>
                <a:path w="965200" h="204469">
                  <a:moveTo>
                    <a:pt x="944464" y="20989"/>
                  </a:moveTo>
                  <a:lnTo>
                    <a:pt x="944118" y="20573"/>
                  </a:lnTo>
                  <a:lnTo>
                    <a:pt x="944118" y="20700"/>
                  </a:lnTo>
                  <a:lnTo>
                    <a:pt x="944464" y="20989"/>
                  </a:lnTo>
                  <a:close/>
                </a:path>
                <a:path w="965200" h="204469">
                  <a:moveTo>
                    <a:pt x="944880" y="182879"/>
                  </a:moveTo>
                  <a:lnTo>
                    <a:pt x="944464" y="183226"/>
                  </a:lnTo>
                  <a:lnTo>
                    <a:pt x="944118" y="183641"/>
                  </a:lnTo>
                  <a:lnTo>
                    <a:pt x="944880" y="182879"/>
                  </a:lnTo>
                  <a:close/>
                </a:path>
                <a:path w="965200" h="204469">
                  <a:moveTo>
                    <a:pt x="944880" y="198881"/>
                  </a:moveTo>
                  <a:lnTo>
                    <a:pt x="944880" y="182879"/>
                  </a:lnTo>
                  <a:lnTo>
                    <a:pt x="944118" y="183641"/>
                  </a:lnTo>
                  <a:lnTo>
                    <a:pt x="944118" y="199262"/>
                  </a:lnTo>
                  <a:lnTo>
                    <a:pt x="944880" y="198881"/>
                  </a:lnTo>
                  <a:close/>
                </a:path>
                <a:path w="965200" h="204469">
                  <a:moveTo>
                    <a:pt x="944880" y="21488"/>
                  </a:moveTo>
                  <a:lnTo>
                    <a:pt x="944880" y="21335"/>
                  </a:lnTo>
                  <a:lnTo>
                    <a:pt x="944464" y="20989"/>
                  </a:lnTo>
                  <a:lnTo>
                    <a:pt x="944880" y="21488"/>
                  </a:lnTo>
                  <a:close/>
                </a:path>
                <a:path w="965200" h="204469">
                  <a:moveTo>
                    <a:pt x="947928" y="197357"/>
                  </a:moveTo>
                  <a:lnTo>
                    <a:pt x="947928" y="179069"/>
                  </a:lnTo>
                  <a:lnTo>
                    <a:pt x="944464" y="183226"/>
                  </a:lnTo>
                  <a:lnTo>
                    <a:pt x="944880" y="182879"/>
                  </a:lnTo>
                  <a:lnTo>
                    <a:pt x="944880" y="198881"/>
                  </a:lnTo>
                  <a:lnTo>
                    <a:pt x="947928" y="197357"/>
                  </a:lnTo>
                  <a:close/>
                </a:path>
                <a:path w="965200" h="204469">
                  <a:moveTo>
                    <a:pt x="947928" y="25717"/>
                  </a:moveTo>
                  <a:lnTo>
                    <a:pt x="947928" y="25145"/>
                  </a:lnTo>
                  <a:lnTo>
                    <a:pt x="947166" y="24383"/>
                  </a:lnTo>
                  <a:lnTo>
                    <a:pt x="947928" y="25717"/>
                  </a:lnTo>
                  <a:close/>
                </a:path>
                <a:path w="965200" h="204469">
                  <a:moveTo>
                    <a:pt x="950213" y="174497"/>
                  </a:moveTo>
                  <a:lnTo>
                    <a:pt x="947166" y="179831"/>
                  </a:lnTo>
                  <a:lnTo>
                    <a:pt x="947928" y="179069"/>
                  </a:lnTo>
                  <a:lnTo>
                    <a:pt x="947928" y="197357"/>
                  </a:lnTo>
                  <a:lnTo>
                    <a:pt x="948690" y="197357"/>
                  </a:lnTo>
                  <a:lnTo>
                    <a:pt x="948690" y="196595"/>
                  </a:lnTo>
                  <a:lnTo>
                    <a:pt x="949452" y="195960"/>
                  </a:lnTo>
                  <a:lnTo>
                    <a:pt x="949452" y="176021"/>
                  </a:lnTo>
                  <a:lnTo>
                    <a:pt x="950213" y="174497"/>
                  </a:lnTo>
                  <a:close/>
                </a:path>
                <a:path w="965200" h="204469">
                  <a:moveTo>
                    <a:pt x="950213" y="29717"/>
                  </a:moveTo>
                  <a:lnTo>
                    <a:pt x="949452" y="28193"/>
                  </a:lnTo>
                  <a:lnTo>
                    <a:pt x="949452" y="28384"/>
                  </a:lnTo>
                  <a:lnTo>
                    <a:pt x="950213" y="29717"/>
                  </a:lnTo>
                  <a:close/>
                </a:path>
                <a:path w="965200" h="204469">
                  <a:moveTo>
                    <a:pt x="951738" y="194056"/>
                  </a:moveTo>
                  <a:lnTo>
                    <a:pt x="951738" y="168401"/>
                  </a:lnTo>
                  <a:lnTo>
                    <a:pt x="950976" y="170687"/>
                  </a:lnTo>
                  <a:lnTo>
                    <a:pt x="950976" y="173735"/>
                  </a:lnTo>
                  <a:lnTo>
                    <a:pt x="949452" y="176021"/>
                  </a:lnTo>
                  <a:lnTo>
                    <a:pt x="949452" y="195960"/>
                  </a:lnTo>
                  <a:lnTo>
                    <a:pt x="951738" y="194056"/>
                  </a:lnTo>
                  <a:close/>
                </a:path>
                <a:path w="965200" h="204469">
                  <a:moveTo>
                    <a:pt x="958596" y="187451"/>
                  </a:moveTo>
                  <a:lnTo>
                    <a:pt x="958596" y="16763"/>
                  </a:lnTo>
                  <a:lnTo>
                    <a:pt x="957834" y="16763"/>
                  </a:lnTo>
                  <a:lnTo>
                    <a:pt x="954024" y="12191"/>
                  </a:lnTo>
                  <a:lnTo>
                    <a:pt x="954024" y="192023"/>
                  </a:lnTo>
                  <a:lnTo>
                    <a:pt x="957834" y="187451"/>
                  </a:lnTo>
                  <a:lnTo>
                    <a:pt x="958596" y="187451"/>
                  </a:lnTo>
                  <a:close/>
                </a:path>
                <a:path w="965200" h="204469">
                  <a:moveTo>
                    <a:pt x="961644" y="181355"/>
                  </a:moveTo>
                  <a:lnTo>
                    <a:pt x="961644" y="22859"/>
                  </a:lnTo>
                  <a:lnTo>
                    <a:pt x="958596" y="17525"/>
                  </a:lnTo>
                  <a:lnTo>
                    <a:pt x="958596" y="186689"/>
                  </a:lnTo>
                  <a:lnTo>
                    <a:pt x="961644" y="181355"/>
                  </a:lnTo>
                  <a:close/>
                </a:path>
                <a:path w="965200" h="204469">
                  <a:moveTo>
                    <a:pt x="962406" y="180593"/>
                  </a:moveTo>
                  <a:lnTo>
                    <a:pt x="962406" y="23621"/>
                  </a:lnTo>
                  <a:lnTo>
                    <a:pt x="961644" y="23621"/>
                  </a:lnTo>
                  <a:lnTo>
                    <a:pt x="961644" y="180593"/>
                  </a:lnTo>
                  <a:lnTo>
                    <a:pt x="962406" y="180593"/>
                  </a:lnTo>
                  <a:close/>
                </a:path>
                <a:path w="965200" h="204469">
                  <a:moveTo>
                    <a:pt x="964691" y="169163"/>
                  </a:moveTo>
                  <a:lnTo>
                    <a:pt x="964691" y="34289"/>
                  </a:lnTo>
                  <a:lnTo>
                    <a:pt x="963168" y="26669"/>
                  </a:lnTo>
                  <a:lnTo>
                    <a:pt x="962406" y="24383"/>
                  </a:lnTo>
                  <a:lnTo>
                    <a:pt x="962406" y="179831"/>
                  </a:lnTo>
                  <a:lnTo>
                    <a:pt x="963168" y="176783"/>
                  </a:lnTo>
                  <a:lnTo>
                    <a:pt x="964691" y="169163"/>
                  </a:lnTo>
                  <a:close/>
                </a:path>
              </a:pathLst>
            </a:custGeom>
            <a:solidFill>
              <a:srgbClr val="6F9526"/>
            </a:solidFill>
          </p:spPr>
          <p:txBody>
            <a:bodyPr wrap="square" lIns="0" tIns="0" rIns="0" bIns="0" rtlCol="0"/>
            <a:lstStyle/>
            <a:p>
              <a:endParaRPr/>
            </a:p>
          </p:txBody>
        </p:sp>
      </p:grpSp>
      <p:grpSp>
        <p:nvGrpSpPr>
          <p:cNvPr id="15" name="object 15"/>
          <p:cNvGrpSpPr/>
          <p:nvPr/>
        </p:nvGrpSpPr>
        <p:grpSpPr>
          <a:xfrm>
            <a:off x="8437626" y="3297173"/>
            <a:ext cx="965200" cy="203835"/>
            <a:chOff x="8437626" y="3297173"/>
            <a:chExt cx="965200" cy="203835"/>
          </a:xfrm>
        </p:grpSpPr>
        <p:sp>
          <p:nvSpPr>
            <p:cNvPr id="16" name="object 16"/>
            <p:cNvSpPr/>
            <p:nvPr/>
          </p:nvSpPr>
          <p:spPr>
            <a:xfrm>
              <a:off x="8443722" y="3303269"/>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8FDAC8"/>
            </a:solidFill>
          </p:spPr>
          <p:txBody>
            <a:bodyPr wrap="square" lIns="0" tIns="0" rIns="0" bIns="0" rtlCol="0"/>
            <a:lstStyle/>
            <a:p>
              <a:endParaRPr/>
            </a:p>
          </p:txBody>
        </p:sp>
        <p:sp>
          <p:nvSpPr>
            <p:cNvPr id="17" name="object 17"/>
            <p:cNvSpPr/>
            <p:nvPr/>
          </p:nvSpPr>
          <p:spPr>
            <a:xfrm>
              <a:off x="8437626" y="3297173"/>
              <a:ext cx="965200" cy="203835"/>
            </a:xfrm>
            <a:custGeom>
              <a:avLst/>
              <a:gdLst/>
              <a:ahLst/>
              <a:cxnLst/>
              <a:rect l="l" t="t" r="r" b="b"/>
              <a:pathLst>
                <a:path w="965200" h="203835">
                  <a:moveTo>
                    <a:pt x="6096" y="185928"/>
                  </a:moveTo>
                  <a:lnTo>
                    <a:pt x="6095" y="16763"/>
                  </a:lnTo>
                  <a:lnTo>
                    <a:pt x="3047" y="22860"/>
                  </a:lnTo>
                  <a:lnTo>
                    <a:pt x="2285" y="23622"/>
                  </a:lnTo>
                  <a:lnTo>
                    <a:pt x="1523" y="26669"/>
                  </a:lnTo>
                  <a:lnTo>
                    <a:pt x="0" y="34290"/>
                  </a:lnTo>
                  <a:lnTo>
                    <a:pt x="0" y="169164"/>
                  </a:lnTo>
                  <a:lnTo>
                    <a:pt x="1524" y="176784"/>
                  </a:lnTo>
                  <a:lnTo>
                    <a:pt x="2286" y="179832"/>
                  </a:lnTo>
                  <a:lnTo>
                    <a:pt x="3048" y="179832"/>
                  </a:lnTo>
                  <a:lnTo>
                    <a:pt x="3048" y="180594"/>
                  </a:lnTo>
                  <a:lnTo>
                    <a:pt x="6096" y="185928"/>
                  </a:lnTo>
                  <a:close/>
                </a:path>
                <a:path w="965200" h="203835">
                  <a:moveTo>
                    <a:pt x="10668" y="191262"/>
                  </a:moveTo>
                  <a:lnTo>
                    <a:pt x="10667" y="11429"/>
                  </a:lnTo>
                  <a:lnTo>
                    <a:pt x="6857" y="16002"/>
                  </a:lnTo>
                  <a:lnTo>
                    <a:pt x="6095" y="16002"/>
                  </a:lnTo>
                  <a:lnTo>
                    <a:pt x="6096" y="186690"/>
                  </a:lnTo>
                  <a:lnTo>
                    <a:pt x="6858" y="186690"/>
                  </a:lnTo>
                  <a:lnTo>
                    <a:pt x="10668" y="191262"/>
                  </a:lnTo>
                  <a:close/>
                </a:path>
                <a:path w="965200" h="203835">
                  <a:moveTo>
                    <a:pt x="954024" y="192023"/>
                  </a:moveTo>
                  <a:lnTo>
                    <a:pt x="954024" y="10667"/>
                  </a:lnTo>
                  <a:lnTo>
                    <a:pt x="953262" y="10667"/>
                  </a:lnTo>
                  <a:lnTo>
                    <a:pt x="948690" y="6857"/>
                  </a:lnTo>
                  <a:lnTo>
                    <a:pt x="947927" y="6095"/>
                  </a:lnTo>
                  <a:lnTo>
                    <a:pt x="941832" y="3047"/>
                  </a:lnTo>
                  <a:lnTo>
                    <a:pt x="941832" y="2285"/>
                  </a:lnTo>
                  <a:lnTo>
                    <a:pt x="941069" y="2285"/>
                  </a:lnTo>
                  <a:lnTo>
                    <a:pt x="938022" y="1523"/>
                  </a:lnTo>
                  <a:lnTo>
                    <a:pt x="930402" y="0"/>
                  </a:lnTo>
                  <a:lnTo>
                    <a:pt x="33528" y="0"/>
                  </a:lnTo>
                  <a:lnTo>
                    <a:pt x="29718" y="762"/>
                  </a:lnTo>
                  <a:lnTo>
                    <a:pt x="23621" y="2286"/>
                  </a:lnTo>
                  <a:lnTo>
                    <a:pt x="22859" y="2286"/>
                  </a:lnTo>
                  <a:lnTo>
                    <a:pt x="22859" y="3048"/>
                  </a:lnTo>
                  <a:lnTo>
                    <a:pt x="17525" y="6096"/>
                  </a:lnTo>
                  <a:lnTo>
                    <a:pt x="16763" y="6096"/>
                  </a:lnTo>
                  <a:lnTo>
                    <a:pt x="16001" y="6858"/>
                  </a:lnTo>
                  <a:lnTo>
                    <a:pt x="11429" y="10667"/>
                  </a:lnTo>
                  <a:lnTo>
                    <a:pt x="10667" y="10667"/>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6763" y="24955"/>
                  </a:lnTo>
                  <a:lnTo>
                    <a:pt x="16763" y="24384"/>
                  </a:lnTo>
                  <a:lnTo>
                    <a:pt x="19812" y="20726"/>
                  </a:lnTo>
                  <a:lnTo>
                    <a:pt x="19812" y="20574"/>
                  </a:lnTo>
                  <a:lnTo>
                    <a:pt x="20574" y="19812"/>
                  </a:lnTo>
                  <a:lnTo>
                    <a:pt x="24384" y="16763"/>
                  </a:lnTo>
                  <a:lnTo>
                    <a:pt x="24384" y="17090"/>
                  </a:lnTo>
                  <a:lnTo>
                    <a:pt x="28194" y="14913"/>
                  </a:lnTo>
                  <a:lnTo>
                    <a:pt x="28194" y="14477"/>
                  </a:lnTo>
                  <a:lnTo>
                    <a:pt x="30480" y="13715"/>
                  </a:lnTo>
                  <a:lnTo>
                    <a:pt x="33528" y="12953"/>
                  </a:lnTo>
                  <a:lnTo>
                    <a:pt x="931926" y="12953"/>
                  </a:lnTo>
                  <a:lnTo>
                    <a:pt x="936497" y="14477"/>
                  </a:lnTo>
                  <a:lnTo>
                    <a:pt x="936497" y="14913"/>
                  </a:lnTo>
                  <a:lnTo>
                    <a:pt x="940308" y="17090"/>
                  </a:lnTo>
                  <a:lnTo>
                    <a:pt x="940308" y="16763"/>
                  </a:lnTo>
                  <a:lnTo>
                    <a:pt x="944118" y="19938"/>
                  </a:lnTo>
                  <a:lnTo>
                    <a:pt x="944118" y="19811"/>
                  </a:lnTo>
                  <a:lnTo>
                    <a:pt x="944880" y="20573"/>
                  </a:lnTo>
                  <a:lnTo>
                    <a:pt x="944880" y="20726"/>
                  </a:lnTo>
                  <a:lnTo>
                    <a:pt x="947927" y="24383"/>
                  </a:lnTo>
                  <a:lnTo>
                    <a:pt x="947927" y="24955"/>
                  </a:lnTo>
                  <a:lnTo>
                    <a:pt x="950213" y="28955"/>
                  </a:lnTo>
                  <a:lnTo>
                    <a:pt x="950213" y="29336"/>
                  </a:lnTo>
                  <a:lnTo>
                    <a:pt x="950976" y="30479"/>
                  </a:lnTo>
                  <a:lnTo>
                    <a:pt x="951738" y="33527"/>
                  </a:lnTo>
                  <a:lnTo>
                    <a:pt x="951738" y="194056"/>
                  </a:lnTo>
                  <a:lnTo>
                    <a:pt x="953262" y="192785"/>
                  </a:lnTo>
                  <a:lnTo>
                    <a:pt x="953262" y="192023"/>
                  </a:lnTo>
                  <a:lnTo>
                    <a:pt x="954024" y="192023"/>
                  </a:lnTo>
                  <a:close/>
                </a:path>
                <a:path w="965200" h="203835">
                  <a:moveTo>
                    <a:pt x="17526" y="196596"/>
                  </a:moveTo>
                  <a:lnTo>
                    <a:pt x="17526" y="179832"/>
                  </a:lnTo>
                  <a:lnTo>
                    <a:pt x="13716" y="172212"/>
                  </a:lnTo>
                  <a:lnTo>
                    <a:pt x="12954" y="169926"/>
                  </a:lnTo>
                  <a:lnTo>
                    <a:pt x="12954" y="194056"/>
                  </a:lnTo>
                  <a:lnTo>
                    <a:pt x="16002" y="196596"/>
                  </a:lnTo>
                  <a:lnTo>
                    <a:pt x="17526" y="196596"/>
                  </a:lnTo>
                  <a:close/>
                </a:path>
                <a:path w="965200" h="203835">
                  <a:moveTo>
                    <a:pt x="15240" y="28193"/>
                  </a:moveTo>
                  <a:lnTo>
                    <a:pt x="14478" y="28955"/>
                  </a:lnTo>
                  <a:lnTo>
                    <a:pt x="14478" y="29336"/>
                  </a:lnTo>
                  <a:lnTo>
                    <a:pt x="15240" y="28193"/>
                  </a:lnTo>
                  <a:close/>
                </a:path>
                <a:path w="965200" h="203835">
                  <a:moveTo>
                    <a:pt x="17526" y="23622"/>
                  </a:moveTo>
                  <a:lnTo>
                    <a:pt x="16763" y="24384"/>
                  </a:lnTo>
                  <a:lnTo>
                    <a:pt x="16763" y="24955"/>
                  </a:lnTo>
                  <a:lnTo>
                    <a:pt x="17526" y="23622"/>
                  </a:lnTo>
                  <a:close/>
                </a:path>
                <a:path w="965200" h="203835">
                  <a:moveTo>
                    <a:pt x="20227" y="182464"/>
                  </a:moveTo>
                  <a:lnTo>
                    <a:pt x="16763" y="178308"/>
                  </a:lnTo>
                  <a:lnTo>
                    <a:pt x="17526" y="179832"/>
                  </a:lnTo>
                  <a:lnTo>
                    <a:pt x="17526" y="196596"/>
                  </a:lnTo>
                  <a:lnTo>
                    <a:pt x="19812" y="197902"/>
                  </a:lnTo>
                  <a:lnTo>
                    <a:pt x="19812" y="182118"/>
                  </a:lnTo>
                  <a:lnTo>
                    <a:pt x="20227" y="182464"/>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0574" y="182880"/>
                  </a:moveTo>
                  <a:lnTo>
                    <a:pt x="20227" y="182464"/>
                  </a:lnTo>
                  <a:lnTo>
                    <a:pt x="19812" y="182118"/>
                  </a:lnTo>
                  <a:lnTo>
                    <a:pt x="20574" y="182880"/>
                  </a:lnTo>
                  <a:close/>
                </a:path>
                <a:path w="965200" h="203835">
                  <a:moveTo>
                    <a:pt x="20574" y="198337"/>
                  </a:moveTo>
                  <a:lnTo>
                    <a:pt x="20574" y="182880"/>
                  </a:lnTo>
                  <a:lnTo>
                    <a:pt x="19812" y="182118"/>
                  </a:lnTo>
                  <a:lnTo>
                    <a:pt x="19812" y="197902"/>
                  </a:lnTo>
                  <a:lnTo>
                    <a:pt x="20574" y="198337"/>
                  </a:lnTo>
                  <a:close/>
                </a:path>
                <a:path w="965200" h="203835">
                  <a:moveTo>
                    <a:pt x="20574" y="19938"/>
                  </a:moveTo>
                  <a:lnTo>
                    <a:pt x="20227" y="20227"/>
                  </a:lnTo>
                  <a:lnTo>
                    <a:pt x="20574" y="19938"/>
                  </a:lnTo>
                  <a:close/>
                </a:path>
                <a:path w="965200" h="203835">
                  <a:moveTo>
                    <a:pt x="24384" y="200786"/>
                  </a:moveTo>
                  <a:lnTo>
                    <a:pt x="24384" y="185928"/>
                  </a:lnTo>
                  <a:lnTo>
                    <a:pt x="20227" y="182464"/>
                  </a:lnTo>
                  <a:lnTo>
                    <a:pt x="20574" y="182880"/>
                  </a:lnTo>
                  <a:lnTo>
                    <a:pt x="20574" y="198337"/>
                  </a:lnTo>
                  <a:lnTo>
                    <a:pt x="22860" y="199644"/>
                  </a:lnTo>
                  <a:lnTo>
                    <a:pt x="22860" y="200406"/>
                  </a:lnTo>
                  <a:lnTo>
                    <a:pt x="23622" y="200406"/>
                  </a:lnTo>
                  <a:lnTo>
                    <a:pt x="24384" y="200786"/>
                  </a:lnTo>
                  <a:close/>
                </a:path>
                <a:path w="965200" h="203835">
                  <a:moveTo>
                    <a:pt x="24384" y="17090"/>
                  </a:moveTo>
                  <a:lnTo>
                    <a:pt x="24384" y="16763"/>
                  </a:lnTo>
                  <a:lnTo>
                    <a:pt x="23622" y="17525"/>
                  </a:lnTo>
                  <a:lnTo>
                    <a:pt x="24384" y="17090"/>
                  </a:lnTo>
                  <a:close/>
                </a:path>
                <a:path w="965200" h="203835">
                  <a:moveTo>
                    <a:pt x="28956" y="188214"/>
                  </a:moveTo>
                  <a:lnTo>
                    <a:pt x="23622" y="185166"/>
                  </a:lnTo>
                  <a:lnTo>
                    <a:pt x="24384" y="185928"/>
                  </a:lnTo>
                  <a:lnTo>
                    <a:pt x="24384" y="200786"/>
                  </a:lnTo>
                  <a:lnTo>
                    <a:pt x="26670" y="201930"/>
                  </a:lnTo>
                  <a:lnTo>
                    <a:pt x="28194" y="202234"/>
                  </a:lnTo>
                  <a:lnTo>
                    <a:pt x="28194" y="188214"/>
                  </a:lnTo>
                  <a:lnTo>
                    <a:pt x="28956" y="188214"/>
                  </a:lnTo>
                  <a:close/>
                </a:path>
                <a:path w="965200" h="203835">
                  <a:moveTo>
                    <a:pt x="28956" y="14477"/>
                  </a:moveTo>
                  <a:lnTo>
                    <a:pt x="28194" y="14477"/>
                  </a:lnTo>
                  <a:lnTo>
                    <a:pt x="28194" y="14913"/>
                  </a:lnTo>
                  <a:lnTo>
                    <a:pt x="28956" y="14477"/>
                  </a:lnTo>
                  <a:close/>
                </a:path>
                <a:path w="965200" h="203835">
                  <a:moveTo>
                    <a:pt x="936497" y="201929"/>
                  </a:moveTo>
                  <a:lnTo>
                    <a:pt x="936497" y="188213"/>
                  </a:lnTo>
                  <a:lnTo>
                    <a:pt x="934212" y="188975"/>
                  </a:lnTo>
                  <a:lnTo>
                    <a:pt x="931163" y="189737"/>
                  </a:lnTo>
                  <a:lnTo>
                    <a:pt x="32766" y="189738"/>
                  </a:lnTo>
                  <a:lnTo>
                    <a:pt x="28194" y="188214"/>
                  </a:lnTo>
                  <a:lnTo>
                    <a:pt x="28194" y="202234"/>
                  </a:lnTo>
                  <a:lnTo>
                    <a:pt x="30480" y="202692"/>
                  </a:lnTo>
                  <a:lnTo>
                    <a:pt x="34290" y="202692"/>
                  </a:lnTo>
                  <a:lnTo>
                    <a:pt x="38100" y="203454"/>
                  </a:lnTo>
                  <a:lnTo>
                    <a:pt x="927354" y="203453"/>
                  </a:lnTo>
                  <a:lnTo>
                    <a:pt x="931163" y="202691"/>
                  </a:lnTo>
                  <a:lnTo>
                    <a:pt x="934974" y="202691"/>
                  </a:lnTo>
                  <a:lnTo>
                    <a:pt x="936497" y="201929"/>
                  </a:lnTo>
                  <a:close/>
                </a:path>
                <a:path w="965200" h="203835">
                  <a:moveTo>
                    <a:pt x="936497" y="14913"/>
                  </a:moveTo>
                  <a:lnTo>
                    <a:pt x="936497" y="14477"/>
                  </a:lnTo>
                  <a:lnTo>
                    <a:pt x="935736" y="14477"/>
                  </a:lnTo>
                  <a:lnTo>
                    <a:pt x="936497" y="14913"/>
                  </a:lnTo>
                  <a:close/>
                </a:path>
                <a:path w="965200" h="203835">
                  <a:moveTo>
                    <a:pt x="941069" y="185165"/>
                  </a:moveTo>
                  <a:lnTo>
                    <a:pt x="935736" y="188213"/>
                  </a:lnTo>
                  <a:lnTo>
                    <a:pt x="936497" y="188213"/>
                  </a:lnTo>
                  <a:lnTo>
                    <a:pt x="936497" y="201929"/>
                  </a:lnTo>
                  <a:lnTo>
                    <a:pt x="938022" y="201167"/>
                  </a:lnTo>
                  <a:lnTo>
                    <a:pt x="940308" y="200596"/>
                  </a:lnTo>
                  <a:lnTo>
                    <a:pt x="940308" y="185927"/>
                  </a:lnTo>
                  <a:lnTo>
                    <a:pt x="941069" y="185165"/>
                  </a:lnTo>
                  <a:close/>
                </a:path>
                <a:path w="965200" h="203835">
                  <a:moveTo>
                    <a:pt x="941069" y="17525"/>
                  </a:moveTo>
                  <a:lnTo>
                    <a:pt x="940308" y="16763"/>
                  </a:lnTo>
                  <a:lnTo>
                    <a:pt x="940308" y="17090"/>
                  </a:lnTo>
                  <a:lnTo>
                    <a:pt x="941069" y="17525"/>
                  </a:lnTo>
                  <a:close/>
                </a:path>
                <a:path w="965200" h="203835">
                  <a:moveTo>
                    <a:pt x="944464" y="182464"/>
                  </a:moveTo>
                  <a:lnTo>
                    <a:pt x="940308" y="185927"/>
                  </a:lnTo>
                  <a:lnTo>
                    <a:pt x="940308" y="200596"/>
                  </a:lnTo>
                  <a:lnTo>
                    <a:pt x="941069" y="200405"/>
                  </a:lnTo>
                  <a:lnTo>
                    <a:pt x="941832" y="200405"/>
                  </a:lnTo>
                  <a:lnTo>
                    <a:pt x="941832" y="199643"/>
                  </a:lnTo>
                  <a:lnTo>
                    <a:pt x="944118" y="198500"/>
                  </a:lnTo>
                  <a:lnTo>
                    <a:pt x="944118" y="182879"/>
                  </a:lnTo>
                  <a:lnTo>
                    <a:pt x="944464" y="182464"/>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4880" y="182117"/>
                  </a:moveTo>
                  <a:lnTo>
                    <a:pt x="944464" y="182464"/>
                  </a:lnTo>
                  <a:lnTo>
                    <a:pt x="944118" y="182879"/>
                  </a:lnTo>
                  <a:lnTo>
                    <a:pt x="944880" y="182117"/>
                  </a:lnTo>
                  <a:close/>
                </a:path>
                <a:path w="965200" h="203835">
                  <a:moveTo>
                    <a:pt x="944880" y="198119"/>
                  </a:moveTo>
                  <a:lnTo>
                    <a:pt x="944880" y="182117"/>
                  </a:lnTo>
                  <a:lnTo>
                    <a:pt x="944118" y="182879"/>
                  </a:lnTo>
                  <a:lnTo>
                    <a:pt x="944118" y="198500"/>
                  </a:lnTo>
                  <a:lnTo>
                    <a:pt x="944880" y="198119"/>
                  </a:lnTo>
                  <a:close/>
                </a:path>
                <a:path w="965200" h="203835">
                  <a:moveTo>
                    <a:pt x="944880" y="20726"/>
                  </a:moveTo>
                  <a:lnTo>
                    <a:pt x="944880" y="20573"/>
                  </a:lnTo>
                  <a:lnTo>
                    <a:pt x="944464" y="20227"/>
                  </a:lnTo>
                  <a:lnTo>
                    <a:pt x="944880" y="20726"/>
                  </a:lnTo>
                  <a:close/>
                </a:path>
                <a:path w="965200" h="203835">
                  <a:moveTo>
                    <a:pt x="947927" y="178308"/>
                  </a:moveTo>
                  <a:lnTo>
                    <a:pt x="944464" y="182464"/>
                  </a:lnTo>
                  <a:lnTo>
                    <a:pt x="944880" y="182117"/>
                  </a:lnTo>
                  <a:lnTo>
                    <a:pt x="944880" y="198119"/>
                  </a:lnTo>
                  <a:lnTo>
                    <a:pt x="947166" y="196976"/>
                  </a:lnTo>
                  <a:lnTo>
                    <a:pt x="947166" y="179831"/>
                  </a:lnTo>
                  <a:lnTo>
                    <a:pt x="947927" y="178308"/>
                  </a:lnTo>
                  <a:close/>
                </a:path>
                <a:path w="965200" h="203835">
                  <a:moveTo>
                    <a:pt x="947927" y="24955"/>
                  </a:moveTo>
                  <a:lnTo>
                    <a:pt x="947927" y="24383"/>
                  </a:lnTo>
                  <a:lnTo>
                    <a:pt x="947166" y="23621"/>
                  </a:lnTo>
                  <a:lnTo>
                    <a:pt x="947927" y="24955"/>
                  </a:lnTo>
                  <a:close/>
                </a:path>
                <a:path w="965200" h="203835">
                  <a:moveTo>
                    <a:pt x="951738" y="194056"/>
                  </a:moveTo>
                  <a:lnTo>
                    <a:pt x="951738" y="167639"/>
                  </a:lnTo>
                  <a:lnTo>
                    <a:pt x="950976" y="169925"/>
                  </a:lnTo>
                  <a:lnTo>
                    <a:pt x="950976" y="172973"/>
                  </a:lnTo>
                  <a:lnTo>
                    <a:pt x="949451" y="175260"/>
                  </a:lnTo>
                  <a:lnTo>
                    <a:pt x="947166" y="179831"/>
                  </a:lnTo>
                  <a:lnTo>
                    <a:pt x="947166" y="196976"/>
                  </a:lnTo>
                  <a:lnTo>
                    <a:pt x="947927" y="196596"/>
                  </a:lnTo>
                  <a:lnTo>
                    <a:pt x="948690" y="196595"/>
                  </a:lnTo>
                  <a:lnTo>
                    <a:pt x="951738" y="194056"/>
                  </a:lnTo>
                  <a:close/>
                </a:path>
                <a:path w="965200" h="203835">
                  <a:moveTo>
                    <a:pt x="950213" y="29336"/>
                  </a:moveTo>
                  <a:lnTo>
                    <a:pt x="950213" y="28955"/>
                  </a:lnTo>
                  <a:lnTo>
                    <a:pt x="949451" y="28193"/>
                  </a:lnTo>
                  <a:lnTo>
                    <a:pt x="950213" y="29336"/>
                  </a:lnTo>
                  <a:close/>
                </a:path>
                <a:path w="965200" h="203835">
                  <a:moveTo>
                    <a:pt x="958596" y="186689"/>
                  </a:moveTo>
                  <a:lnTo>
                    <a:pt x="958596" y="16001"/>
                  </a:lnTo>
                  <a:lnTo>
                    <a:pt x="957834" y="16001"/>
                  </a:lnTo>
                  <a:lnTo>
                    <a:pt x="954024" y="11429"/>
                  </a:lnTo>
                  <a:lnTo>
                    <a:pt x="954024" y="191261"/>
                  </a:lnTo>
                  <a:lnTo>
                    <a:pt x="957834" y="186689"/>
                  </a:lnTo>
                  <a:lnTo>
                    <a:pt x="958596" y="186689"/>
                  </a:lnTo>
                  <a:close/>
                </a:path>
                <a:path w="965200" h="203835">
                  <a:moveTo>
                    <a:pt x="964691" y="168401"/>
                  </a:moveTo>
                  <a:lnTo>
                    <a:pt x="964691" y="33527"/>
                  </a:lnTo>
                  <a:lnTo>
                    <a:pt x="963930" y="29717"/>
                  </a:lnTo>
                  <a:lnTo>
                    <a:pt x="962406" y="23621"/>
                  </a:lnTo>
                  <a:lnTo>
                    <a:pt x="962406" y="22859"/>
                  </a:lnTo>
                  <a:lnTo>
                    <a:pt x="961644" y="22859"/>
                  </a:lnTo>
                  <a:lnTo>
                    <a:pt x="958596" y="16763"/>
                  </a:lnTo>
                  <a:lnTo>
                    <a:pt x="958596" y="185927"/>
                  </a:lnTo>
                  <a:lnTo>
                    <a:pt x="961644" y="180593"/>
                  </a:lnTo>
                  <a:lnTo>
                    <a:pt x="961644" y="179831"/>
                  </a:lnTo>
                  <a:lnTo>
                    <a:pt x="962406" y="179831"/>
                  </a:lnTo>
                  <a:lnTo>
                    <a:pt x="964691" y="168401"/>
                  </a:lnTo>
                  <a:close/>
                </a:path>
              </a:pathLst>
            </a:custGeom>
            <a:solidFill>
              <a:srgbClr val="6F9526"/>
            </a:solidFill>
          </p:spPr>
          <p:txBody>
            <a:bodyPr wrap="square" lIns="0" tIns="0" rIns="0" bIns="0" rtlCol="0"/>
            <a:lstStyle/>
            <a:p>
              <a:endParaRPr/>
            </a:p>
          </p:txBody>
        </p:sp>
      </p:grpSp>
      <p:grpSp>
        <p:nvGrpSpPr>
          <p:cNvPr id="18" name="object 18"/>
          <p:cNvGrpSpPr/>
          <p:nvPr/>
        </p:nvGrpSpPr>
        <p:grpSpPr>
          <a:xfrm>
            <a:off x="8437626" y="3570732"/>
            <a:ext cx="965200" cy="203835"/>
            <a:chOff x="8437626" y="3570732"/>
            <a:chExt cx="965200" cy="203835"/>
          </a:xfrm>
        </p:grpSpPr>
        <p:sp>
          <p:nvSpPr>
            <p:cNvPr id="19" name="object 19"/>
            <p:cNvSpPr/>
            <p:nvPr/>
          </p:nvSpPr>
          <p:spPr>
            <a:xfrm>
              <a:off x="8443722" y="3576828"/>
              <a:ext cx="952500" cy="190500"/>
            </a:xfrm>
            <a:custGeom>
              <a:avLst/>
              <a:gdLst/>
              <a:ahLst/>
              <a:cxnLst/>
              <a:rect l="l" t="t" r="r" b="b"/>
              <a:pathLst>
                <a:path w="952500" h="190500">
                  <a:moveTo>
                    <a:pt x="952500" y="158495"/>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8495"/>
                  </a:lnTo>
                  <a:lnTo>
                    <a:pt x="2536" y="170890"/>
                  </a:lnTo>
                  <a:lnTo>
                    <a:pt x="9429" y="181070"/>
                  </a:lnTo>
                  <a:lnTo>
                    <a:pt x="19609" y="187963"/>
                  </a:lnTo>
                  <a:lnTo>
                    <a:pt x="32004" y="190499"/>
                  </a:lnTo>
                  <a:lnTo>
                    <a:pt x="920496" y="190499"/>
                  </a:lnTo>
                  <a:lnTo>
                    <a:pt x="932890" y="187963"/>
                  </a:lnTo>
                  <a:lnTo>
                    <a:pt x="943070" y="181070"/>
                  </a:lnTo>
                  <a:lnTo>
                    <a:pt x="949963" y="170890"/>
                  </a:lnTo>
                  <a:lnTo>
                    <a:pt x="952500" y="158495"/>
                  </a:lnTo>
                  <a:close/>
                </a:path>
              </a:pathLst>
            </a:custGeom>
            <a:solidFill>
              <a:srgbClr val="D6EAAF"/>
            </a:solidFill>
          </p:spPr>
          <p:txBody>
            <a:bodyPr wrap="square" lIns="0" tIns="0" rIns="0" bIns="0" rtlCol="0"/>
            <a:lstStyle/>
            <a:p>
              <a:endParaRPr/>
            </a:p>
          </p:txBody>
        </p:sp>
        <p:sp>
          <p:nvSpPr>
            <p:cNvPr id="20" name="object 20"/>
            <p:cNvSpPr/>
            <p:nvPr/>
          </p:nvSpPr>
          <p:spPr>
            <a:xfrm>
              <a:off x="8437626" y="3570732"/>
              <a:ext cx="965200" cy="203835"/>
            </a:xfrm>
            <a:custGeom>
              <a:avLst/>
              <a:gdLst/>
              <a:ahLst/>
              <a:cxnLst/>
              <a:rect l="l" t="t" r="r" b="b"/>
              <a:pathLst>
                <a:path w="965200" h="203835">
                  <a:moveTo>
                    <a:pt x="964691" y="168401"/>
                  </a:moveTo>
                  <a:lnTo>
                    <a:pt x="964691" y="33527"/>
                  </a:lnTo>
                  <a:lnTo>
                    <a:pt x="963930" y="29717"/>
                  </a:lnTo>
                  <a:lnTo>
                    <a:pt x="962406" y="23621"/>
                  </a:lnTo>
                  <a:lnTo>
                    <a:pt x="962406" y="22859"/>
                  </a:lnTo>
                  <a:lnTo>
                    <a:pt x="961644" y="22859"/>
                  </a:lnTo>
                  <a:lnTo>
                    <a:pt x="958596" y="16763"/>
                  </a:lnTo>
                  <a:lnTo>
                    <a:pt x="957834" y="16001"/>
                  </a:lnTo>
                  <a:lnTo>
                    <a:pt x="954024" y="11429"/>
                  </a:lnTo>
                  <a:lnTo>
                    <a:pt x="953262" y="10667"/>
                  </a:lnTo>
                  <a:lnTo>
                    <a:pt x="948690" y="6857"/>
                  </a:lnTo>
                  <a:lnTo>
                    <a:pt x="947928" y="6095"/>
                  </a:lnTo>
                  <a:lnTo>
                    <a:pt x="941832" y="3047"/>
                  </a:lnTo>
                  <a:lnTo>
                    <a:pt x="941069" y="2285"/>
                  </a:lnTo>
                  <a:lnTo>
                    <a:pt x="938022" y="1523"/>
                  </a:lnTo>
                  <a:lnTo>
                    <a:pt x="930402" y="0"/>
                  </a:lnTo>
                  <a:lnTo>
                    <a:pt x="33528" y="0"/>
                  </a:lnTo>
                  <a:lnTo>
                    <a:pt x="29718" y="762"/>
                  </a:lnTo>
                  <a:lnTo>
                    <a:pt x="23621" y="2286"/>
                  </a:lnTo>
                  <a:lnTo>
                    <a:pt x="22859" y="3048"/>
                  </a:lnTo>
                  <a:lnTo>
                    <a:pt x="17525" y="6096"/>
                  </a:lnTo>
                  <a:lnTo>
                    <a:pt x="16763" y="6096"/>
                  </a:lnTo>
                  <a:lnTo>
                    <a:pt x="16001" y="6858"/>
                  </a:lnTo>
                  <a:lnTo>
                    <a:pt x="11429" y="10667"/>
                  </a:lnTo>
                  <a:lnTo>
                    <a:pt x="10667" y="11429"/>
                  </a:lnTo>
                  <a:lnTo>
                    <a:pt x="6857" y="16002"/>
                  </a:lnTo>
                  <a:lnTo>
                    <a:pt x="6095" y="16763"/>
                  </a:lnTo>
                  <a:lnTo>
                    <a:pt x="3047" y="22860"/>
                  </a:lnTo>
                  <a:lnTo>
                    <a:pt x="2285" y="23622"/>
                  </a:lnTo>
                  <a:lnTo>
                    <a:pt x="1523" y="26669"/>
                  </a:lnTo>
                  <a:lnTo>
                    <a:pt x="0" y="34290"/>
                  </a:lnTo>
                  <a:lnTo>
                    <a:pt x="0" y="169164"/>
                  </a:lnTo>
                  <a:lnTo>
                    <a:pt x="1524" y="176784"/>
                  </a:lnTo>
                  <a:lnTo>
                    <a:pt x="2286" y="179832"/>
                  </a:lnTo>
                  <a:lnTo>
                    <a:pt x="3048" y="179832"/>
                  </a:lnTo>
                  <a:lnTo>
                    <a:pt x="3048" y="180594"/>
                  </a:lnTo>
                  <a:lnTo>
                    <a:pt x="6096" y="185928"/>
                  </a:lnTo>
                  <a:lnTo>
                    <a:pt x="6096" y="186690"/>
                  </a:lnTo>
                  <a:lnTo>
                    <a:pt x="6858" y="186690"/>
                  </a:lnTo>
                  <a:lnTo>
                    <a:pt x="10668" y="191262"/>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6764" y="24955"/>
                  </a:lnTo>
                  <a:lnTo>
                    <a:pt x="16764" y="24384"/>
                  </a:lnTo>
                  <a:lnTo>
                    <a:pt x="19812" y="20726"/>
                  </a:lnTo>
                  <a:lnTo>
                    <a:pt x="19812" y="20574"/>
                  </a:lnTo>
                  <a:lnTo>
                    <a:pt x="20574" y="19812"/>
                  </a:lnTo>
                  <a:lnTo>
                    <a:pt x="24384" y="16763"/>
                  </a:lnTo>
                  <a:lnTo>
                    <a:pt x="24384" y="17090"/>
                  </a:lnTo>
                  <a:lnTo>
                    <a:pt x="28956" y="14477"/>
                  </a:lnTo>
                  <a:lnTo>
                    <a:pt x="28956" y="14731"/>
                  </a:lnTo>
                  <a:lnTo>
                    <a:pt x="30480" y="13715"/>
                  </a:lnTo>
                  <a:lnTo>
                    <a:pt x="33528" y="12953"/>
                  </a:lnTo>
                  <a:lnTo>
                    <a:pt x="929640" y="12953"/>
                  </a:lnTo>
                  <a:lnTo>
                    <a:pt x="931926" y="13715"/>
                  </a:lnTo>
                  <a:lnTo>
                    <a:pt x="934212" y="13715"/>
                  </a:lnTo>
                  <a:lnTo>
                    <a:pt x="935736" y="14732"/>
                  </a:lnTo>
                  <a:lnTo>
                    <a:pt x="935736" y="14477"/>
                  </a:lnTo>
                  <a:lnTo>
                    <a:pt x="940308" y="17090"/>
                  </a:lnTo>
                  <a:lnTo>
                    <a:pt x="940308" y="16763"/>
                  </a:lnTo>
                  <a:lnTo>
                    <a:pt x="944118" y="19938"/>
                  </a:lnTo>
                  <a:lnTo>
                    <a:pt x="944118" y="19811"/>
                  </a:lnTo>
                  <a:lnTo>
                    <a:pt x="944880" y="20573"/>
                  </a:lnTo>
                  <a:lnTo>
                    <a:pt x="944880" y="20726"/>
                  </a:lnTo>
                  <a:lnTo>
                    <a:pt x="947928" y="24383"/>
                  </a:lnTo>
                  <a:lnTo>
                    <a:pt x="947928" y="24955"/>
                  </a:lnTo>
                  <a:lnTo>
                    <a:pt x="950213" y="28955"/>
                  </a:lnTo>
                  <a:lnTo>
                    <a:pt x="950213" y="29336"/>
                  </a:lnTo>
                  <a:lnTo>
                    <a:pt x="950976" y="30479"/>
                  </a:lnTo>
                  <a:lnTo>
                    <a:pt x="951738" y="33527"/>
                  </a:lnTo>
                  <a:lnTo>
                    <a:pt x="951738" y="194056"/>
                  </a:lnTo>
                  <a:lnTo>
                    <a:pt x="953262" y="192785"/>
                  </a:lnTo>
                  <a:lnTo>
                    <a:pt x="953262" y="192023"/>
                  </a:lnTo>
                  <a:lnTo>
                    <a:pt x="954024" y="192023"/>
                  </a:lnTo>
                  <a:lnTo>
                    <a:pt x="954024" y="191261"/>
                  </a:lnTo>
                  <a:lnTo>
                    <a:pt x="957834" y="186689"/>
                  </a:lnTo>
                  <a:lnTo>
                    <a:pt x="958596" y="186689"/>
                  </a:lnTo>
                  <a:lnTo>
                    <a:pt x="958596" y="185927"/>
                  </a:lnTo>
                  <a:lnTo>
                    <a:pt x="961644" y="180593"/>
                  </a:lnTo>
                  <a:lnTo>
                    <a:pt x="961644" y="179831"/>
                  </a:lnTo>
                  <a:lnTo>
                    <a:pt x="962406" y="179831"/>
                  </a:lnTo>
                  <a:lnTo>
                    <a:pt x="964691" y="168401"/>
                  </a:lnTo>
                  <a:close/>
                </a:path>
                <a:path w="965200" h="203835">
                  <a:moveTo>
                    <a:pt x="15240" y="175260"/>
                  </a:moveTo>
                  <a:lnTo>
                    <a:pt x="13716" y="172212"/>
                  </a:lnTo>
                  <a:lnTo>
                    <a:pt x="12954" y="169926"/>
                  </a:lnTo>
                  <a:lnTo>
                    <a:pt x="12954" y="194056"/>
                  </a:lnTo>
                  <a:lnTo>
                    <a:pt x="14478" y="195326"/>
                  </a:lnTo>
                  <a:lnTo>
                    <a:pt x="14478" y="174498"/>
                  </a:lnTo>
                  <a:lnTo>
                    <a:pt x="15240" y="175260"/>
                  </a:lnTo>
                  <a:close/>
                </a:path>
                <a:path w="965200" h="203835">
                  <a:moveTo>
                    <a:pt x="15240" y="28193"/>
                  </a:moveTo>
                  <a:lnTo>
                    <a:pt x="14478" y="28955"/>
                  </a:lnTo>
                  <a:lnTo>
                    <a:pt x="14478" y="29336"/>
                  </a:lnTo>
                  <a:lnTo>
                    <a:pt x="15240" y="28193"/>
                  </a:lnTo>
                  <a:close/>
                </a:path>
                <a:path w="965200" h="203835">
                  <a:moveTo>
                    <a:pt x="17526" y="197358"/>
                  </a:moveTo>
                  <a:lnTo>
                    <a:pt x="17526" y="179832"/>
                  </a:lnTo>
                  <a:lnTo>
                    <a:pt x="14478" y="174498"/>
                  </a:lnTo>
                  <a:lnTo>
                    <a:pt x="14478" y="195326"/>
                  </a:lnTo>
                  <a:lnTo>
                    <a:pt x="16002" y="196596"/>
                  </a:lnTo>
                  <a:lnTo>
                    <a:pt x="16764" y="196596"/>
                  </a:lnTo>
                  <a:lnTo>
                    <a:pt x="17526" y="197358"/>
                  </a:lnTo>
                  <a:close/>
                </a:path>
                <a:path w="965200" h="203835">
                  <a:moveTo>
                    <a:pt x="17526" y="23622"/>
                  </a:moveTo>
                  <a:lnTo>
                    <a:pt x="16764" y="24384"/>
                  </a:lnTo>
                  <a:lnTo>
                    <a:pt x="16764" y="24955"/>
                  </a:lnTo>
                  <a:lnTo>
                    <a:pt x="17526" y="23622"/>
                  </a:lnTo>
                  <a:close/>
                </a:path>
                <a:path w="965200" h="203835">
                  <a:moveTo>
                    <a:pt x="20574" y="198664"/>
                  </a:moveTo>
                  <a:lnTo>
                    <a:pt x="20574" y="183642"/>
                  </a:lnTo>
                  <a:lnTo>
                    <a:pt x="16764" y="178308"/>
                  </a:lnTo>
                  <a:lnTo>
                    <a:pt x="17526" y="179832"/>
                  </a:lnTo>
                  <a:lnTo>
                    <a:pt x="17526" y="197358"/>
                  </a:lnTo>
                  <a:lnTo>
                    <a:pt x="20574" y="198664"/>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4384" y="200786"/>
                  </a:moveTo>
                  <a:lnTo>
                    <a:pt x="24384" y="185928"/>
                  </a:lnTo>
                  <a:lnTo>
                    <a:pt x="19812" y="182118"/>
                  </a:lnTo>
                  <a:lnTo>
                    <a:pt x="20574" y="183642"/>
                  </a:lnTo>
                  <a:lnTo>
                    <a:pt x="20574" y="198664"/>
                  </a:lnTo>
                  <a:lnTo>
                    <a:pt x="22860" y="199644"/>
                  </a:lnTo>
                  <a:lnTo>
                    <a:pt x="22860" y="200406"/>
                  </a:lnTo>
                  <a:lnTo>
                    <a:pt x="23622" y="200406"/>
                  </a:lnTo>
                  <a:lnTo>
                    <a:pt x="24384" y="200786"/>
                  </a:lnTo>
                  <a:close/>
                </a:path>
                <a:path w="965200" h="203835">
                  <a:moveTo>
                    <a:pt x="20574" y="19938"/>
                  </a:moveTo>
                  <a:lnTo>
                    <a:pt x="20227" y="20227"/>
                  </a:lnTo>
                  <a:lnTo>
                    <a:pt x="20574" y="19938"/>
                  </a:lnTo>
                  <a:close/>
                </a:path>
                <a:path w="965200" h="203835">
                  <a:moveTo>
                    <a:pt x="24384" y="17090"/>
                  </a:moveTo>
                  <a:lnTo>
                    <a:pt x="24384" y="16763"/>
                  </a:lnTo>
                  <a:lnTo>
                    <a:pt x="23622" y="17525"/>
                  </a:lnTo>
                  <a:lnTo>
                    <a:pt x="24384" y="17090"/>
                  </a:lnTo>
                  <a:close/>
                </a:path>
                <a:path w="965200" h="203835">
                  <a:moveTo>
                    <a:pt x="28956" y="188214"/>
                  </a:moveTo>
                  <a:lnTo>
                    <a:pt x="23622" y="185166"/>
                  </a:lnTo>
                  <a:lnTo>
                    <a:pt x="24384" y="185928"/>
                  </a:lnTo>
                  <a:lnTo>
                    <a:pt x="24384" y="200786"/>
                  </a:lnTo>
                  <a:lnTo>
                    <a:pt x="26670" y="201930"/>
                  </a:lnTo>
                  <a:lnTo>
                    <a:pt x="28194" y="202234"/>
                  </a:lnTo>
                  <a:lnTo>
                    <a:pt x="28194" y="188214"/>
                  </a:lnTo>
                  <a:lnTo>
                    <a:pt x="28956" y="188214"/>
                  </a:lnTo>
                  <a:close/>
                </a:path>
                <a:path w="965200" h="203835">
                  <a:moveTo>
                    <a:pt x="28956" y="14731"/>
                  </a:moveTo>
                  <a:lnTo>
                    <a:pt x="28956" y="14477"/>
                  </a:lnTo>
                  <a:lnTo>
                    <a:pt x="28194" y="15239"/>
                  </a:lnTo>
                  <a:lnTo>
                    <a:pt x="28956" y="14731"/>
                  </a:lnTo>
                  <a:close/>
                </a:path>
                <a:path w="965200" h="203835">
                  <a:moveTo>
                    <a:pt x="936497" y="201929"/>
                  </a:moveTo>
                  <a:lnTo>
                    <a:pt x="936497" y="188213"/>
                  </a:lnTo>
                  <a:lnTo>
                    <a:pt x="934212" y="188975"/>
                  </a:lnTo>
                  <a:lnTo>
                    <a:pt x="931163" y="189737"/>
                  </a:lnTo>
                  <a:lnTo>
                    <a:pt x="928878" y="189737"/>
                  </a:lnTo>
                  <a:lnTo>
                    <a:pt x="926591" y="190499"/>
                  </a:lnTo>
                  <a:lnTo>
                    <a:pt x="38100" y="190500"/>
                  </a:lnTo>
                  <a:lnTo>
                    <a:pt x="35052" y="189738"/>
                  </a:lnTo>
                  <a:lnTo>
                    <a:pt x="32766" y="189738"/>
                  </a:lnTo>
                  <a:lnTo>
                    <a:pt x="28194" y="188214"/>
                  </a:lnTo>
                  <a:lnTo>
                    <a:pt x="28194" y="202234"/>
                  </a:lnTo>
                  <a:lnTo>
                    <a:pt x="34290" y="203454"/>
                  </a:lnTo>
                  <a:lnTo>
                    <a:pt x="927354" y="203453"/>
                  </a:lnTo>
                  <a:lnTo>
                    <a:pt x="931163" y="202691"/>
                  </a:lnTo>
                  <a:lnTo>
                    <a:pt x="934974" y="202691"/>
                  </a:lnTo>
                  <a:lnTo>
                    <a:pt x="936497" y="201929"/>
                  </a:lnTo>
                  <a:close/>
                </a:path>
                <a:path w="965200" h="203835">
                  <a:moveTo>
                    <a:pt x="936497" y="15239"/>
                  </a:moveTo>
                  <a:lnTo>
                    <a:pt x="935736" y="14477"/>
                  </a:lnTo>
                  <a:lnTo>
                    <a:pt x="935736" y="14732"/>
                  </a:lnTo>
                  <a:lnTo>
                    <a:pt x="936497" y="15239"/>
                  </a:lnTo>
                  <a:close/>
                </a:path>
                <a:path w="965200" h="203835">
                  <a:moveTo>
                    <a:pt x="941069" y="185165"/>
                  </a:moveTo>
                  <a:lnTo>
                    <a:pt x="935736" y="188213"/>
                  </a:lnTo>
                  <a:lnTo>
                    <a:pt x="936497" y="188213"/>
                  </a:lnTo>
                  <a:lnTo>
                    <a:pt x="936497" y="201929"/>
                  </a:lnTo>
                  <a:lnTo>
                    <a:pt x="938022" y="201167"/>
                  </a:lnTo>
                  <a:lnTo>
                    <a:pt x="940308" y="200596"/>
                  </a:lnTo>
                  <a:lnTo>
                    <a:pt x="940308" y="185927"/>
                  </a:lnTo>
                  <a:lnTo>
                    <a:pt x="941069" y="185165"/>
                  </a:lnTo>
                  <a:close/>
                </a:path>
                <a:path w="965200" h="203835">
                  <a:moveTo>
                    <a:pt x="941069" y="17525"/>
                  </a:moveTo>
                  <a:lnTo>
                    <a:pt x="940308" y="16763"/>
                  </a:lnTo>
                  <a:lnTo>
                    <a:pt x="940308" y="17090"/>
                  </a:lnTo>
                  <a:lnTo>
                    <a:pt x="941069" y="17525"/>
                  </a:lnTo>
                  <a:close/>
                </a:path>
                <a:path w="965200" h="203835">
                  <a:moveTo>
                    <a:pt x="944464" y="182464"/>
                  </a:moveTo>
                  <a:lnTo>
                    <a:pt x="940308" y="185927"/>
                  </a:lnTo>
                  <a:lnTo>
                    <a:pt x="940308" y="200596"/>
                  </a:lnTo>
                  <a:lnTo>
                    <a:pt x="941069" y="200405"/>
                  </a:lnTo>
                  <a:lnTo>
                    <a:pt x="941832" y="200405"/>
                  </a:lnTo>
                  <a:lnTo>
                    <a:pt x="941832" y="199643"/>
                  </a:lnTo>
                  <a:lnTo>
                    <a:pt x="944118" y="198786"/>
                  </a:lnTo>
                  <a:lnTo>
                    <a:pt x="944118" y="182879"/>
                  </a:lnTo>
                  <a:lnTo>
                    <a:pt x="944464" y="182464"/>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4880" y="182117"/>
                  </a:moveTo>
                  <a:lnTo>
                    <a:pt x="944464" y="182464"/>
                  </a:lnTo>
                  <a:lnTo>
                    <a:pt x="944118" y="182879"/>
                  </a:lnTo>
                  <a:lnTo>
                    <a:pt x="944880" y="182117"/>
                  </a:lnTo>
                  <a:close/>
                </a:path>
                <a:path w="965200" h="203835">
                  <a:moveTo>
                    <a:pt x="944880" y="198500"/>
                  </a:moveTo>
                  <a:lnTo>
                    <a:pt x="944880" y="182117"/>
                  </a:lnTo>
                  <a:lnTo>
                    <a:pt x="944118" y="182879"/>
                  </a:lnTo>
                  <a:lnTo>
                    <a:pt x="944118" y="198786"/>
                  </a:lnTo>
                  <a:lnTo>
                    <a:pt x="944880" y="198500"/>
                  </a:lnTo>
                  <a:close/>
                </a:path>
                <a:path w="965200" h="203835">
                  <a:moveTo>
                    <a:pt x="944880" y="20726"/>
                  </a:moveTo>
                  <a:lnTo>
                    <a:pt x="944880" y="20573"/>
                  </a:lnTo>
                  <a:lnTo>
                    <a:pt x="944464" y="20227"/>
                  </a:lnTo>
                  <a:lnTo>
                    <a:pt x="944880" y="20726"/>
                  </a:lnTo>
                  <a:close/>
                </a:path>
                <a:path w="965200" h="203835">
                  <a:moveTo>
                    <a:pt x="947928" y="178307"/>
                  </a:moveTo>
                  <a:lnTo>
                    <a:pt x="944464" y="182464"/>
                  </a:lnTo>
                  <a:lnTo>
                    <a:pt x="944880" y="182117"/>
                  </a:lnTo>
                  <a:lnTo>
                    <a:pt x="944880" y="198500"/>
                  </a:lnTo>
                  <a:lnTo>
                    <a:pt x="947166" y="197643"/>
                  </a:lnTo>
                  <a:lnTo>
                    <a:pt x="947166" y="179831"/>
                  </a:lnTo>
                  <a:lnTo>
                    <a:pt x="947928" y="178307"/>
                  </a:lnTo>
                  <a:close/>
                </a:path>
                <a:path w="965200" h="203835">
                  <a:moveTo>
                    <a:pt x="947928" y="24955"/>
                  </a:moveTo>
                  <a:lnTo>
                    <a:pt x="947928" y="24383"/>
                  </a:lnTo>
                  <a:lnTo>
                    <a:pt x="947166" y="23621"/>
                  </a:lnTo>
                  <a:lnTo>
                    <a:pt x="947928" y="24955"/>
                  </a:lnTo>
                  <a:close/>
                </a:path>
                <a:path w="965200" h="203835">
                  <a:moveTo>
                    <a:pt x="950213" y="195326"/>
                  </a:moveTo>
                  <a:lnTo>
                    <a:pt x="950213" y="174497"/>
                  </a:lnTo>
                  <a:lnTo>
                    <a:pt x="947166" y="179831"/>
                  </a:lnTo>
                  <a:lnTo>
                    <a:pt x="947166" y="197643"/>
                  </a:lnTo>
                  <a:lnTo>
                    <a:pt x="947928" y="197357"/>
                  </a:lnTo>
                  <a:lnTo>
                    <a:pt x="947928" y="196595"/>
                  </a:lnTo>
                  <a:lnTo>
                    <a:pt x="948690" y="196595"/>
                  </a:lnTo>
                  <a:lnTo>
                    <a:pt x="950213" y="195326"/>
                  </a:lnTo>
                  <a:close/>
                </a:path>
                <a:path w="965200" h="203835">
                  <a:moveTo>
                    <a:pt x="950213" y="29336"/>
                  </a:moveTo>
                  <a:lnTo>
                    <a:pt x="950213" y="28955"/>
                  </a:lnTo>
                  <a:lnTo>
                    <a:pt x="949452" y="28193"/>
                  </a:lnTo>
                  <a:lnTo>
                    <a:pt x="950213" y="29336"/>
                  </a:lnTo>
                  <a:close/>
                </a:path>
                <a:path w="965200" h="203835">
                  <a:moveTo>
                    <a:pt x="951738" y="194056"/>
                  </a:moveTo>
                  <a:lnTo>
                    <a:pt x="951738" y="167639"/>
                  </a:lnTo>
                  <a:lnTo>
                    <a:pt x="950976" y="170687"/>
                  </a:lnTo>
                  <a:lnTo>
                    <a:pt x="950976" y="172973"/>
                  </a:lnTo>
                  <a:lnTo>
                    <a:pt x="949452" y="175259"/>
                  </a:lnTo>
                  <a:lnTo>
                    <a:pt x="950213" y="174497"/>
                  </a:lnTo>
                  <a:lnTo>
                    <a:pt x="950213" y="195326"/>
                  </a:lnTo>
                  <a:lnTo>
                    <a:pt x="951738" y="194056"/>
                  </a:lnTo>
                  <a:close/>
                </a:path>
              </a:pathLst>
            </a:custGeom>
            <a:solidFill>
              <a:srgbClr val="6F9526"/>
            </a:solidFill>
          </p:spPr>
          <p:txBody>
            <a:bodyPr wrap="square" lIns="0" tIns="0" rIns="0" bIns="0" rtlCol="0"/>
            <a:lstStyle/>
            <a:p>
              <a:endParaRPr/>
            </a:p>
          </p:txBody>
        </p:sp>
      </p:grpSp>
      <p:grpSp>
        <p:nvGrpSpPr>
          <p:cNvPr id="21" name="object 21"/>
          <p:cNvGrpSpPr/>
          <p:nvPr/>
        </p:nvGrpSpPr>
        <p:grpSpPr>
          <a:xfrm>
            <a:off x="8437626" y="3844290"/>
            <a:ext cx="965200" cy="203835"/>
            <a:chOff x="8437626" y="3844290"/>
            <a:chExt cx="965200" cy="203835"/>
          </a:xfrm>
        </p:grpSpPr>
        <p:sp>
          <p:nvSpPr>
            <p:cNvPr id="22" name="object 22"/>
            <p:cNvSpPr/>
            <p:nvPr/>
          </p:nvSpPr>
          <p:spPr>
            <a:xfrm>
              <a:off x="8443722" y="3850386"/>
              <a:ext cx="952500" cy="190500"/>
            </a:xfrm>
            <a:custGeom>
              <a:avLst/>
              <a:gdLst/>
              <a:ahLst/>
              <a:cxnLst/>
              <a:rect l="l" t="t" r="r" b="b"/>
              <a:pathLst>
                <a:path w="952500" h="190500">
                  <a:moveTo>
                    <a:pt x="952500" y="159257"/>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9257"/>
                  </a:lnTo>
                  <a:lnTo>
                    <a:pt x="2536" y="171533"/>
                  </a:lnTo>
                  <a:lnTo>
                    <a:pt x="9429" y="181451"/>
                  </a:lnTo>
                  <a:lnTo>
                    <a:pt x="19609" y="188083"/>
                  </a:lnTo>
                  <a:lnTo>
                    <a:pt x="32004" y="190499"/>
                  </a:lnTo>
                  <a:lnTo>
                    <a:pt x="920496" y="190499"/>
                  </a:lnTo>
                  <a:lnTo>
                    <a:pt x="932890" y="188083"/>
                  </a:lnTo>
                  <a:lnTo>
                    <a:pt x="943070" y="181451"/>
                  </a:lnTo>
                  <a:lnTo>
                    <a:pt x="949963" y="171533"/>
                  </a:lnTo>
                  <a:lnTo>
                    <a:pt x="952500" y="159257"/>
                  </a:lnTo>
                  <a:close/>
                </a:path>
              </a:pathLst>
            </a:custGeom>
            <a:solidFill>
              <a:srgbClr val="D6EAAF"/>
            </a:solidFill>
          </p:spPr>
          <p:txBody>
            <a:bodyPr wrap="square" lIns="0" tIns="0" rIns="0" bIns="0" rtlCol="0"/>
            <a:lstStyle/>
            <a:p>
              <a:endParaRPr/>
            </a:p>
          </p:txBody>
        </p:sp>
        <p:sp>
          <p:nvSpPr>
            <p:cNvPr id="23" name="object 23"/>
            <p:cNvSpPr/>
            <p:nvPr/>
          </p:nvSpPr>
          <p:spPr>
            <a:xfrm>
              <a:off x="8437626" y="3844290"/>
              <a:ext cx="965200" cy="203835"/>
            </a:xfrm>
            <a:custGeom>
              <a:avLst/>
              <a:gdLst/>
              <a:ahLst/>
              <a:cxnLst/>
              <a:rect l="l" t="t" r="r" b="b"/>
              <a:pathLst>
                <a:path w="965200" h="203835">
                  <a:moveTo>
                    <a:pt x="6096" y="185928"/>
                  </a:moveTo>
                  <a:lnTo>
                    <a:pt x="6095" y="17526"/>
                  </a:lnTo>
                  <a:lnTo>
                    <a:pt x="3047" y="22860"/>
                  </a:lnTo>
                  <a:lnTo>
                    <a:pt x="2285" y="23622"/>
                  </a:lnTo>
                  <a:lnTo>
                    <a:pt x="1523" y="27432"/>
                  </a:lnTo>
                  <a:lnTo>
                    <a:pt x="761" y="30480"/>
                  </a:lnTo>
                  <a:lnTo>
                    <a:pt x="0" y="34290"/>
                  </a:lnTo>
                  <a:lnTo>
                    <a:pt x="0" y="169164"/>
                  </a:lnTo>
                  <a:lnTo>
                    <a:pt x="1524" y="176784"/>
                  </a:lnTo>
                  <a:lnTo>
                    <a:pt x="2286" y="179832"/>
                  </a:lnTo>
                  <a:lnTo>
                    <a:pt x="3048" y="179832"/>
                  </a:lnTo>
                  <a:lnTo>
                    <a:pt x="3048" y="180594"/>
                  </a:lnTo>
                  <a:lnTo>
                    <a:pt x="6096" y="185928"/>
                  </a:lnTo>
                  <a:close/>
                </a:path>
                <a:path w="965200" h="203835">
                  <a:moveTo>
                    <a:pt x="958596" y="186689"/>
                  </a:moveTo>
                  <a:lnTo>
                    <a:pt x="958596" y="16763"/>
                  </a:lnTo>
                  <a:lnTo>
                    <a:pt x="957834" y="16001"/>
                  </a:lnTo>
                  <a:lnTo>
                    <a:pt x="954024" y="11429"/>
                  </a:lnTo>
                  <a:lnTo>
                    <a:pt x="953262" y="10667"/>
                  </a:lnTo>
                  <a:lnTo>
                    <a:pt x="948690" y="6857"/>
                  </a:lnTo>
                  <a:lnTo>
                    <a:pt x="947928" y="6095"/>
                  </a:lnTo>
                  <a:lnTo>
                    <a:pt x="941832" y="3047"/>
                  </a:lnTo>
                  <a:lnTo>
                    <a:pt x="941069" y="2285"/>
                  </a:lnTo>
                  <a:lnTo>
                    <a:pt x="938022" y="1523"/>
                  </a:lnTo>
                  <a:lnTo>
                    <a:pt x="930402" y="0"/>
                  </a:lnTo>
                  <a:lnTo>
                    <a:pt x="33528" y="0"/>
                  </a:lnTo>
                  <a:lnTo>
                    <a:pt x="29718" y="762"/>
                  </a:lnTo>
                  <a:lnTo>
                    <a:pt x="23621" y="2286"/>
                  </a:lnTo>
                  <a:lnTo>
                    <a:pt x="22859" y="3048"/>
                  </a:lnTo>
                  <a:lnTo>
                    <a:pt x="17525" y="6096"/>
                  </a:lnTo>
                  <a:lnTo>
                    <a:pt x="16763" y="6096"/>
                  </a:lnTo>
                  <a:lnTo>
                    <a:pt x="16001" y="6858"/>
                  </a:lnTo>
                  <a:lnTo>
                    <a:pt x="11429" y="10667"/>
                  </a:lnTo>
                  <a:lnTo>
                    <a:pt x="10667" y="11429"/>
                  </a:lnTo>
                  <a:lnTo>
                    <a:pt x="6857" y="16002"/>
                  </a:lnTo>
                  <a:lnTo>
                    <a:pt x="6095" y="16763"/>
                  </a:lnTo>
                  <a:lnTo>
                    <a:pt x="6096" y="186690"/>
                  </a:lnTo>
                  <a:lnTo>
                    <a:pt x="6858" y="186690"/>
                  </a:lnTo>
                  <a:lnTo>
                    <a:pt x="10668" y="191262"/>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6764" y="24955"/>
                  </a:lnTo>
                  <a:lnTo>
                    <a:pt x="16764" y="24384"/>
                  </a:lnTo>
                  <a:lnTo>
                    <a:pt x="19812" y="20726"/>
                  </a:lnTo>
                  <a:lnTo>
                    <a:pt x="19812" y="20574"/>
                  </a:lnTo>
                  <a:lnTo>
                    <a:pt x="20574" y="19812"/>
                  </a:lnTo>
                  <a:lnTo>
                    <a:pt x="24384" y="16763"/>
                  </a:lnTo>
                  <a:lnTo>
                    <a:pt x="24384" y="17090"/>
                  </a:lnTo>
                  <a:lnTo>
                    <a:pt x="28956" y="14477"/>
                  </a:lnTo>
                  <a:lnTo>
                    <a:pt x="28956" y="14731"/>
                  </a:lnTo>
                  <a:lnTo>
                    <a:pt x="30480" y="13715"/>
                  </a:lnTo>
                  <a:lnTo>
                    <a:pt x="33528" y="13715"/>
                  </a:lnTo>
                  <a:lnTo>
                    <a:pt x="35814" y="12953"/>
                  </a:lnTo>
                  <a:lnTo>
                    <a:pt x="929640" y="12953"/>
                  </a:lnTo>
                  <a:lnTo>
                    <a:pt x="935736" y="14985"/>
                  </a:lnTo>
                  <a:lnTo>
                    <a:pt x="935736" y="14477"/>
                  </a:lnTo>
                  <a:lnTo>
                    <a:pt x="940308" y="17090"/>
                  </a:lnTo>
                  <a:lnTo>
                    <a:pt x="940308" y="16763"/>
                  </a:lnTo>
                  <a:lnTo>
                    <a:pt x="944118" y="19938"/>
                  </a:lnTo>
                  <a:lnTo>
                    <a:pt x="944118" y="19811"/>
                  </a:lnTo>
                  <a:lnTo>
                    <a:pt x="944880" y="20573"/>
                  </a:lnTo>
                  <a:lnTo>
                    <a:pt x="944880" y="20726"/>
                  </a:lnTo>
                  <a:lnTo>
                    <a:pt x="947928" y="24383"/>
                  </a:lnTo>
                  <a:lnTo>
                    <a:pt x="947928" y="24955"/>
                  </a:lnTo>
                  <a:lnTo>
                    <a:pt x="950213" y="28955"/>
                  </a:lnTo>
                  <a:lnTo>
                    <a:pt x="950213" y="29717"/>
                  </a:lnTo>
                  <a:lnTo>
                    <a:pt x="950976" y="31241"/>
                  </a:lnTo>
                  <a:lnTo>
                    <a:pt x="951738" y="33527"/>
                  </a:lnTo>
                  <a:lnTo>
                    <a:pt x="951738" y="194056"/>
                  </a:lnTo>
                  <a:lnTo>
                    <a:pt x="953262" y="192785"/>
                  </a:lnTo>
                  <a:lnTo>
                    <a:pt x="953262" y="192023"/>
                  </a:lnTo>
                  <a:lnTo>
                    <a:pt x="954024" y="192023"/>
                  </a:lnTo>
                  <a:lnTo>
                    <a:pt x="957834" y="186689"/>
                  </a:lnTo>
                  <a:lnTo>
                    <a:pt x="958596" y="186689"/>
                  </a:lnTo>
                  <a:close/>
                </a:path>
                <a:path w="965200" h="203835">
                  <a:moveTo>
                    <a:pt x="15240" y="175260"/>
                  </a:moveTo>
                  <a:lnTo>
                    <a:pt x="13716" y="172212"/>
                  </a:lnTo>
                  <a:lnTo>
                    <a:pt x="12954" y="169926"/>
                  </a:lnTo>
                  <a:lnTo>
                    <a:pt x="12954" y="194056"/>
                  </a:lnTo>
                  <a:lnTo>
                    <a:pt x="14478" y="195326"/>
                  </a:lnTo>
                  <a:lnTo>
                    <a:pt x="14478" y="174498"/>
                  </a:lnTo>
                  <a:lnTo>
                    <a:pt x="15240" y="175260"/>
                  </a:lnTo>
                  <a:close/>
                </a:path>
                <a:path w="965200" h="203835">
                  <a:moveTo>
                    <a:pt x="15240" y="28193"/>
                  </a:moveTo>
                  <a:lnTo>
                    <a:pt x="14478" y="28955"/>
                  </a:lnTo>
                  <a:lnTo>
                    <a:pt x="14478" y="29336"/>
                  </a:lnTo>
                  <a:lnTo>
                    <a:pt x="15240" y="28193"/>
                  </a:lnTo>
                  <a:close/>
                </a:path>
                <a:path w="965200" h="203835">
                  <a:moveTo>
                    <a:pt x="17526" y="197358"/>
                  </a:moveTo>
                  <a:lnTo>
                    <a:pt x="17526" y="179832"/>
                  </a:lnTo>
                  <a:lnTo>
                    <a:pt x="14478" y="174498"/>
                  </a:lnTo>
                  <a:lnTo>
                    <a:pt x="14478" y="195326"/>
                  </a:lnTo>
                  <a:lnTo>
                    <a:pt x="16002" y="196596"/>
                  </a:lnTo>
                  <a:lnTo>
                    <a:pt x="16764" y="196596"/>
                  </a:lnTo>
                  <a:lnTo>
                    <a:pt x="17526" y="197358"/>
                  </a:lnTo>
                  <a:close/>
                </a:path>
                <a:path w="965200" h="203835">
                  <a:moveTo>
                    <a:pt x="17526" y="23622"/>
                  </a:moveTo>
                  <a:lnTo>
                    <a:pt x="16764" y="24384"/>
                  </a:lnTo>
                  <a:lnTo>
                    <a:pt x="16764" y="24955"/>
                  </a:lnTo>
                  <a:lnTo>
                    <a:pt x="17526" y="23622"/>
                  </a:lnTo>
                  <a:close/>
                </a:path>
                <a:path w="965200" h="203835">
                  <a:moveTo>
                    <a:pt x="20574" y="199099"/>
                  </a:moveTo>
                  <a:lnTo>
                    <a:pt x="20574" y="183642"/>
                  </a:lnTo>
                  <a:lnTo>
                    <a:pt x="16764" y="178308"/>
                  </a:lnTo>
                  <a:lnTo>
                    <a:pt x="17526" y="179832"/>
                  </a:lnTo>
                  <a:lnTo>
                    <a:pt x="17526" y="197358"/>
                  </a:lnTo>
                  <a:lnTo>
                    <a:pt x="20574" y="199099"/>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4384" y="185928"/>
                  </a:moveTo>
                  <a:lnTo>
                    <a:pt x="19812" y="182118"/>
                  </a:lnTo>
                  <a:lnTo>
                    <a:pt x="20574" y="183642"/>
                  </a:lnTo>
                  <a:lnTo>
                    <a:pt x="20574" y="199099"/>
                  </a:lnTo>
                  <a:lnTo>
                    <a:pt x="22860" y="200406"/>
                  </a:lnTo>
                  <a:lnTo>
                    <a:pt x="23622" y="200406"/>
                  </a:lnTo>
                  <a:lnTo>
                    <a:pt x="23622" y="185928"/>
                  </a:lnTo>
                  <a:lnTo>
                    <a:pt x="24384" y="185928"/>
                  </a:lnTo>
                  <a:close/>
                </a:path>
                <a:path w="965200" h="203835">
                  <a:moveTo>
                    <a:pt x="20574" y="19938"/>
                  </a:moveTo>
                  <a:lnTo>
                    <a:pt x="20227" y="20227"/>
                  </a:lnTo>
                  <a:lnTo>
                    <a:pt x="20574" y="19938"/>
                  </a:lnTo>
                  <a:close/>
                </a:path>
                <a:path w="965200" h="203835">
                  <a:moveTo>
                    <a:pt x="24384" y="17090"/>
                  </a:moveTo>
                  <a:lnTo>
                    <a:pt x="24384" y="16763"/>
                  </a:lnTo>
                  <a:lnTo>
                    <a:pt x="23622" y="17525"/>
                  </a:lnTo>
                  <a:lnTo>
                    <a:pt x="24384" y="17090"/>
                  </a:lnTo>
                  <a:close/>
                </a:path>
                <a:path w="965200" h="203835">
                  <a:moveTo>
                    <a:pt x="28956" y="188214"/>
                  </a:moveTo>
                  <a:lnTo>
                    <a:pt x="23622" y="185928"/>
                  </a:lnTo>
                  <a:lnTo>
                    <a:pt x="23622" y="200406"/>
                  </a:lnTo>
                  <a:lnTo>
                    <a:pt x="26670" y="201930"/>
                  </a:lnTo>
                  <a:lnTo>
                    <a:pt x="28194" y="202234"/>
                  </a:lnTo>
                  <a:lnTo>
                    <a:pt x="28194" y="188214"/>
                  </a:lnTo>
                  <a:lnTo>
                    <a:pt x="28956" y="188214"/>
                  </a:lnTo>
                  <a:close/>
                </a:path>
                <a:path w="965200" h="203835">
                  <a:moveTo>
                    <a:pt x="28956" y="14731"/>
                  </a:moveTo>
                  <a:lnTo>
                    <a:pt x="28956" y="14477"/>
                  </a:lnTo>
                  <a:lnTo>
                    <a:pt x="28194" y="15239"/>
                  </a:lnTo>
                  <a:lnTo>
                    <a:pt x="28956" y="14731"/>
                  </a:lnTo>
                  <a:close/>
                </a:path>
                <a:path w="965200" h="203835">
                  <a:moveTo>
                    <a:pt x="936497" y="201929"/>
                  </a:moveTo>
                  <a:lnTo>
                    <a:pt x="936497" y="188213"/>
                  </a:lnTo>
                  <a:lnTo>
                    <a:pt x="934212" y="188975"/>
                  </a:lnTo>
                  <a:lnTo>
                    <a:pt x="931163" y="189737"/>
                  </a:lnTo>
                  <a:lnTo>
                    <a:pt x="928878" y="190499"/>
                  </a:lnTo>
                  <a:lnTo>
                    <a:pt x="38100" y="190500"/>
                  </a:lnTo>
                  <a:lnTo>
                    <a:pt x="35052" y="189738"/>
                  </a:lnTo>
                  <a:lnTo>
                    <a:pt x="32766" y="189738"/>
                  </a:lnTo>
                  <a:lnTo>
                    <a:pt x="28194" y="188214"/>
                  </a:lnTo>
                  <a:lnTo>
                    <a:pt x="28194" y="202234"/>
                  </a:lnTo>
                  <a:lnTo>
                    <a:pt x="34290" y="203454"/>
                  </a:lnTo>
                  <a:lnTo>
                    <a:pt x="931163" y="203453"/>
                  </a:lnTo>
                  <a:lnTo>
                    <a:pt x="934974" y="202691"/>
                  </a:lnTo>
                  <a:lnTo>
                    <a:pt x="936497" y="201929"/>
                  </a:lnTo>
                  <a:close/>
                </a:path>
                <a:path w="965200" h="203835">
                  <a:moveTo>
                    <a:pt x="936497" y="15239"/>
                  </a:moveTo>
                  <a:lnTo>
                    <a:pt x="935736" y="14477"/>
                  </a:lnTo>
                  <a:lnTo>
                    <a:pt x="935736" y="14985"/>
                  </a:lnTo>
                  <a:lnTo>
                    <a:pt x="936497" y="15239"/>
                  </a:lnTo>
                  <a:close/>
                </a:path>
                <a:path w="965200" h="203835">
                  <a:moveTo>
                    <a:pt x="941069" y="200405"/>
                  </a:moveTo>
                  <a:lnTo>
                    <a:pt x="941069" y="185927"/>
                  </a:lnTo>
                  <a:lnTo>
                    <a:pt x="935736" y="188213"/>
                  </a:lnTo>
                  <a:lnTo>
                    <a:pt x="936497" y="188213"/>
                  </a:lnTo>
                  <a:lnTo>
                    <a:pt x="936497" y="201929"/>
                  </a:lnTo>
                  <a:lnTo>
                    <a:pt x="938022" y="201167"/>
                  </a:lnTo>
                  <a:lnTo>
                    <a:pt x="941069" y="200405"/>
                  </a:lnTo>
                  <a:close/>
                </a:path>
                <a:path w="965200" h="203835">
                  <a:moveTo>
                    <a:pt x="941069" y="17525"/>
                  </a:moveTo>
                  <a:lnTo>
                    <a:pt x="940308" y="16763"/>
                  </a:lnTo>
                  <a:lnTo>
                    <a:pt x="940308" y="17090"/>
                  </a:lnTo>
                  <a:lnTo>
                    <a:pt x="941069" y="17525"/>
                  </a:lnTo>
                  <a:close/>
                </a:path>
                <a:path w="965200" h="203835">
                  <a:moveTo>
                    <a:pt x="944880" y="182117"/>
                  </a:moveTo>
                  <a:lnTo>
                    <a:pt x="940308" y="185927"/>
                  </a:lnTo>
                  <a:lnTo>
                    <a:pt x="941069" y="185927"/>
                  </a:lnTo>
                  <a:lnTo>
                    <a:pt x="941069" y="200405"/>
                  </a:lnTo>
                  <a:lnTo>
                    <a:pt x="941832" y="200405"/>
                  </a:lnTo>
                  <a:lnTo>
                    <a:pt x="944118" y="199262"/>
                  </a:lnTo>
                  <a:lnTo>
                    <a:pt x="944118" y="183641"/>
                  </a:lnTo>
                  <a:lnTo>
                    <a:pt x="944880" y="182117"/>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7928" y="178307"/>
                  </a:moveTo>
                  <a:lnTo>
                    <a:pt x="944118" y="183641"/>
                  </a:lnTo>
                  <a:lnTo>
                    <a:pt x="944118" y="199262"/>
                  </a:lnTo>
                  <a:lnTo>
                    <a:pt x="947166" y="197738"/>
                  </a:lnTo>
                  <a:lnTo>
                    <a:pt x="947166" y="179831"/>
                  </a:lnTo>
                  <a:lnTo>
                    <a:pt x="947928" y="178307"/>
                  </a:lnTo>
                  <a:close/>
                </a:path>
                <a:path w="965200" h="203835">
                  <a:moveTo>
                    <a:pt x="944880" y="20726"/>
                  </a:moveTo>
                  <a:lnTo>
                    <a:pt x="944880" y="20573"/>
                  </a:lnTo>
                  <a:lnTo>
                    <a:pt x="944464" y="20227"/>
                  </a:lnTo>
                  <a:lnTo>
                    <a:pt x="944880" y="20726"/>
                  </a:lnTo>
                  <a:close/>
                </a:path>
                <a:path w="965200" h="203835">
                  <a:moveTo>
                    <a:pt x="947928" y="24955"/>
                  </a:moveTo>
                  <a:lnTo>
                    <a:pt x="947928" y="24383"/>
                  </a:lnTo>
                  <a:lnTo>
                    <a:pt x="947166" y="23621"/>
                  </a:lnTo>
                  <a:lnTo>
                    <a:pt x="947928" y="24955"/>
                  </a:lnTo>
                  <a:close/>
                </a:path>
                <a:path w="965200" h="203835">
                  <a:moveTo>
                    <a:pt x="950213" y="195326"/>
                  </a:moveTo>
                  <a:lnTo>
                    <a:pt x="950213" y="174497"/>
                  </a:lnTo>
                  <a:lnTo>
                    <a:pt x="947166" y="179831"/>
                  </a:lnTo>
                  <a:lnTo>
                    <a:pt x="947166" y="197738"/>
                  </a:lnTo>
                  <a:lnTo>
                    <a:pt x="947928" y="197357"/>
                  </a:lnTo>
                  <a:lnTo>
                    <a:pt x="947928" y="196595"/>
                  </a:lnTo>
                  <a:lnTo>
                    <a:pt x="948690" y="196595"/>
                  </a:lnTo>
                  <a:lnTo>
                    <a:pt x="950213" y="195326"/>
                  </a:lnTo>
                  <a:close/>
                </a:path>
                <a:path w="965200" h="203835">
                  <a:moveTo>
                    <a:pt x="950213" y="29717"/>
                  </a:moveTo>
                  <a:lnTo>
                    <a:pt x="950213" y="28955"/>
                  </a:lnTo>
                  <a:lnTo>
                    <a:pt x="949452" y="28193"/>
                  </a:lnTo>
                  <a:lnTo>
                    <a:pt x="950213" y="29717"/>
                  </a:lnTo>
                  <a:close/>
                </a:path>
                <a:path w="965200" h="203835">
                  <a:moveTo>
                    <a:pt x="951738" y="194056"/>
                  </a:moveTo>
                  <a:lnTo>
                    <a:pt x="951738" y="167639"/>
                  </a:lnTo>
                  <a:lnTo>
                    <a:pt x="950976" y="170687"/>
                  </a:lnTo>
                  <a:lnTo>
                    <a:pt x="950976" y="172973"/>
                  </a:lnTo>
                  <a:lnTo>
                    <a:pt x="949452" y="175259"/>
                  </a:lnTo>
                  <a:lnTo>
                    <a:pt x="950213" y="174497"/>
                  </a:lnTo>
                  <a:lnTo>
                    <a:pt x="950213" y="195326"/>
                  </a:lnTo>
                  <a:lnTo>
                    <a:pt x="951738" y="194056"/>
                  </a:lnTo>
                  <a:close/>
                </a:path>
                <a:path w="965200" h="203835">
                  <a:moveTo>
                    <a:pt x="964691" y="168401"/>
                  </a:moveTo>
                  <a:lnTo>
                    <a:pt x="964691" y="33527"/>
                  </a:lnTo>
                  <a:lnTo>
                    <a:pt x="963930" y="30479"/>
                  </a:lnTo>
                  <a:lnTo>
                    <a:pt x="963168" y="26669"/>
                  </a:lnTo>
                  <a:lnTo>
                    <a:pt x="962406" y="23621"/>
                  </a:lnTo>
                  <a:lnTo>
                    <a:pt x="962406" y="22859"/>
                  </a:lnTo>
                  <a:lnTo>
                    <a:pt x="961644" y="22859"/>
                  </a:lnTo>
                  <a:lnTo>
                    <a:pt x="958596" y="17525"/>
                  </a:lnTo>
                  <a:lnTo>
                    <a:pt x="958596" y="185927"/>
                  </a:lnTo>
                  <a:lnTo>
                    <a:pt x="961644" y="180593"/>
                  </a:lnTo>
                  <a:lnTo>
                    <a:pt x="962406" y="179831"/>
                  </a:lnTo>
                  <a:lnTo>
                    <a:pt x="964691" y="168401"/>
                  </a:lnTo>
                  <a:close/>
                </a:path>
              </a:pathLst>
            </a:custGeom>
            <a:solidFill>
              <a:srgbClr val="6F9526"/>
            </a:solidFill>
          </p:spPr>
          <p:txBody>
            <a:bodyPr wrap="square" lIns="0" tIns="0" rIns="0" bIns="0" rtlCol="0"/>
            <a:lstStyle/>
            <a:p>
              <a:endParaRPr/>
            </a:p>
          </p:txBody>
        </p:sp>
      </p:grpSp>
      <p:grpSp>
        <p:nvGrpSpPr>
          <p:cNvPr id="24" name="object 24"/>
          <p:cNvGrpSpPr/>
          <p:nvPr/>
        </p:nvGrpSpPr>
        <p:grpSpPr>
          <a:xfrm>
            <a:off x="8437626" y="4117847"/>
            <a:ext cx="965200" cy="203835"/>
            <a:chOff x="8437626" y="4117847"/>
            <a:chExt cx="965200" cy="203835"/>
          </a:xfrm>
        </p:grpSpPr>
        <p:sp>
          <p:nvSpPr>
            <p:cNvPr id="25" name="object 25"/>
            <p:cNvSpPr/>
            <p:nvPr/>
          </p:nvSpPr>
          <p:spPr>
            <a:xfrm>
              <a:off x="8443722" y="4123943"/>
              <a:ext cx="952500" cy="190500"/>
            </a:xfrm>
            <a:custGeom>
              <a:avLst/>
              <a:gdLst/>
              <a:ahLst/>
              <a:cxnLst/>
              <a:rect l="l" t="t" r="r" b="b"/>
              <a:pathLst>
                <a:path w="952500" h="190500">
                  <a:moveTo>
                    <a:pt x="952500" y="159257"/>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9257"/>
                  </a:lnTo>
                  <a:lnTo>
                    <a:pt x="2536" y="171533"/>
                  </a:lnTo>
                  <a:lnTo>
                    <a:pt x="9429" y="181451"/>
                  </a:lnTo>
                  <a:lnTo>
                    <a:pt x="19609" y="188083"/>
                  </a:lnTo>
                  <a:lnTo>
                    <a:pt x="32004" y="190499"/>
                  </a:lnTo>
                  <a:lnTo>
                    <a:pt x="920496" y="190499"/>
                  </a:lnTo>
                  <a:lnTo>
                    <a:pt x="932890" y="188083"/>
                  </a:lnTo>
                  <a:lnTo>
                    <a:pt x="943070" y="181451"/>
                  </a:lnTo>
                  <a:lnTo>
                    <a:pt x="949963" y="171533"/>
                  </a:lnTo>
                  <a:lnTo>
                    <a:pt x="952500" y="159257"/>
                  </a:lnTo>
                  <a:close/>
                </a:path>
              </a:pathLst>
            </a:custGeom>
            <a:solidFill>
              <a:srgbClr val="8FDAC8"/>
            </a:solidFill>
          </p:spPr>
          <p:txBody>
            <a:bodyPr wrap="square" lIns="0" tIns="0" rIns="0" bIns="0" rtlCol="0"/>
            <a:lstStyle/>
            <a:p>
              <a:endParaRPr/>
            </a:p>
          </p:txBody>
        </p:sp>
        <p:sp>
          <p:nvSpPr>
            <p:cNvPr id="26" name="object 26"/>
            <p:cNvSpPr/>
            <p:nvPr/>
          </p:nvSpPr>
          <p:spPr>
            <a:xfrm>
              <a:off x="8437626" y="4117847"/>
              <a:ext cx="965200" cy="203835"/>
            </a:xfrm>
            <a:custGeom>
              <a:avLst/>
              <a:gdLst/>
              <a:ahLst/>
              <a:cxnLst/>
              <a:rect l="l" t="t" r="r" b="b"/>
              <a:pathLst>
                <a:path w="965200" h="203835">
                  <a:moveTo>
                    <a:pt x="3048" y="179832"/>
                  </a:moveTo>
                  <a:lnTo>
                    <a:pt x="3047" y="23622"/>
                  </a:lnTo>
                  <a:lnTo>
                    <a:pt x="2285" y="23622"/>
                  </a:lnTo>
                  <a:lnTo>
                    <a:pt x="1523" y="27432"/>
                  </a:lnTo>
                  <a:lnTo>
                    <a:pt x="761" y="30480"/>
                  </a:lnTo>
                  <a:lnTo>
                    <a:pt x="0" y="34290"/>
                  </a:lnTo>
                  <a:lnTo>
                    <a:pt x="0" y="169164"/>
                  </a:lnTo>
                  <a:lnTo>
                    <a:pt x="1524" y="176784"/>
                  </a:lnTo>
                  <a:lnTo>
                    <a:pt x="2286" y="179832"/>
                  </a:lnTo>
                  <a:lnTo>
                    <a:pt x="3048" y="179832"/>
                  </a:lnTo>
                  <a:close/>
                </a:path>
                <a:path w="965200" h="203835">
                  <a:moveTo>
                    <a:pt x="6096" y="185928"/>
                  </a:moveTo>
                  <a:lnTo>
                    <a:pt x="6095" y="17526"/>
                  </a:lnTo>
                  <a:lnTo>
                    <a:pt x="3047" y="22860"/>
                  </a:lnTo>
                  <a:lnTo>
                    <a:pt x="3048" y="180594"/>
                  </a:lnTo>
                  <a:lnTo>
                    <a:pt x="6096" y="185928"/>
                  </a:lnTo>
                  <a:close/>
                </a:path>
                <a:path w="965200" h="203835">
                  <a:moveTo>
                    <a:pt x="17526" y="23622"/>
                  </a:moveTo>
                  <a:lnTo>
                    <a:pt x="16764" y="24384"/>
                  </a:lnTo>
                  <a:lnTo>
                    <a:pt x="16763" y="6858"/>
                  </a:lnTo>
                  <a:lnTo>
                    <a:pt x="16001" y="6858"/>
                  </a:lnTo>
                  <a:lnTo>
                    <a:pt x="11429" y="10667"/>
                  </a:lnTo>
                  <a:lnTo>
                    <a:pt x="10667" y="11429"/>
                  </a:lnTo>
                  <a:lnTo>
                    <a:pt x="6857" y="16002"/>
                  </a:lnTo>
                  <a:lnTo>
                    <a:pt x="6095" y="16763"/>
                  </a:lnTo>
                  <a:lnTo>
                    <a:pt x="6096" y="186690"/>
                  </a:lnTo>
                  <a:lnTo>
                    <a:pt x="6858" y="186690"/>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7526" y="23622"/>
                  </a:lnTo>
                  <a:close/>
                </a:path>
                <a:path w="965200" h="203835">
                  <a:moveTo>
                    <a:pt x="15240" y="175260"/>
                  </a:moveTo>
                  <a:lnTo>
                    <a:pt x="13716" y="172212"/>
                  </a:lnTo>
                  <a:lnTo>
                    <a:pt x="12954" y="169926"/>
                  </a:lnTo>
                  <a:lnTo>
                    <a:pt x="12954" y="194056"/>
                  </a:lnTo>
                  <a:lnTo>
                    <a:pt x="14478" y="195326"/>
                  </a:lnTo>
                  <a:lnTo>
                    <a:pt x="14478" y="174498"/>
                  </a:lnTo>
                  <a:lnTo>
                    <a:pt x="15240" y="175260"/>
                  </a:lnTo>
                  <a:close/>
                </a:path>
                <a:path w="965200" h="203835">
                  <a:moveTo>
                    <a:pt x="15240" y="28193"/>
                  </a:moveTo>
                  <a:lnTo>
                    <a:pt x="14478" y="28955"/>
                  </a:lnTo>
                  <a:lnTo>
                    <a:pt x="14478" y="29336"/>
                  </a:lnTo>
                  <a:lnTo>
                    <a:pt x="15240" y="28193"/>
                  </a:lnTo>
                  <a:close/>
                </a:path>
                <a:path w="965200" h="203835">
                  <a:moveTo>
                    <a:pt x="17526" y="197358"/>
                  </a:moveTo>
                  <a:lnTo>
                    <a:pt x="17526" y="179832"/>
                  </a:lnTo>
                  <a:lnTo>
                    <a:pt x="14478" y="174498"/>
                  </a:lnTo>
                  <a:lnTo>
                    <a:pt x="14478" y="195326"/>
                  </a:lnTo>
                  <a:lnTo>
                    <a:pt x="16002" y="196596"/>
                  </a:lnTo>
                  <a:lnTo>
                    <a:pt x="16764" y="196596"/>
                  </a:lnTo>
                  <a:lnTo>
                    <a:pt x="17526" y="197358"/>
                  </a:lnTo>
                  <a:close/>
                </a:path>
                <a:path w="965200" h="203835">
                  <a:moveTo>
                    <a:pt x="947928" y="24383"/>
                  </a:moveTo>
                  <a:lnTo>
                    <a:pt x="947928" y="6095"/>
                  </a:lnTo>
                  <a:lnTo>
                    <a:pt x="941832" y="3047"/>
                  </a:lnTo>
                  <a:lnTo>
                    <a:pt x="941069" y="3047"/>
                  </a:lnTo>
                  <a:lnTo>
                    <a:pt x="938022" y="1523"/>
                  </a:lnTo>
                  <a:lnTo>
                    <a:pt x="930402" y="0"/>
                  </a:lnTo>
                  <a:lnTo>
                    <a:pt x="33528" y="0"/>
                  </a:lnTo>
                  <a:lnTo>
                    <a:pt x="29718" y="762"/>
                  </a:lnTo>
                  <a:lnTo>
                    <a:pt x="26670" y="1524"/>
                  </a:lnTo>
                  <a:lnTo>
                    <a:pt x="23621" y="3048"/>
                  </a:lnTo>
                  <a:lnTo>
                    <a:pt x="22859" y="3048"/>
                  </a:lnTo>
                  <a:lnTo>
                    <a:pt x="17525" y="6096"/>
                  </a:lnTo>
                  <a:lnTo>
                    <a:pt x="16763" y="6096"/>
                  </a:lnTo>
                  <a:lnTo>
                    <a:pt x="16764" y="24384"/>
                  </a:lnTo>
                  <a:lnTo>
                    <a:pt x="19812" y="20726"/>
                  </a:lnTo>
                  <a:lnTo>
                    <a:pt x="19812" y="20574"/>
                  </a:lnTo>
                  <a:lnTo>
                    <a:pt x="20574" y="19812"/>
                  </a:lnTo>
                  <a:lnTo>
                    <a:pt x="24384" y="16763"/>
                  </a:lnTo>
                  <a:lnTo>
                    <a:pt x="24384" y="17090"/>
                  </a:lnTo>
                  <a:lnTo>
                    <a:pt x="28956" y="14477"/>
                  </a:lnTo>
                  <a:lnTo>
                    <a:pt x="28956" y="14731"/>
                  </a:lnTo>
                  <a:lnTo>
                    <a:pt x="30480" y="13715"/>
                  </a:lnTo>
                  <a:lnTo>
                    <a:pt x="33528" y="13715"/>
                  </a:lnTo>
                  <a:lnTo>
                    <a:pt x="35814" y="12953"/>
                  </a:lnTo>
                  <a:lnTo>
                    <a:pt x="929640" y="12953"/>
                  </a:lnTo>
                  <a:lnTo>
                    <a:pt x="935736" y="14985"/>
                  </a:lnTo>
                  <a:lnTo>
                    <a:pt x="935736" y="14477"/>
                  </a:lnTo>
                  <a:lnTo>
                    <a:pt x="940308" y="17090"/>
                  </a:lnTo>
                  <a:lnTo>
                    <a:pt x="940308" y="16763"/>
                  </a:lnTo>
                  <a:lnTo>
                    <a:pt x="944118" y="19938"/>
                  </a:lnTo>
                  <a:lnTo>
                    <a:pt x="944118" y="19811"/>
                  </a:lnTo>
                  <a:lnTo>
                    <a:pt x="944880" y="20573"/>
                  </a:lnTo>
                  <a:lnTo>
                    <a:pt x="944880" y="20726"/>
                  </a:lnTo>
                  <a:lnTo>
                    <a:pt x="947928" y="24383"/>
                  </a:lnTo>
                  <a:close/>
                </a:path>
                <a:path w="965200" h="203835">
                  <a:moveTo>
                    <a:pt x="20574" y="199099"/>
                  </a:moveTo>
                  <a:lnTo>
                    <a:pt x="20574" y="183642"/>
                  </a:lnTo>
                  <a:lnTo>
                    <a:pt x="16764" y="178308"/>
                  </a:lnTo>
                  <a:lnTo>
                    <a:pt x="17526" y="179832"/>
                  </a:lnTo>
                  <a:lnTo>
                    <a:pt x="17526" y="197358"/>
                  </a:lnTo>
                  <a:lnTo>
                    <a:pt x="20574" y="199099"/>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4384" y="200786"/>
                  </a:moveTo>
                  <a:lnTo>
                    <a:pt x="24384" y="186690"/>
                  </a:lnTo>
                  <a:lnTo>
                    <a:pt x="19812" y="182118"/>
                  </a:lnTo>
                  <a:lnTo>
                    <a:pt x="20574" y="183642"/>
                  </a:lnTo>
                  <a:lnTo>
                    <a:pt x="20574" y="199099"/>
                  </a:lnTo>
                  <a:lnTo>
                    <a:pt x="22860" y="200406"/>
                  </a:lnTo>
                  <a:lnTo>
                    <a:pt x="23622" y="200406"/>
                  </a:lnTo>
                  <a:lnTo>
                    <a:pt x="24384" y="200786"/>
                  </a:lnTo>
                  <a:close/>
                </a:path>
                <a:path w="965200" h="203835">
                  <a:moveTo>
                    <a:pt x="20574" y="19938"/>
                  </a:moveTo>
                  <a:lnTo>
                    <a:pt x="20227" y="20227"/>
                  </a:lnTo>
                  <a:lnTo>
                    <a:pt x="20574" y="19938"/>
                  </a:lnTo>
                  <a:close/>
                </a:path>
                <a:path w="965200" h="203835">
                  <a:moveTo>
                    <a:pt x="24384" y="17090"/>
                  </a:moveTo>
                  <a:lnTo>
                    <a:pt x="24384" y="16763"/>
                  </a:lnTo>
                  <a:lnTo>
                    <a:pt x="23622" y="17525"/>
                  </a:lnTo>
                  <a:lnTo>
                    <a:pt x="24384" y="17090"/>
                  </a:lnTo>
                  <a:close/>
                </a:path>
                <a:path w="965200" h="203835">
                  <a:moveTo>
                    <a:pt x="28956" y="202387"/>
                  </a:moveTo>
                  <a:lnTo>
                    <a:pt x="28956" y="188976"/>
                  </a:lnTo>
                  <a:lnTo>
                    <a:pt x="23622" y="185928"/>
                  </a:lnTo>
                  <a:lnTo>
                    <a:pt x="24384" y="186690"/>
                  </a:lnTo>
                  <a:lnTo>
                    <a:pt x="24384" y="200786"/>
                  </a:lnTo>
                  <a:lnTo>
                    <a:pt x="26670" y="201930"/>
                  </a:lnTo>
                  <a:lnTo>
                    <a:pt x="28956" y="202387"/>
                  </a:lnTo>
                  <a:close/>
                </a:path>
                <a:path w="965200" h="203835">
                  <a:moveTo>
                    <a:pt x="28956" y="14731"/>
                  </a:moveTo>
                  <a:lnTo>
                    <a:pt x="28956" y="14477"/>
                  </a:lnTo>
                  <a:lnTo>
                    <a:pt x="28194" y="15239"/>
                  </a:lnTo>
                  <a:lnTo>
                    <a:pt x="28956" y="14731"/>
                  </a:lnTo>
                  <a:close/>
                </a:path>
                <a:path w="965200" h="203835">
                  <a:moveTo>
                    <a:pt x="936497" y="188213"/>
                  </a:moveTo>
                  <a:lnTo>
                    <a:pt x="934212" y="188975"/>
                  </a:lnTo>
                  <a:lnTo>
                    <a:pt x="931163" y="189737"/>
                  </a:lnTo>
                  <a:lnTo>
                    <a:pt x="928878" y="190499"/>
                  </a:lnTo>
                  <a:lnTo>
                    <a:pt x="35052" y="190500"/>
                  </a:lnTo>
                  <a:lnTo>
                    <a:pt x="28194" y="188214"/>
                  </a:lnTo>
                  <a:lnTo>
                    <a:pt x="28956" y="188976"/>
                  </a:lnTo>
                  <a:lnTo>
                    <a:pt x="28956" y="202387"/>
                  </a:lnTo>
                  <a:lnTo>
                    <a:pt x="34290" y="203454"/>
                  </a:lnTo>
                  <a:lnTo>
                    <a:pt x="931163" y="203453"/>
                  </a:lnTo>
                  <a:lnTo>
                    <a:pt x="934974" y="202691"/>
                  </a:lnTo>
                  <a:lnTo>
                    <a:pt x="935736" y="202501"/>
                  </a:lnTo>
                  <a:lnTo>
                    <a:pt x="935736" y="188975"/>
                  </a:lnTo>
                  <a:lnTo>
                    <a:pt x="936497" y="188213"/>
                  </a:lnTo>
                  <a:close/>
                </a:path>
                <a:path w="965200" h="203835">
                  <a:moveTo>
                    <a:pt x="936497" y="15239"/>
                  </a:moveTo>
                  <a:lnTo>
                    <a:pt x="935736" y="14477"/>
                  </a:lnTo>
                  <a:lnTo>
                    <a:pt x="935736" y="14985"/>
                  </a:lnTo>
                  <a:lnTo>
                    <a:pt x="936497" y="15239"/>
                  </a:lnTo>
                  <a:close/>
                </a:path>
                <a:path w="965200" h="203835">
                  <a:moveTo>
                    <a:pt x="941069" y="185927"/>
                  </a:moveTo>
                  <a:lnTo>
                    <a:pt x="935736" y="188975"/>
                  </a:lnTo>
                  <a:lnTo>
                    <a:pt x="935736" y="202501"/>
                  </a:lnTo>
                  <a:lnTo>
                    <a:pt x="938022" y="201929"/>
                  </a:lnTo>
                  <a:lnTo>
                    <a:pt x="940308" y="200786"/>
                  </a:lnTo>
                  <a:lnTo>
                    <a:pt x="940308" y="186689"/>
                  </a:lnTo>
                  <a:lnTo>
                    <a:pt x="941069" y="185927"/>
                  </a:lnTo>
                  <a:close/>
                </a:path>
                <a:path w="965200" h="203835">
                  <a:moveTo>
                    <a:pt x="941069" y="17525"/>
                  </a:moveTo>
                  <a:lnTo>
                    <a:pt x="940308" y="16763"/>
                  </a:lnTo>
                  <a:lnTo>
                    <a:pt x="940308" y="17090"/>
                  </a:lnTo>
                  <a:lnTo>
                    <a:pt x="941069" y="17525"/>
                  </a:lnTo>
                  <a:close/>
                </a:path>
                <a:path w="965200" h="203835">
                  <a:moveTo>
                    <a:pt x="944880" y="182117"/>
                  </a:moveTo>
                  <a:lnTo>
                    <a:pt x="940308" y="186689"/>
                  </a:lnTo>
                  <a:lnTo>
                    <a:pt x="940308" y="200786"/>
                  </a:lnTo>
                  <a:lnTo>
                    <a:pt x="941069" y="200405"/>
                  </a:lnTo>
                  <a:lnTo>
                    <a:pt x="941832" y="200405"/>
                  </a:lnTo>
                  <a:lnTo>
                    <a:pt x="944118" y="199262"/>
                  </a:lnTo>
                  <a:lnTo>
                    <a:pt x="944118" y="183641"/>
                  </a:lnTo>
                  <a:lnTo>
                    <a:pt x="944880" y="182117"/>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7928" y="178307"/>
                  </a:moveTo>
                  <a:lnTo>
                    <a:pt x="944118" y="183641"/>
                  </a:lnTo>
                  <a:lnTo>
                    <a:pt x="944118" y="199262"/>
                  </a:lnTo>
                  <a:lnTo>
                    <a:pt x="947166" y="197738"/>
                  </a:lnTo>
                  <a:lnTo>
                    <a:pt x="947166" y="179831"/>
                  </a:lnTo>
                  <a:lnTo>
                    <a:pt x="947928" y="178307"/>
                  </a:lnTo>
                  <a:close/>
                </a:path>
                <a:path w="965200" h="203835">
                  <a:moveTo>
                    <a:pt x="944880" y="20726"/>
                  </a:moveTo>
                  <a:lnTo>
                    <a:pt x="944880" y="20573"/>
                  </a:lnTo>
                  <a:lnTo>
                    <a:pt x="944464" y="20227"/>
                  </a:lnTo>
                  <a:lnTo>
                    <a:pt x="944880" y="20726"/>
                  </a:lnTo>
                  <a:close/>
                </a:path>
                <a:path w="965200" h="203835">
                  <a:moveTo>
                    <a:pt x="958596" y="186689"/>
                  </a:moveTo>
                  <a:lnTo>
                    <a:pt x="958596" y="16763"/>
                  </a:lnTo>
                  <a:lnTo>
                    <a:pt x="957834" y="16001"/>
                  </a:lnTo>
                  <a:lnTo>
                    <a:pt x="954024" y="11429"/>
                  </a:lnTo>
                  <a:lnTo>
                    <a:pt x="953262" y="10667"/>
                  </a:lnTo>
                  <a:lnTo>
                    <a:pt x="948690" y="6857"/>
                  </a:lnTo>
                  <a:lnTo>
                    <a:pt x="947928" y="6857"/>
                  </a:lnTo>
                  <a:lnTo>
                    <a:pt x="947928" y="24383"/>
                  </a:lnTo>
                  <a:lnTo>
                    <a:pt x="947166" y="23621"/>
                  </a:lnTo>
                  <a:lnTo>
                    <a:pt x="950213" y="28955"/>
                  </a:lnTo>
                  <a:lnTo>
                    <a:pt x="950213" y="29717"/>
                  </a:lnTo>
                  <a:lnTo>
                    <a:pt x="950976" y="31241"/>
                  </a:lnTo>
                  <a:lnTo>
                    <a:pt x="951738" y="33527"/>
                  </a:lnTo>
                  <a:lnTo>
                    <a:pt x="951738" y="194056"/>
                  </a:lnTo>
                  <a:lnTo>
                    <a:pt x="953262" y="192785"/>
                  </a:lnTo>
                  <a:lnTo>
                    <a:pt x="953262" y="192023"/>
                  </a:lnTo>
                  <a:lnTo>
                    <a:pt x="954024" y="192023"/>
                  </a:lnTo>
                  <a:lnTo>
                    <a:pt x="957834" y="186689"/>
                  </a:lnTo>
                  <a:lnTo>
                    <a:pt x="958596" y="186689"/>
                  </a:lnTo>
                  <a:close/>
                </a:path>
                <a:path w="965200" h="203835">
                  <a:moveTo>
                    <a:pt x="950213" y="195326"/>
                  </a:moveTo>
                  <a:lnTo>
                    <a:pt x="950213" y="174497"/>
                  </a:lnTo>
                  <a:lnTo>
                    <a:pt x="947166" y="179831"/>
                  </a:lnTo>
                  <a:lnTo>
                    <a:pt x="947166" y="197738"/>
                  </a:lnTo>
                  <a:lnTo>
                    <a:pt x="947928" y="197357"/>
                  </a:lnTo>
                  <a:lnTo>
                    <a:pt x="947928" y="196595"/>
                  </a:lnTo>
                  <a:lnTo>
                    <a:pt x="948690" y="196595"/>
                  </a:lnTo>
                  <a:lnTo>
                    <a:pt x="950213" y="195326"/>
                  </a:lnTo>
                  <a:close/>
                </a:path>
                <a:path w="965200" h="203835">
                  <a:moveTo>
                    <a:pt x="950213" y="29717"/>
                  </a:moveTo>
                  <a:lnTo>
                    <a:pt x="950213" y="28955"/>
                  </a:lnTo>
                  <a:lnTo>
                    <a:pt x="949452" y="28193"/>
                  </a:lnTo>
                  <a:lnTo>
                    <a:pt x="950213" y="29717"/>
                  </a:lnTo>
                  <a:close/>
                </a:path>
                <a:path w="965200" h="203835">
                  <a:moveTo>
                    <a:pt x="951738" y="194056"/>
                  </a:moveTo>
                  <a:lnTo>
                    <a:pt x="951738" y="167639"/>
                  </a:lnTo>
                  <a:lnTo>
                    <a:pt x="950976" y="170687"/>
                  </a:lnTo>
                  <a:lnTo>
                    <a:pt x="950976" y="172973"/>
                  </a:lnTo>
                  <a:lnTo>
                    <a:pt x="949452" y="175259"/>
                  </a:lnTo>
                  <a:lnTo>
                    <a:pt x="950213" y="174497"/>
                  </a:lnTo>
                  <a:lnTo>
                    <a:pt x="950213" y="195326"/>
                  </a:lnTo>
                  <a:lnTo>
                    <a:pt x="951738" y="194056"/>
                  </a:lnTo>
                  <a:close/>
                </a:path>
                <a:path w="965200" h="203835">
                  <a:moveTo>
                    <a:pt x="964691" y="168401"/>
                  </a:moveTo>
                  <a:lnTo>
                    <a:pt x="964691" y="33527"/>
                  </a:lnTo>
                  <a:lnTo>
                    <a:pt x="963930" y="30479"/>
                  </a:lnTo>
                  <a:lnTo>
                    <a:pt x="963168" y="26669"/>
                  </a:lnTo>
                  <a:lnTo>
                    <a:pt x="962406" y="23621"/>
                  </a:lnTo>
                  <a:lnTo>
                    <a:pt x="961644" y="22859"/>
                  </a:lnTo>
                  <a:lnTo>
                    <a:pt x="958596" y="17525"/>
                  </a:lnTo>
                  <a:lnTo>
                    <a:pt x="958596" y="185927"/>
                  </a:lnTo>
                  <a:lnTo>
                    <a:pt x="961644" y="180593"/>
                  </a:lnTo>
                  <a:lnTo>
                    <a:pt x="962406" y="179831"/>
                  </a:lnTo>
                  <a:lnTo>
                    <a:pt x="964691" y="168401"/>
                  </a:lnTo>
                  <a:close/>
                </a:path>
              </a:pathLst>
            </a:custGeom>
            <a:solidFill>
              <a:srgbClr val="6F9526"/>
            </a:solidFill>
          </p:spPr>
          <p:txBody>
            <a:bodyPr wrap="square" lIns="0" tIns="0" rIns="0" bIns="0" rtlCol="0"/>
            <a:lstStyle/>
            <a:p>
              <a:endParaRPr/>
            </a:p>
          </p:txBody>
        </p:sp>
      </p:grpSp>
      <p:grpSp>
        <p:nvGrpSpPr>
          <p:cNvPr id="27" name="object 27"/>
          <p:cNvGrpSpPr/>
          <p:nvPr/>
        </p:nvGrpSpPr>
        <p:grpSpPr>
          <a:xfrm>
            <a:off x="8437626" y="4371594"/>
            <a:ext cx="965200" cy="203835"/>
            <a:chOff x="8437626" y="4371594"/>
            <a:chExt cx="965200" cy="203835"/>
          </a:xfrm>
        </p:grpSpPr>
        <p:sp>
          <p:nvSpPr>
            <p:cNvPr id="28" name="object 28"/>
            <p:cNvSpPr/>
            <p:nvPr/>
          </p:nvSpPr>
          <p:spPr>
            <a:xfrm>
              <a:off x="8443722" y="4377690"/>
              <a:ext cx="952500" cy="190500"/>
            </a:xfrm>
            <a:custGeom>
              <a:avLst/>
              <a:gdLst/>
              <a:ahLst/>
              <a:cxnLst/>
              <a:rect l="l" t="t" r="r" b="b"/>
              <a:pathLst>
                <a:path w="952500" h="190500">
                  <a:moveTo>
                    <a:pt x="952500" y="159257"/>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9257"/>
                  </a:lnTo>
                  <a:lnTo>
                    <a:pt x="2536" y="171533"/>
                  </a:lnTo>
                  <a:lnTo>
                    <a:pt x="9429" y="181451"/>
                  </a:lnTo>
                  <a:lnTo>
                    <a:pt x="19609" y="188083"/>
                  </a:lnTo>
                  <a:lnTo>
                    <a:pt x="32004" y="190499"/>
                  </a:lnTo>
                  <a:lnTo>
                    <a:pt x="920496" y="190499"/>
                  </a:lnTo>
                  <a:lnTo>
                    <a:pt x="932890" y="188083"/>
                  </a:lnTo>
                  <a:lnTo>
                    <a:pt x="943070" y="181451"/>
                  </a:lnTo>
                  <a:lnTo>
                    <a:pt x="949963" y="171533"/>
                  </a:lnTo>
                  <a:lnTo>
                    <a:pt x="952500" y="159257"/>
                  </a:lnTo>
                  <a:close/>
                </a:path>
              </a:pathLst>
            </a:custGeom>
            <a:solidFill>
              <a:srgbClr val="FFFF00"/>
            </a:solidFill>
          </p:spPr>
          <p:txBody>
            <a:bodyPr wrap="square" lIns="0" tIns="0" rIns="0" bIns="0" rtlCol="0"/>
            <a:lstStyle/>
            <a:p>
              <a:endParaRPr/>
            </a:p>
          </p:txBody>
        </p:sp>
        <p:sp>
          <p:nvSpPr>
            <p:cNvPr id="29" name="object 29"/>
            <p:cNvSpPr/>
            <p:nvPr/>
          </p:nvSpPr>
          <p:spPr>
            <a:xfrm>
              <a:off x="8437626" y="4371594"/>
              <a:ext cx="965200" cy="203835"/>
            </a:xfrm>
            <a:custGeom>
              <a:avLst/>
              <a:gdLst/>
              <a:ahLst/>
              <a:cxnLst/>
              <a:rect l="l" t="t" r="r" b="b"/>
              <a:pathLst>
                <a:path w="965200" h="203835">
                  <a:moveTo>
                    <a:pt x="3048" y="179832"/>
                  </a:moveTo>
                  <a:lnTo>
                    <a:pt x="3047" y="23622"/>
                  </a:lnTo>
                  <a:lnTo>
                    <a:pt x="2285" y="23622"/>
                  </a:lnTo>
                  <a:lnTo>
                    <a:pt x="1523" y="27432"/>
                  </a:lnTo>
                  <a:lnTo>
                    <a:pt x="761" y="30480"/>
                  </a:lnTo>
                  <a:lnTo>
                    <a:pt x="0" y="34290"/>
                  </a:lnTo>
                  <a:lnTo>
                    <a:pt x="0" y="169164"/>
                  </a:lnTo>
                  <a:lnTo>
                    <a:pt x="1524" y="176784"/>
                  </a:lnTo>
                  <a:lnTo>
                    <a:pt x="2286" y="179832"/>
                  </a:lnTo>
                  <a:lnTo>
                    <a:pt x="3048" y="179832"/>
                  </a:lnTo>
                  <a:close/>
                </a:path>
                <a:path w="965200" h="203835">
                  <a:moveTo>
                    <a:pt x="6096" y="185928"/>
                  </a:moveTo>
                  <a:lnTo>
                    <a:pt x="6095" y="17526"/>
                  </a:lnTo>
                  <a:lnTo>
                    <a:pt x="3047" y="22860"/>
                  </a:lnTo>
                  <a:lnTo>
                    <a:pt x="3048" y="180594"/>
                  </a:lnTo>
                  <a:lnTo>
                    <a:pt x="6096" y="185928"/>
                  </a:lnTo>
                  <a:close/>
                </a:path>
                <a:path w="965200" h="203835">
                  <a:moveTo>
                    <a:pt x="17526" y="23622"/>
                  </a:moveTo>
                  <a:lnTo>
                    <a:pt x="16764" y="24384"/>
                  </a:lnTo>
                  <a:lnTo>
                    <a:pt x="16763" y="6858"/>
                  </a:lnTo>
                  <a:lnTo>
                    <a:pt x="16001" y="6858"/>
                  </a:lnTo>
                  <a:lnTo>
                    <a:pt x="11429" y="10667"/>
                  </a:lnTo>
                  <a:lnTo>
                    <a:pt x="10667" y="11429"/>
                  </a:lnTo>
                  <a:lnTo>
                    <a:pt x="6857" y="16002"/>
                  </a:lnTo>
                  <a:lnTo>
                    <a:pt x="6095" y="16763"/>
                  </a:lnTo>
                  <a:lnTo>
                    <a:pt x="6096" y="186690"/>
                  </a:lnTo>
                  <a:lnTo>
                    <a:pt x="6858" y="186690"/>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7526" y="23622"/>
                  </a:lnTo>
                  <a:close/>
                </a:path>
                <a:path w="965200" h="203835">
                  <a:moveTo>
                    <a:pt x="15240" y="175260"/>
                  </a:moveTo>
                  <a:lnTo>
                    <a:pt x="13716" y="172212"/>
                  </a:lnTo>
                  <a:lnTo>
                    <a:pt x="12954" y="169926"/>
                  </a:lnTo>
                  <a:lnTo>
                    <a:pt x="12954" y="194056"/>
                  </a:lnTo>
                  <a:lnTo>
                    <a:pt x="14478" y="195326"/>
                  </a:lnTo>
                  <a:lnTo>
                    <a:pt x="14478" y="174498"/>
                  </a:lnTo>
                  <a:lnTo>
                    <a:pt x="15240" y="175260"/>
                  </a:lnTo>
                  <a:close/>
                </a:path>
                <a:path w="965200" h="203835">
                  <a:moveTo>
                    <a:pt x="15240" y="28193"/>
                  </a:moveTo>
                  <a:lnTo>
                    <a:pt x="14478" y="28955"/>
                  </a:lnTo>
                  <a:lnTo>
                    <a:pt x="14478" y="29336"/>
                  </a:lnTo>
                  <a:lnTo>
                    <a:pt x="15240" y="28193"/>
                  </a:lnTo>
                  <a:close/>
                </a:path>
                <a:path w="965200" h="203835">
                  <a:moveTo>
                    <a:pt x="17526" y="179832"/>
                  </a:moveTo>
                  <a:lnTo>
                    <a:pt x="14478" y="174498"/>
                  </a:lnTo>
                  <a:lnTo>
                    <a:pt x="14478" y="195326"/>
                  </a:lnTo>
                  <a:lnTo>
                    <a:pt x="16002" y="196596"/>
                  </a:lnTo>
                  <a:lnTo>
                    <a:pt x="16764" y="196596"/>
                  </a:lnTo>
                  <a:lnTo>
                    <a:pt x="16764" y="179070"/>
                  </a:lnTo>
                  <a:lnTo>
                    <a:pt x="17526" y="179832"/>
                  </a:lnTo>
                  <a:close/>
                </a:path>
                <a:path w="965200" h="203835">
                  <a:moveTo>
                    <a:pt x="947928" y="24383"/>
                  </a:moveTo>
                  <a:lnTo>
                    <a:pt x="947928" y="6095"/>
                  </a:lnTo>
                  <a:lnTo>
                    <a:pt x="941832" y="3047"/>
                  </a:lnTo>
                  <a:lnTo>
                    <a:pt x="941069" y="3047"/>
                  </a:lnTo>
                  <a:lnTo>
                    <a:pt x="938022" y="1523"/>
                  </a:lnTo>
                  <a:lnTo>
                    <a:pt x="930402" y="0"/>
                  </a:lnTo>
                  <a:lnTo>
                    <a:pt x="33528" y="0"/>
                  </a:lnTo>
                  <a:lnTo>
                    <a:pt x="29718" y="762"/>
                  </a:lnTo>
                  <a:lnTo>
                    <a:pt x="26670" y="1524"/>
                  </a:lnTo>
                  <a:lnTo>
                    <a:pt x="23621" y="3048"/>
                  </a:lnTo>
                  <a:lnTo>
                    <a:pt x="22859" y="3048"/>
                  </a:lnTo>
                  <a:lnTo>
                    <a:pt x="17525" y="6096"/>
                  </a:lnTo>
                  <a:lnTo>
                    <a:pt x="16763" y="6096"/>
                  </a:lnTo>
                  <a:lnTo>
                    <a:pt x="16764" y="24384"/>
                  </a:lnTo>
                  <a:lnTo>
                    <a:pt x="19812" y="20726"/>
                  </a:lnTo>
                  <a:lnTo>
                    <a:pt x="19812" y="20574"/>
                  </a:lnTo>
                  <a:lnTo>
                    <a:pt x="20574" y="19812"/>
                  </a:lnTo>
                  <a:lnTo>
                    <a:pt x="24384" y="16763"/>
                  </a:lnTo>
                  <a:lnTo>
                    <a:pt x="24384" y="17090"/>
                  </a:lnTo>
                  <a:lnTo>
                    <a:pt x="28956" y="14477"/>
                  </a:lnTo>
                  <a:lnTo>
                    <a:pt x="28956" y="14731"/>
                  </a:lnTo>
                  <a:lnTo>
                    <a:pt x="30480" y="13715"/>
                  </a:lnTo>
                  <a:lnTo>
                    <a:pt x="33528" y="13715"/>
                  </a:lnTo>
                  <a:lnTo>
                    <a:pt x="35814" y="12953"/>
                  </a:lnTo>
                  <a:lnTo>
                    <a:pt x="929640" y="12953"/>
                  </a:lnTo>
                  <a:lnTo>
                    <a:pt x="935736" y="14985"/>
                  </a:lnTo>
                  <a:lnTo>
                    <a:pt x="935736" y="14477"/>
                  </a:lnTo>
                  <a:lnTo>
                    <a:pt x="940308" y="17090"/>
                  </a:lnTo>
                  <a:lnTo>
                    <a:pt x="940308" y="16763"/>
                  </a:lnTo>
                  <a:lnTo>
                    <a:pt x="944118" y="19938"/>
                  </a:lnTo>
                  <a:lnTo>
                    <a:pt x="944118" y="19811"/>
                  </a:lnTo>
                  <a:lnTo>
                    <a:pt x="944880" y="20573"/>
                  </a:lnTo>
                  <a:lnTo>
                    <a:pt x="944880" y="20726"/>
                  </a:lnTo>
                  <a:lnTo>
                    <a:pt x="947928" y="24383"/>
                  </a:lnTo>
                  <a:close/>
                </a:path>
                <a:path w="965200" h="203835">
                  <a:moveTo>
                    <a:pt x="20574" y="199099"/>
                  </a:moveTo>
                  <a:lnTo>
                    <a:pt x="20574" y="183642"/>
                  </a:lnTo>
                  <a:lnTo>
                    <a:pt x="16764" y="179070"/>
                  </a:lnTo>
                  <a:lnTo>
                    <a:pt x="16764" y="196596"/>
                  </a:lnTo>
                  <a:lnTo>
                    <a:pt x="17526" y="197358"/>
                  </a:lnTo>
                  <a:lnTo>
                    <a:pt x="20574" y="199099"/>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4384" y="200786"/>
                  </a:moveTo>
                  <a:lnTo>
                    <a:pt x="24384" y="186690"/>
                  </a:lnTo>
                  <a:lnTo>
                    <a:pt x="19812" y="182118"/>
                  </a:lnTo>
                  <a:lnTo>
                    <a:pt x="20574" y="183642"/>
                  </a:lnTo>
                  <a:lnTo>
                    <a:pt x="20574" y="199099"/>
                  </a:lnTo>
                  <a:lnTo>
                    <a:pt x="22860" y="200406"/>
                  </a:lnTo>
                  <a:lnTo>
                    <a:pt x="23622" y="200406"/>
                  </a:lnTo>
                  <a:lnTo>
                    <a:pt x="24384" y="200786"/>
                  </a:lnTo>
                  <a:close/>
                </a:path>
                <a:path w="965200" h="203835">
                  <a:moveTo>
                    <a:pt x="20574" y="19938"/>
                  </a:moveTo>
                  <a:lnTo>
                    <a:pt x="20227" y="20227"/>
                  </a:lnTo>
                  <a:lnTo>
                    <a:pt x="20574" y="19938"/>
                  </a:lnTo>
                  <a:close/>
                </a:path>
                <a:path w="965200" h="203835">
                  <a:moveTo>
                    <a:pt x="24384" y="17090"/>
                  </a:moveTo>
                  <a:lnTo>
                    <a:pt x="24384" y="16763"/>
                  </a:lnTo>
                  <a:lnTo>
                    <a:pt x="23622" y="17525"/>
                  </a:lnTo>
                  <a:lnTo>
                    <a:pt x="24384" y="17090"/>
                  </a:lnTo>
                  <a:close/>
                </a:path>
                <a:path w="965200" h="203835">
                  <a:moveTo>
                    <a:pt x="28956" y="202387"/>
                  </a:moveTo>
                  <a:lnTo>
                    <a:pt x="28956" y="188976"/>
                  </a:lnTo>
                  <a:lnTo>
                    <a:pt x="23622" y="185928"/>
                  </a:lnTo>
                  <a:lnTo>
                    <a:pt x="24384" y="186690"/>
                  </a:lnTo>
                  <a:lnTo>
                    <a:pt x="24384" y="200786"/>
                  </a:lnTo>
                  <a:lnTo>
                    <a:pt x="26670" y="201930"/>
                  </a:lnTo>
                  <a:lnTo>
                    <a:pt x="28956" y="202387"/>
                  </a:lnTo>
                  <a:close/>
                </a:path>
                <a:path w="965200" h="203835">
                  <a:moveTo>
                    <a:pt x="28956" y="14731"/>
                  </a:moveTo>
                  <a:lnTo>
                    <a:pt x="28956" y="14477"/>
                  </a:lnTo>
                  <a:lnTo>
                    <a:pt x="28194" y="15239"/>
                  </a:lnTo>
                  <a:lnTo>
                    <a:pt x="28956" y="14731"/>
                  </a:lnTo>
                  <a:close/>
                </a:path>
                <a:path w="965200" h="203835">
                  <a:moveTo>
                    <a:pt x="936497" y="188213"/>
                  </a:moveTo>
                  <a:lnTo>
                    <a:pt x="934212" y="188975"/>
                  </a:lnTo>
                  <a:lnTo>
                    <a:pt x="931163" y="189737"/>
                  </a:lnTo>
                  <a:lnTo>
                    <a:pt x="928878" y="190499"/>
                  </a:lnTo>
                  <a:lnTo>
                    <a:pt x="35052" y="190500"/>
                  </a:lnTo>
                  <a:lnTo>
                    <a:pt x="28194" y="188214"/>
                  </a:lnTo>
                  <a:lnTo>
                    <a:pt x="28956" y="188976"/>
                  </a:lnTo>
                  <a:lnTo>
                    <a:pt x="28956" y="202387"/>
                  </a:lnTo>
                  <a:lnTo>
                    <a:pt x="34290" y="203454"/>
                  </a:lnTo>
                  <a:lnTo>
                    <a:pt x="931163" y="203453"/>
                  </a:lnTo>
                  <a:lnTo>
                    <a:pt x="934974" y="202691"/>
                  </a:lnTo>
                  <a:lnTo>
                    <a:pt x="935736" y="202501"/>
                  </a:lnTo>
                  <a:lnTo>
                    <a:pt x="935736" y="188975"/>
                  </a:lnTo>
                  <a:lnTo>
                    <a:pt x="936497" y="188213"/>
                  </a:lnTo>
                  <a:close/>
                </a:path>
                <a:path w="965200" h="203835">
                  <a:moveTo>
                    <a:pt x="936497" y="15239"/>
                  </a:moveTo>
                  <a:lnTo>
                    <a:pt x="935736" y="14477"/>
                  </a:lnTo>
                  <a:lnTo>
                    <a:pt x="935736" y="14985"/>
                  </a:lnTo>
                  <a:lnTo>
                    <a:pt x="936497" y="15239"/>
                  </a:lnTo>
                  <a:close/>
                </a:path>
                <a:path w="965200" h="203835">
                  <a:moveTo>
                    <a:pt x="941069" y="185927"/>
                  </a:moveTo>
                  <a:lnTo>
                    <a:pt x="935736" y="188975"/>
                  </a:lnTo>
                  <a:lnTo>
                    <a:pt x="935736" y="202501"/>
                  </a:lnTo>
                  <a:lnTo>
                    <a:pt x="938022" y="201929"/>
                  </a:lnTo>
                  <a:lnTo>
                    <a:pt x="940308" y="200786"/>
                  </a:lnTo>
                  <a:lnTo>
                    <a:pt x="940308" y="186689"/>
                  </a:lnTo>
                  <a:lnTo>
                    <a:pt x="941069" y="185927"/>
                  </a:lnTo>
                  <a:close/>
                </a:path>
                <a:path w="965200" h="203835">
                  <a:moveTo>
                    <a:pt x="941069" y="17525"/>
                  </a:moveTo>
                  <a:lnTo>
                    <a:pt x="940308" y="16763"/>
                  </a:lnTo>
                  <a:lnTo>
                    <a:pt x="940308" y="17090"/>
                  </a:lnTo>
                  <a:lnTo>
                    <a:pt x="941069" y="17525"/>
                  </a:lnTo>
                  <a:close/>
                </a:path>
                <a:path w="965200" h="203835">
                  <a:moveTo>
                    <a:pt x="944880" y="198881"/>
                  </a:moveTo>
                  <a:lnTo>
                    <a:pt x="944880" y="182879"/>
                  </a:lnTo>
                  <a:lnTo>
                    <a:pt x="944118" y="183641"/>
                  </a:lnTo>
                  <a:lnTo>
                    <a:pt x="940308" y="186689"/>
                  </a:lnTo>
                  <a:lnTo>
                    <a:pt x="940308" y="200786"/>
                  </a:lnTo>
                  <a:lnTo>
                    <a:pt x="941069" y="200405"/>
                  </a:lnTo>
                  <a:lnTo>
                    <a:pt x="941832" y="200405"/>
                  </a:lnTo>
                  <a:lnTo>
                    <a:pt x="944880" y="198881"/>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4342" y="183328"/>
                  </a:moveTo>
                  <a:lnTo>
                    <a:pt x="944118" y="183514"/>
                  </a:lnTo>
                  <a:lnTo>
                    <a:pt x="944342" y="183328"/>
                  </a:lnTo>
                  <a:close/>
                </a:path>
                <a:path w="965200" h="203835">
                  <a:moveTo>
                    <a:pt x="944880" y="182879"/>
                  </a:moveTo>
                  <a:lnTo>
                    <a:pt x="944342" y="183328"/>
                  </a:lnTo>
                  <a:lnTo>
                    <a:pt x="944118" y="183641"/>
                  </a:lnTo>
                  <a:lnTo>
                    <a:pt x="944880" y="182879"/>
                  </a:lnTo>
                  <a:close/>
                </a:path>
                <a:path w="965200" h="203835">
                  <a:moveTo>
                    <a:pt x="947928" y="178307"/>
                  </a:moveTo>
                  <a:lnTo>
                    <a:pt x="944342" y="183328"/>
                  </a:lnTo>
                  <a:lnTo>
                    <a:pt x="944880" y="182879"/>
                  </a:lnTo>
                  <a:lnTo>
                    <a:pt x="944880" y="198881"/>
                  </a:lnTo>
                  <a:lnTo>
                    <a:pt x="947166" y="197738"/>
                  </a:lnTo>
                  <a:lnTo>
                    <a:pt x="947166" y="179831"/>
                  </a:lnTo>
                  <a:lnTo>
                    <a:pt x="947928" y="178307"/>
                  </a:lnTo>
                  <a:close/>
                </a:path>
                <a:path w="965200" h="203835">
                  <a:moveTo>
                    <a:pt x="944880" y="20726"/>
                  </a:moveTo>
                  <a:lnTo>
                    <a:pt x="944880" y="20573"/>
                  </a:lnTo>
                  <a:lnTo>
                    <a:pt x="944464" y="20227"/>
                  </a:lnTo>
                  <a:lnTo>
                    <a:pt x="944880" y="20726"/>
                  </a:lnTo>
                  <a:close/>
                </a:path>
                <a:path w="965200" h="203835">
                  <a:moveTo>
                    <a:pt x="958596" y="186689"/>
                  </a:moveTo>
                  <a:lnTo>
                    <a:pt x="958596" y="16763"/>
                  </a:lnTo>
                  <a:lnTo>
                    <a:pt x="957834" y="16001"/>
                  </a:lnTo>
                  <a:lnTo>
                    <a:pt x="954024" y="11429"/>
                  </a:lnTo>
                  <a:lnTo>
                    <a:pt x="953262" y="10667"/>
                  </a:lnTo>
                  <a:lnTo>
                    <a:pt x="948690" y="6857"/>
                  </a:lnTo>
                  <a:lnTo>
                    <a:pt x="947928" y="6857"/>
                  </a:lnTo>
                  <a:lnTo>
                    <a:pt x="947928" y="24383"/>
                  </a:lnTo>
                  <a:lnTo>
                    <a:pt x="947166" y="23621"/>
                  </a:lnTo>
                  <a:lnTo>
                    <a:pt x="950213" y="28955"/>
                  </a:lnTo>
                  <a:lnTo>
                    <a:pt x="950213" y="29717"/>
                  </a:lnTo>
                  <a:lnTo>
                    <a:pt x="950976" y="31241"/>
                  </a:lnTo>
                  <a:lnTo>
                    <a:pt x="951738" y="33527"/>
                  </a:lnTo>
                  <a:lnTo>
                    <a:pt x="951738" y="194056"/>
                  </a:lnTo>
                  <a:lnTo>
                    <a:pt x="953262" y="192785"/>
                  </a:lnTo>
                  <a:lnTo>
                    <a:pt x="953262" y="192023"/>
                  </a:lnTo>
                  <a:lnTo>
                    <a:pt x="954024" y="192023"/>
                  </a:lnTo>
                  <a:lnTo>
                    <a:pt x="957834" y="186689"/>
                  </a:lnTo>
                  <a:lnTo>
                    <a:pt x="958596" y="186689"/>
                  </a:lnTo>
                  <a:close/>
                </a:path>
                <a:path w="965200" h="203835">
                  <a:moveTo>
                    <a:pt x="950213" y="195326"/>
                  </a:moveTo>
                  <a:lnTo>
                    <a:pt x="950213" y="174497"/>
                  </a:lnTo>
                  <a:lnTo>
                    <a:pt x="947166" y="179831"/>
                  </a:lnTo>
                  <a:lnTo>
                    <a:pt x="947166" y="197738"/>
                  </a:lnTo>
                  <a:lnTo>
                    <a:pt x="947928" y="197357"/>
                  </a:lnTo>
                  <a:lnTo>
                    <a:pt x="947928" y="196595"/>
                  </a:lnTo>
                  <a:lnTo>
                    <a:pt x="948690" y="196595"/>
                  </a:lnTo>
                  <a:lnTo>
                    <a:pt x="950213" y="195326"/>
                  </a:lnTo>
                  <a:close/>
                </a:path>
                <a:path w="965200" h="203835">
                  <a:moveTo>
                    <a:pt x="950213" y="29717"/>
                  </a:moveTo>
                  <a:lnTo>
                    <a:pt x="950213" y="28955"/>
                  </a:lnTo>
                  <a:lnTo>
                    <a:pt x="949452" y="28193"/>
                  </a:lnTo>
                  <a:lnTo>
                    <a:pt x="950213" y="29717"/>
                  </a:lnTo>
                  <a:close/>
                </a:path>
                <a:path w="965200" h="203835">
                  <a:moveTo>
                    <a:pt x="951738" y="194056"/>
                  </a:moveTo>
                  <a:lnTo>
                    <a:pt x="951738" y="168401"/>
                  </a:lnTo>
                  <a:lnTo>
                    <a:pt x="950976" y="170687"/>
                  </a:lnTo>
                  <a:lnTo>
                    <a:pt x="950976" y="172973"/>
                  </a:lnTo>
                  <a:lnTo>
                    <a:pt x="949452" y="175259"/>
                  </a:lnTo>
                  <a:lnTo>
                    <a:pt x="950213" y="174497"/>
                  </a:lnTo>
                  <a:lnTo>
                    <a:pt x="950213" y="195326"/>
                  </a:lnTo>
                  <a:lnTo>
                    <a:pt x="951738" y="194056"/>
                  </a:lnTo>
                  <a:close/>
                </a:path>
                <a:path w="965200" h="203835">
                  <a:moveTo>
                    <a:pt x="964691" y="168401"/>
                  </a:moveTo>
                  <a:lnTo>
                    <a:pt x="964691" y="33527"/>
                  </a:lnTo>
                  <a:lnTo>
                    <a:pt x="963930" y="30479"/>
                  </a:lnTo>
                  <a:lnTo>
                    <a:pt x="963168" y="26669"/>
                  </a:lnTo>
                  <a:lnTo>
                    <a:pt x="962406" y="23621"/>
                  </a:lnTo>
                  <a:lnTo>
                    <a:pt x="961644" y="22859"/>
                  </a:lnTo>
                  <a:lnTo>
                    <a:pt x="958596" y="17525"/>
                  </a:lnTo>
                  <a:lnTo>
                    <a:pt x="958596" y="185927"/>
                  </a:lnTo>
                  <a:lnTo>
                    <a:pt x="961644" y="180593"/>
                  </a:lnTo>
                  <a:lnTo>
                    <a:pt x="962406" y="179831"/>
                  </a:lnTo>
                  <a:lnTo>
                    <a:pt x="964691" y="168401"/>
                  </a:lnTo>
                  <a:close/>
                </a:path>
              </a:pathLst>
            </a:custGeom>
            <a:solidFill>
              <a:srgbClr val="6F9526"/>
            </a:solidFill>
          </p:spPr>
          <p:txBody>
            <a:bodyPr wrap="square" lIns="0" tIns="0" rIns="0" bIns="0" rtlCol="0"/>
            <a:lstStyle/>
            <a:p>
              <a:endParaRPr/>
            </a:p>
          </p:txBody>
        </p:sp>
      </p:grpSp>
      <p:grpSp>
        <p:nvGrpSpPr>
          <p:cNvPr id="30" name="object 30"/>
          <p:cNvGrpSpPr/>
          <p:nvPr/>
        </p:nvGrpSpPr>
        <p:grpSpPr>
          <a:xfrm>
            <a:off x="8437626" y="4625340"/>
            <a:ext cx="965200" cy="203835"/>
            <a:chOff x="8437626" y="4625340"/>
            <a:chExt cx="965200" cy="203835"/>
          </a:xfrm>
        </p:grpSpPr>
        <p:sp>
          <p:nvSpPr>
            <p:cNvPr id="31" name="object 31"/>
            <p:cNvSpPr/>
            <p:nvPr/>
          </p:nvSpPr>
          <p:spPr>
            <a:xfrm>
              <a:off x="8443722" y="4631436"/>
              <a:ext cx="952500" cy="190500"/>
            </a:xfrm>
            <a:custGeom>
              <a:avLst/>
              <a:gdLst/>
              <a:ahLst/>
              <a:cxnLst/>
              <a:rect l="l" t="t" r="r" b="b"/>
              <a:pathLst>
                <a:path w="952500" h="190500">
                  <a:moveTo>
                    <a:pt x="952500" y="159257"/>
                  </a:moveTo>
                  <a:lnTo>
                    <a:pt x="952500" y="32003"/>
                  </a:lnTo>
                  <a:lnTo>
                    <a:pt x="949963" y="19609"/>
                  </a:lnTo>
                  <a:lnTo>
                    <a:pt x="943070" y="9429"/>
                  </a:lnTo>
                  <a:lnTo>
                    <a:pt x="932890" y="2536"/>
                  </a:lnTo>
                  <a:lnTo>
                    <a:pt x="920496" y="0"/>
                  </a:lnTo>
                  <a:lnTo>
                    <a:pt x="32004" y="0"/>
                  </a:lnTo>
                  <a:lnTo>
                    <a:pt x="19609" y="2536"/>
                  </a:lnTo>
                  <a:lnTo>
                    <a:pt x="9429" y="9429"/>
                  </a:lnTo>
                  <a:lnTo>
                    <a:pt x="2536" y="19609"/>
                  </a:lnTo>
                  <a:lnTo>
                    <a:pt x="0" y="32003"/>
                  </a:lnTo>
                  <a:lnTo>
                    <a:pt x="0" y="159257"/>
                  </a:lnTo>
                  <a:lnTo>
                    <a:pt x="2536" y="171533"/>
                  </a:lnTo>
                  <a:lnTo>
                    <a:pt x="9429" y="181451"/>
                  </a:lnTo>
                  <a:lnTo>
                    <a:pt x="19609" y="188083"/>
                  </a:lnTo>
                  <a:lnTo>
                    <a:pt x="32004" y="190499"/>
                  </a:lnTo>
                  <a:lnTo>
                    <a:pt x="920496" y="190499"/>
                  </a:lnTo>
                  <a:lnTo>
                    <a:pt x="932890" y="188083"/>
                  </a:lnTo>
                  <a:lnTo>
                    <a:pt x="943070" y="181451"/>
                  </a:lnTo>
                  <a:lnTo>
                    <a:pt x="949963" y="171533"/>
                  </a:lnTo>
                  <a:lnTo>
                    <a:pt x="952500" y="159257"/>
                  </a:lnTo>
                  <a:close/>
                </a:path>
              </a:pathLst>
            </a:custGeom>
            <a:solidFill>
              <a:srgbClr val="FFFF00"/>
            </a:solidFill>
          </p:spPr>
          <p:txBody>
            <a:bodyPr wrap="square" lIns="0" tIns="0" rIns="0" bIns="0" rtlCol="0"/>
            <a:lstStyle/>
            <a:p>
              <a:endParaRPr/>
            </a:p>
          </p:txBody>
        </p:sp>
        <p:sp>
          <p:nvSpPr>
            <p:cNvPr id="32" name="object 32"/>
            <p:cNvSpPr/>
            <p:nvPr/>
          </p:nvSpPr>
          <p:spPr>
            <a:xfrm>
              <a:off x="8437626" y="4625340"/>
              <a:ext cx="965200" cy="203835"/>
            </a:xfrm>
            <a:custGeom>
              <a:avLst/>
              <a:gdLst/>
              <a:ahLst/>
              <a:cxnLst/>
              <a:rect l="l" t="t" r="r" b="b"/>
              <a:pathLst>
                <a:path w="965200" h="203835">
                  <a:moveTo>
                    <a:pt x="3048" y="179832"/>
                  </a:moveTo>
                  <a:lnTo>
                    <a:pt x="3047" y="23622"/>
                  </a:lnTo>
                  <a:lnTo>
                    <a:pt x="2285" y="23622"/>
                  </a:lnTo>
                  <a:lnTo>
                    <a:pt x="1523" y="27432"/>
                  </a:lnTo>
                  <a:lnTo>
                    <a:pt x="761" y="30480"/>
                  </a:lnTo>
                  <a:lnTo>
                    <a:pt x="0" y="34290"/>
                  </a:lnTo>
                  <a:lnTo>
                    <a:pt x="0" y="169164"/>
                  </a:lnTo>
                  <a:lnTo>
                    <a:pt x="1524" y="176784"/>
                  </a:lnTo>
                  <a:lnTo>
                    <a:pt x="2286" y="179832"/>
                  </a:lnTo>
                  <a:lnTo>
                    <a:pt x="3048" y="179832"/>
                  </a:lnTo>
                  <a:close/>
                </a:path>
                <a:path w="965200" h="203835">
                  <a:moveTo>
                    <a:pt x="6096" y="185928"/>
                  </a:moveTo>
                  <a:lnTo>
                    <a:pt x="6095" y="17526"/>
                  </a:lnTo>
                  <a:lnTo>
                    <a:pt x="3047" y="22860"/>
                  </a:lnTo>
                  <a:lnTo>
                    <a:pt x="3048" y="180594"/>
                  </a:lnTo>
                  <a:lnTo>
                    <a:pt x="6096" y="185928"/>
                  </a:lnTo>
                  <a:close/>
                </a:path>
                <a:path w="965200" h="203835">
                  <a:moveTo>
                    <a:pt x="17526" y="23622"/>
                  </a:moveTo>
                  <a:lnTo>
                    <a:pt x="16764" y="24384"/>
                  </a:lnTo>
                  <a:lnTo>
                    <a:pt x="16763" y="6858"/>
                  </a:lnTo>
                  <a:lnTo>
                    <a:pt x="16001" y="6858"/>
                  </a:lnTo>
                  <a:lnTo>
                    <a:pt x="11429" y="10667"/>
                  </a:lnTo>
                  <a:lnTo>
                    <a:pt x="10667" y="11429"/>
                  </a:lnTo>
                  <a:lnTo>
                    <a:pt x="6857" y="16002"/>
                  </a:lnTo>
                  <a:lnTo>
                    <a:pt x="6095" y="16763"/>
                  </a:lnTo>
                  <a:lnTo>
                    <a:pt x="6096" y="186690"/>
                  </a:lnTo>
                  <a:lnTo>
                    <a:pt x="6858" y="186690"/>
                  </a:lnTo>
                  <a:lnTo>
                    <a:pt x="10668" y="192024"/>
                  </a:lnTo>
                  <a:lnTo>
                    <a:pt x="11430" y="192024"/>
                  </a:lnTo>
                  <a:lnTo>
                    <a:pt x="11430" y="192786"/>
                  </a:lnTo>
                  <a:lnTo>
                    <a:pt x="12954" y="194056"/>
                  </a:lnTo>
                  <a:lnTo>
                    <a:pt x="12954" y="35052"/>
                  </a:lnTo>
                  <a:lnTo>
                    <a:pt x="13716" y="32766"/>
                  </a:lnTo>
                  <a:lnTo>
                    <a:pt x="13716" y="30480"/>
                  </a:lnTo>
                  <a:lnTo>
                    <a:pt x="14478" y="29336"/>
                  </a:lnTo>
                  <a:lnTo>
                    <a:pt x="14478" y="28955"/>
                  </a:lnTo>
                  <a:lnTo>
                    <a:pt x="17526" y="23622"/>
                  </a:lnTo>
                  <a:close/>
                </a:path>
                <a:path w="965200" h="203835">
                  <a:moveTo>
                    <a:pt x="15240" y="175260"/>
                  </a:moveTo>
                  <a:lnTo>
                    <a:pt x="13716" y="172212"/>
                  </a:lnTo>
                  <a:lnTo>
                    <a:pt x="12954" y="169926"/>
                  </a:lnTo>
                  <a:lnTo>
                    <a:pt x="12954" y="194056"/>
                  </a:lnTo>
                  <a:lnTo>
                    <a:pt x="14478" y="195326"/>
                  </a:lnTo>
                  <a:lnTo>
                    <a:pt x="14478" y="174498"/>
                  </a:lnTo>
                  <a:lnTo>
                    <a:pt x="15240" y="175260"/>
                  </a:lnTo>
                  <a:close/>
                </a:path>
                <a:path w="965200" h="203835">
                  <a:moveTo>
                    <a:pt x="15240" y="28193"/>
                  </a:moveTo>
                  <a:lnTo>
                    <a:pt x="14478" y="28955"/>
                  </a:lnTo>
                  <a:lnTo>
                    <a:pt x="14478" y="29336"/>
                  </a:lnTo>
                  <a:lnTo>
                    <a:pt x="15240" y="28193"/>
                  </a:lnTo>
                  <a:close/>
                </a:path>
                <a:path w="965200" h="203835">
                  <a:moveTo>
                    <a:pt x="17526" y="179832"/>
                  </a:moveTo>
                  <a:lnTo>
                    <a:pt x="14478" y="174498"/>
                  </a:lnTo>
                  <a:lnTo>
                    <a:pt x="14478" y="195326"/>
                  </a:lnTo>
                  <a:lnTo>
                    <a:pt x="16002" y="196596"/>
                  </a:lnTo>
                  <a:lnTo>
                    <a:pt x="16764" y="196596"/>
                  </a:lnTo>
                  <a:lnTo>
                    <a:pt x="16764" y="179070"/>
                  </a:lnTo>
                  <a:lnTo>
                    <a:pt x="17526" y="179832"/>
                  </a:lnTo>
                  <a:close/>
                </a:path>
                <a:path w="965200" h="203835">
                  <a:moveTo>
                    <a:pt x="947928" y="24383"/>
                  </a:moveTo>
                  <a:lnTo>
                    <a:pt x="947928" y="6095"/>
                  </a:lnTo>
                  <a:lnTo>
                    <a:pt x="941832" y="3047"/>
                  </a:lnTo>
                  <a:lnTo>
                    <a:pt x="941069" y="3047"/>
                  </a:lnTo>
                  <a:lnTo>
                    <a:pt x="938022" y="1523"/>
                  </a:lnTo>
                  <a:lnTo>
                    <a:pt x="930402" y="0"/>
                  </a:lnTo>
                  <a:lnTo>
                    <a:pt x="33528" y="0"/>
                  </a:lnTo>
                  <a:lnTo>
                    <a:pt x="29718" y="762"/>
                  </a:lnTo>
                  <a:lnTo>
                    <a:pt x="26670" y="1524"/>
                  </a:lnTo>
                  <a:lnTo>
                    <a:pt x="23621" y="3048"/>
                  </a:lnTo>
                  <a:lnTo>
                    <a:pt x="22859" y="3048"/>
                  </a:lnTo>
                  <a:lnTo>
                    <a:pt x="17525" y="6096"/>
                  </a:lnTo>
                  <a:lnTo>
                    <a:pt x="16763" y="6096"/>
                  </a:lnTo>
                  <a:lnTo>
                    <a:pt x="16764" y="24384"/>
                  </a:lnTo>
                  <a:lnTo>
                    <a:pt x="19812" y="20726"/>
                  </a:lnTo>
                  <a:lnTo>
                    <a:pt x="19812" y="20574"/>
                  </a:lnTo>
                  <a:lnTo>
                    <a:pt x="20574" y="19812"/>
                  </a:lnTo>
                  <a:lnTo>
                    <a:pt x="24384" y="16763"/>
                  </a:lnTo>
                  <a:lnTo>
                    <a:pt x="24384" y="17090"/>
                  </a:lnTo>
                  <a:lnTo>
                    <a:pt x="28956" y="14477"/>
                  </a:lnTo>
                  <a:lnTo>
                    <a:pt x="28956" y="14731"/>
                  </a:lnTo>
                  <a:lnTo>
                    <a:pt x="30480" y="13715"/>
                  </a:lnTo>
                  <a:lnTo>
                    <a:pt x="33528" y="13715"/>
                  </a:lnTo>
                  <a:lnTo>
                    <a:pt x="35814" y="12953"/>
                  </a:lnTo>
                  <a:lnTo>
                    <a:pt x="929640" y="12953"/>
                  </a:lnTo>
                  <a:lnTo>
                    <a:pt x="935736" y="14985"/>
                  </a:lnTo>
                  <a:lnTo>
                    <a:pt x="935736" y="14477"/>
                  </a:lnTo>
                  <a:lnTo>
                    <a:pt x="940308" y="17090"/>
                  </a:lnTo>
                  <a:lnTo>
                    <a:pt x="940308" y="16763"/>
                  </a:lnTo>
                  <a:lnTo>
                    <a:pt x="944118" y="19938"/>
                  </a:lnTo>
                  <a:lnTo>
                    <a:pt x="944118" y="19811"/>
                  </a:lnTo>
                  <a:lnTo>
                    <a:pt x="944880" y="20573"/>
                  </a:lnTo>
                  <a:lnTo>
                    <a:pt x="944880" y="20726"/>
                  </a:lnTo>
                  <a:lnTo>
                    <a:pt x="947928" y="24383"/>
                  </a:lnTo>
                  <a:close/>
                </a:path>
                <a:path w="965200" h="203835">
                  <a:moveTo>
                    <a:pt x="20574" y="199099"/>
                  </a:moveTo>
                  <a:lnTo>
                    <a:pt x="20574" y="183642"/>
                  </a:lnTo>
                  <a:lnTo>
                    <a:pt x="16764" y="179070"/>
                  </a:lnTo>
                  <a:lnTo>
                    <a:pt x="16764" y="196596"/>
                  </a:lnTo>
                  <a:lnTo>
                    <a:pt x="17526" y="197358"/>
                  </a:lnTo>
                  <a:lnTo>
                    <a:pt x="20574" y="199099"/>
                  </a:lnTo>
                  <a:close/>
                </a:path>
                <a:path w="965200" h="203835">
                  <a:moveTo>
                    <a:pt x="20574" y="19812"/>
                  </a:moveTo>
                  <a:lnTo>
                    <a:pt x="19812" y="20574"/>
                  </a:lnTo>
                  <a:lnTo>
                    <a:pt x="20227" y="20227"/>
                  </a:lnTo>
                  <a:lnTo>
                    <a:pt x="20574" y="19812"/>
                  </a:lnTo>
                  <a:close/>
                </a:path>
                <a:path w="965200" h="203835">
                  <a:moveTo>
                    <a:pt x="20227" y="20227"/>
                  </a:moveTo>
                  <a:lnTo>
                    <a:pt x="19812" y="20574"/>
                  </a:lnTo>
                  <a:lnTo>
                    <a:pt x="19812" y="20726"/>
                  </a:lnTo>
                  <a:lnTo>
                    <a:pt x="20227" y="20227"/>
                  </a:lnTo>
                  <a:close/>
                </a:path>
                <a:path w="965200" h="203835">
                  <a:moveTo>
                    <a:pt x="24384" y="200786"/>
                  </a:moveTo>
                  <a:lnTo>
                    <a:pt x="24384" y="186690"/>
                  </a:lnTo>
                  <a:lnTo>
                    <a:pt x="19812" y="182118"/>
                  </a:lnTo>
                  <a:lnTo>
                    <a:pt x="20574" y="183642"/>
                  </a:lnTo>
                  <a:lnTo>
                    <a:pt x="20574" y="199099"/>
                  </a:lnTo>
                  <a:lnTo>
                    <a:pt x="22860" y="200406"/>
                  </a:lnTo>
                  <a:lnTo>
                    <a:pt x="23622" y="200406"/>
                  </a:lnTo>
                  <a:lnTo>
                    <a:pt x="24384" y="200786"/>
                  </a:lnTo>
                  <a:close/>
                </a:path>
                <a:path w="965200" h="203835">
                  <a:moveTo>
                    <a:pt x="20574" y="19938"/>
                  </a:moveTo>
                  <a:lnTo>
                    <a:pt x="20227" y="20227"/>
                  </a:lnTo>
                  <a:lnTo>
                    <a:pt x="20574" y="19938"/>
                  </a:lnTo>
                  <a:close/>
                </a:path>
                <a:path w="965200" h="203835">
                  <a:moveTo>
                    <a:pt x="24384" y="17090"/>
                  </a:moveTo>
                  <a:lnTo>
                    <a:pt x="24384" y="16763"/>
                  </a:lnTo>
                  <a:lnTo>
                    <a:pt x="23622" y="17525"/>
                  </a:lnTo>
                  <a:lnTo>
                    <a:pt x="24384" y="17090"/>
                  </a:lnTo>
                  <a:close/>
                </a:path>
                <a:path w="965200" h="203835">
                  <a:moveTo>
                    <a:pt x="28956" y="202387"/>
                  </a:moveTo>
                  <a:lnTo>
                    <a:pt x="28956" y="188976"/>
                  </a:lnTo>
                  <a:lnTo>
                    <a:pt x="23622" y="185928"/>
                  </a:lnTo>
                  <a:lnTo>
                    <a:pt x="24384" y="186690"/>
                  </a:lnTo>
                  <a:lnTo>
                    <a:pt x="24384" y="200786"/>
                  </a:lnTo>
                  <a:lnTo>
                    <a:pt x="26670" y="201930"/>
                  </a:lnTo>
                  <a:lnTo>
                    <a:pt x="28956" y="202387"/>
                  </a:lnTo>
                  <a:close/>
                </a:path>
                <a:path w="965200" h="203835">
                  <a:moveTo>
                    <a:pt x="28956" y="14731"/>
                  </a:moveTo>
                  <a:lnTo>
                    <a:pt x="28956" y="14477"/>
                  </a:lnTo>
                  <a:lnTo>
                    <a:pt x="28194" y="15239"/>
                  </a:lnTo>
                  <a:lnTo>
                    <a:pt x="28956" y="14731"/>
                  </a:lnTo>
                  <a:close/>
                </a:path>
                <a:path w="965200" h="203835">
                  <a:moveTo>
                    <a:pt x="936497" y="188213"/>
                  </a:moveTo>
                  <a:lnTo>
                    <a:pt x="934212" y="188975"/>
                  </a:lnTo>
                  <a:lnTo>
                    <a:pt x="931163" y="189737"/>
                  </a:lnTo>
                  <a:lnTo>
                    <a:pt x="928878" y="190499"/>
                  </a:lnTo>
                  <a:lnTo>
                    <a:pt x="35052" y="190500"/>
                  </a:lnTo>
                  <a:lnTo>
                    <a:pt x="28194" y="188214"/>
                  </a:lnTo>
                  <a:lnTo>
                    <a:pt x="28956" y="188976"/>
                  </a:lnTo>
                  <a:lnTo>
                    <a:pt x="28956" y="202387"/>
                  </a:lnTo>
                  <a:lnTo>
                    <a:pt x="34290" y="203454"/>
                  </a:lnTo>
                  <a:lnTo>
                    <a:pt x="931163" y="203453"/>
                  </a:lnTo>
                  <a:lnTo>
                    <a:pt x="934974" y="202691"/>
                  </a:lnTo>
                  <a:lnTo>
                    <a:pt x="935736" y="202501"/>
                  </a:lnTo>
                  <a:lnTo>
                    <a:pt x="935736" y="188975"/>
                  </a:lnTo>
                  <a:lnTo>
                    <a:pt x="936497" y="188213"/>
                  </a:lnTo>
                  <a:close/>
                </a:path>
                <a:path w="965200" h="203835">
                  <a:moveTo>
                    <a:pt x="936497" y="15239"/>
                  </a:moveTo>
                  <a:lnTo>
                    <a:pt x="935736" y="14477"/>
                  </a:lnTo>
                  <a:lnTo>
                    <a:pt x="935736" y="14985"/>
                  </a:lnTo>
                  <a:lnTo>
                    <a:pt x="936497" y="15239"/>
                  </a:lnTo>
                  <a:close/>
                </a:path>
                <a:path w="965200" h="203835">
                  <a:moveTo>
                    <a:pt x="941069" y="185927"/>
                  </a:moveTo>
                  <a:lnTo>
                    <a:pt x="935736" y="188975"/>
                  </a:lnTo>
                  <a:lnTo>
                    <a:pt x="935736" y="202501"/>
                  </a:lnTo>
                  <a:lnTo>
                    <a:pt x="938022" y="201929"/>
                  </a:lnTo>
                  <a:lnTo>
                    <a:pt x="940308" y="200786"/>
                  </a:lnTo>
                  <a:lnTo>
                    <a:pt x="940308" y="186689"/>
                  </a:lnTo>
                  <a:lnTo>
                    <a:pt x="941069" y="185927"/>
                  </a:lnTo>
                  <a:close/>
                </a:path>
                <a:path w="965200" h="203835">
                  <a:moveTo>
                    <a:pt x="941069" y="17525"/>
                  </a:moveTo>
                  <a:lnTo>
                    <a:pt x="940308" y="16763"/>
                  </a:lnTo>
                  <a:lnTo>
                    <a:pt x="940308" y="17090"/>
                  </a:lnTo>
                  <a:lnTo>
                    <a:pt x="941069" y="17525"/>
                  </a:lnTo>
                  <a:close/>
                </a:path>
                <a:path w="965200" h="203835">
                  <a:moveTo>
                    <a:pt x="944880" y="198881"/>
                  </a:moveTo>
                  <a:lnTo>
                    <a:pt x="944880" y="182879"/>
                  </a:lnTo>
                  <a:lnTo>
                    <a:pt x="944118" y="183641"/>
                  </a:lnTo>
                  <a:lnTo>
                    <a:pt x="940308" y="186689"/>
                  </a:lnTo>
                  <a:lnTo>
                    <a:pt x="940308" y="200786"/>
                  </a:lnTo>
                  <a:lnTo>
                    <a:pt x="941069" y="200405"/>
                  </a:lnTo>
                  <a:lnTo>
                    <a:pt x="941832" y="200405"/>
                  </a:lnTo>
                  <a:lnTo>
                    <a:pt x="944880" y="198881"/>
                  </a:lnTo>
                  <a:close/>
                </a:path>
                <a:path w="965200" h="203835">
                  <a:moveTo>
                    <a:pt x="944880" y="20573"/>
                  </a:moveTo>
                  <a:lnTo>
                    <a:pt x="944118" y="19811"/>
                  </a:lnTo>
                  <a:lnTo>
                    <a:pt x="944464" y="20227"/>
                  </a:lnTo>
                  <a:lnTo>
                    <a:pt x="944880" y="20573"/>
                  </a:lnTo>
                  <a:close/>
                </a:path>
                <a:path w="965200" h="203835">
                  <a:moveTo>
                    <a:pt x="944464" y="20227"/>
                  </a:moveTo>
                  <a:lnTo>
                    <a:pt x="944118" y="19811"/>
                  </a:lnTo>
                  <a:lnTo>
                    <a:pt x="944118" y="19938"/>
                  </a:lnTo>
                  <a:lnTo>
                    <a:pt x="944464" y="20227"/>
                  </a:lnTo>
                  <a:close/>
                </a:path>
                <a:path w="965200" h="203835">
                  <a:moveTo>
                    <a:pt x="944342" y="183328"/>
                  </a:moveTo>
                  <a:lnTo>
                    <a:pt x="944118" y="183514"/>
                  </a:lnTo>
                  <a:lnTo>
                    <a:pt x="944342" y="183328"/>
                  </a:lnTo>
                  <a:close/>
                </a:path>
                <a:path w="965200" h="203835">
                  <a:moveTo>
                    <a:pt x="944880" y="182879"/>
                  </a:moveTo>
                  <a:lnTo>
                    <a:pt x="944342" y="183328"/>
                  </a:lnTo>
                  <a:lnTo>
                    <a:pt x="944118" y="183641"/>
                  </a:lnTo>
                  <a:lnTo>
                    <a:pt x="944880" y="182879"/>
                  </a:lnTo>
                  <a:close/>
                </a:path>
                <a:path w="965200" h="203835">
                  <a:moveTo>
                    <a:pt x="947928" y="178307"/>
                  </a:moveTo>
                  <a:lnTo>
                    <a:pt x="944342" y="183328"/>
                  </a:lnTo>
                  <a:lnTo>
                    <a:pt x="944880" y="182879"/>
                  </a:lnTo>
                  <a:lnTo>
                    <a:pt x="944880" y="198881"/>
                  </a:lnTo>
                  <a:lnTo>
                    <a:pt x="947166" y="197738"/>
                  </a:lnTo>
                  <a:lnTo>
                    <a:pt x="947166" y="179831"/>
                  </a:lnTo>
                  <a:lnTo>
                    <a:pt x="947928" y="178307"/>
                  </a:lnTo>
                  <a:close/>
                </a:path>
                <a:path w="965200" h="203835">
                  <a:moveTo>
                    <a:pt x="944880" y="20726"/>
                  </a:moveTo>
                  <a:lnTo>
                    <a:pt x="944880" y="20573"/>
                  </a:lnTo>
                  <a:lnTo>
                    <a:pt x="944464" y="20227"/>
                  </a:lnTo>
                  <a:lnTo>
                    <a:pt x="944880" y="20726"/>
                  </a:lnTo>
                  <a:close/>
                </a:path>
                <a:path w="965200" h="203835">
                  <a:moveTo>
                    <a:pt x="958596" y="186689"/>
                  </a:moveTo>
                  <a:lnTo>
                    <a:pt x="958596" y="16763"/>
                  </a:lnTo>
                  <a:lnTo>
                    <a:pt x="957834" y="16001"/>
                  </a:lnTo>
                  <a:lnTo>
                    <a:pt x="954024" y="11429"/>
                  </a:lnTo>
                  <a:lnTo>
                    <a:pt x="953262" y="10667"/>
                  </a:lnTo>
                  <a:lnTo>
                    <a:pt x="948690" y="6857"/>
                  </a:lnTo>
                  <a:lnTo>
                    <a:pt x="947928" y="6857"/>
                  </a:lnTo>
                  <a:lnTo>
                    <a:pt x="947928" y="24383"/>
                  </a:lnTo>
                  <a:lnTo>
                    <a:pt x="947166" y="23621"/>
                  </a:lnTo>
                  <a:lnTo>
                    <a:pt x="950213" y="28955"/>
                  </a:lnTo>
                  <a:lnTo>
                    <a:pt x="950213" y="29717"/>
                  </a:lnTo>
                  <a:lnTo>
                    <a:pt x="950976" y="31241"/>
                  </a:lnTo>
                  <a:lnTo>
                    <a:pt x="951738" y="33527"/>
                  </a:lnTo>
                  <a:lnTo>
                    <a:pt x="951738" y="194056"/>
                  </a:lnTo>
                  <a:lnTo>
                    <a:pt x="953262" y="192785"/>
                  </a:lnTo>
                  <a:lnTo>
                    <a:pt x="953262" y="192023"/>
                  </a:lnTo>
                  <a:lnTo>
                    <a:pt x="954024" y="192023"/>
                  </a:lnTo>
                  <a:lnTo>
                    <a:pt x="957834" y="186689"/>
                  </a:lnTo>
                  <a:lnTo>
                    <a:pt x="958596" y="186689"/>
                  </a:lnTo>
                  <a:close/>
                </a:path>
                <a:path w="965200" h="203835">
                  <a:moveTo>
                    <a:pt x="950213" y="195326"/>
                  </a:moveTo>
                  <a:lnTo>
                    <a:pt x="950213" y="174497"/>
                  </a:lnTo>
                  <a:lnTo>
                    <a:pt x="947166" y="179831"/>
                  </a:lnTo>
                  <a:lnTo>
                    <a:pt x="947166" y="197738"/>
                  </a:lnTo>
                  <a:lnTo>
                    <a:pt x="947928" y="197357"/>
                  </a:lnTo>
                  <a:lnTo>
                    <a:pt x="947928" y="196595"/>
                  </a:lnTo>
                  <a:lnTo>
                    <a:pt x="948690" y="196595"/>
                  </a:lnTo>
                  <a:lnTo>
                    <a:pt x="950213" y="195326"/>
                  </a:lnTo>
                  <a:close/>
                </a:path>
                <a:path w="965200" h="203835">
                  <a:moveTo>
                    <a:pt x="950213" y="29717"/>
                  </a:moveTo>
                  <a:lnTo>
                    <a:pt x="950213" y="28955"/>
                  </a:lnTo>
                  <a:lnTo>
                    <a:pt x="949452" y="28193"/>
                  </a:lnTo>
                  <a:lnTo>
                    <a:pt x="950213" y="29717"/>
                  </a:lnTo>
                  <a:close/>
                </a:path>
                <a:path w="965200" h="203835">
                  <a:moveTo>
                    <a:pt x="951738" y="194056"/>
                  </a:moveTo>
                  <a:lnTo>
                    <a:pt x="951738" y="168401"/>
                  </a:lnTo>
                  <a:lnTo>
                    <a:pt x="950976" y="170687"/>
                  </a:lnTo>
                  <a:lnTo>
                    <a:pt x="950976" y="172973"/>
                  </a:lnTo>
                  <a:lnTo>
                    <a:pt x="949452" y="175259"/>
                  </a:lnTo>
                  <a:lnTo>
                    <a:pt x="950213" y="174497"/>
                  </a:lnTo>
                  <a:lnTo>
                    <a:pt x="950213" y="195326"/>
                  </a:lnTo>
                  <a:lnTo>
                    <a:pt x="951738" y="194056"/>
                  </a:lnTo>
                  <a:close/>
                </a:path>
                <a:path w="965200" h="203835">
                  <a:moveTo>
                    <a:pt x="964691" y="168401"/>
                  </a:moveTo>
                  <a:lnTo>
                    <a:pt x="964691" y="33527"/>
                  </a:lnTo>
                  <a:lnTo>
                    <a:pt x="963930" y="30479"/>
                  </a:lnTo>
                  <a:lnTo>
                    <a:pt x="963168" y="26669"/>
                  </a:lnTo>
                  <a:lnTo>
                    <a:pt x="962406" y="23621"/>
                  </a:lnTo>
                  <a:lnTo>
                    <a:pt x="961644" y="22859"/>
                  </a:lnTo>
                  <a:lnTo>
                    <a:pt x="958596" y="17525"/>
                  </a:lnTo>
                  <a:lnTo>
                    <a:pt x="958596" y="185927"/>
                  </a:lnTo>
                  <a:lnTo>
                    <a:pt x="961644" y="180593"/>
                  </a:lnTo>
                  <a:lnTo>
                    <a:pt x="962406" y="179831"/>
                  </a:lnTo>
                  <a:lnTo>
                    <a:pt x="964691" y="168401"/>
                  </a:lnTo>
                  <a:close/>
                </a:path>
              </a:pathLst>
            </a:custGeom>
            <a:solidFill>
              <a:srgbClr val="6F9526"/>
            </a:solidFill>
          </p:spPr>
          <p:txBody>
            <a:bodyPr wrap="square" lIns="0" tIns="0" rIns="0" bIns="0" rtlCol="0"/>
            <a:lstStyle/>
            <a:p>
              <a:endParaRPr/>
            </a:p>
          </p:txBody>
        </p:sp>
      </p:grpSp>
      <p:grpSp>
        <p:nvGrpSpPr>
          <p:cNvPr id="33" name="object 33"/>
          <p:cNvGrpSpPr/>
          <p:nvPr/>
        </p:nvGrpSpPr>
        <p:grpSpPr>
          <a:xfrm>
            <a:off x="8437626" y="2278379"/>
            <a:ext cx="965200" cy="387350"/>
            <a:chOff x="8437626" y="2278379"/>
            <a:chExt cx="965200" cy="387350"/>
          </a:xfrm>
        </p:grpSpPr>
        <p:sp>
          <p:nvSpPr>
            <p:cNvPr id="34" name="object 34"/>
            <p:cNvSpPr/>
            <p:nvPr/>
          </p:nvSpPr>
          <p:spPr>
            <a:xfrm>
              <a:off x="8443722" y="2285237"/>
              <a:ext cx="952500" cy="373380"/>
            </a:xfrm>
            <a:custGeom>
              <a:avLst/>
              <a:gdLst/>
              <a:ahLst/>
              <a:cxnLst/>
              <a:rect l="l" t="t" r="r" b="b"/>
              <a:pathLst>
                <a:path w="952500" h="373380">
                  <a:moveTo>
                    <a:pt x="952500" y="310896"/>
                  </a:moveTo>
                  <a:lnTo>
                    <a:pt x="952500" y="61722"/>
                  </a:lnTo>
                  <a:lnTo>
                    <a:pt x="947558" y="37611"/>
                  </a:lnTo>
                  <a:lnTo>
                    <a:pt x="934116" y="18002"/>
                  </a:lnTo>
                  <a:lnTo>
                    <a:pt x="914245" y="4822"/>
                  </a:lnTo>
                  <a:lnTo>
                    <a:pt x="890016" y="0"/>
                  </a:lnTo>
                  <a:lnTo>
                    <a:pt x="62484" y="0"/>
                  </a:lnTo>
                  <a:lnTo>
                    <a:pt x="38254" y="4822"/>
                  </a:lnTo>
                  <a:lnTo>
                    <a:pt x="18383" y="18002"/>
                  </a:lnTo>
                  <a:lnTo>
                    <a:pt x="4941" y="37611"/>
                  </a:lnTo>
                  <a:lnTo>
                    <a:pt x="0" y="61722"/>
                  </a:lnTo>
                  <a:lnTo>
                    <a:pt x="0" y="310896"/>
                  </a:lnTo>
                  <a:lnTo>
                    <a:pt x="4941" y="335125"/>
                  </a:lnTo>
                  <a:lnTo>
                    <a:pt x="18383" y="354996"/>
                  </a:lnTo>
                  <a:lnTo>
                    <a:pt x="38254" y="368438"/>
                  </a:lnTo>
                  <a:lnTo>
                    <a:pt x="62484" y="373380"/>
                  </a:lnTo>
                  <a:lnTo>
                    <a:pt x="890016" y="373380"/>
                  </a:lnTo>
                  <a:lnTo>
                    <a:pt x="914245" y="368438"/>
                  </a:lnTo>
                  <a:lnTo>
                    <a:pt x="934116" y="354996"/>
                  </a:lnTo>
                  <a:lnTo>
                    <a:pt x="947558" y="335125"/>
                  </a:lnTo>
                  <a:lnTo>
                    <a:pt x="952500" y="310896"/>
                  </a:lnTo>
                  <a:close/>
                </a:path>
              </a:pathLst>
            </a:custGeom>
            <a:solidFill>
              <a:srgbClr val="E2DFCC"/>
            </a:solidFill>
          </p:spPr>
          <p:txBody>
            <a:bodyPr wrap="square" lIns="0" tIns="0" rIns="0" bIns="0" rtlCol="0"/>
            <a:lstStyle/>
            <a:p>
              <a:endParaRPr/>
            </a:p>
          </p:txBody>
        </p:sp>
        <p:sp>
          <p:nvSpPr>
            <p:cNvPr id="35" name="object 35"/>
            <p:cNvSpPr/>
            <p:nvPr/>
          </p:nvSpPr>
          <p:spPr>
            <a:xfrm>
              <a:off x="8437626" y="2278379"/>
              <a:ext cx="965200" cy="387350"/>
            </a:xfrm>
            <a:custGeom>
              <a:avLst/>
              <a:gdLst/>
              <a:ahLst/>
              <a:cxnLst/>
              <a:rect l="l" t="t" r="r" b="b"/>
              <a:pathLst>
                <a:path w="965200" h="387350">
                  <a:moveTo>
                    <a:pt x="964691" y="324611"/>
                  </a:moveTo>
                  <a:lnTo>
                    <a:pt x="964691" y="61721"/>
                  </a:lnTo>
                  <a:lnTo>
                    <a:pt x="963168" y="54863"/>
                  </a:lnTo>
                  <a:lnTo>
                    <a:pt x="942084" y="17645"/>
                  </a:lnTo>
                  <a:lnTo>
                    <a:pt x="902969" y="761"/>
                  </a:lnTo>
                  <a:lnTo>
                    <a:pt x="68580" y="0"/>
                  </a:lnTo>
                  <a:lnTo>
                    <a:pt x="46782" y="3531"/>
                  </a:lnTo>
                  <a:lnTo>
                    <a:pt x="12501" y="28955"/>
                  </a:lnTo>
                  <a:lnTo>
                    <a:pt x="0" y="62483"/>
                  </a:lnTo>
                  <a:lnTo>
                    <a:pt x="0" y="325373"/>
                  </a:lnTo>
                  <a:lnTo>
                    <a:pt x="3048" y="339089"/>
                  </a:lnTo>
                  <a:lnTo>
                    <a:pt x="5334" y="345185"/>
                  </a:lnTo>
                  <a:lnTo>
                    <a:pt x="8935" y="352404"/>
                  </a:lnTo>
                  <a:lnTo>
                    <a:pt x="12954" y="358331"/>
                  </a:lnTo>
                  <a:lnTo>
                    <a:pt x="12954" y="63245"/>
                  </a:lnTo>
                  <a:lnTo>
                    <a:pt x="13716" y="57149"/>
                  </a:lnTo>
                  <a:lnTo>
                    <a:pt x="15240" y="51815"/>
                  </a:lnTo>
                  <a:lnTo>
                    <a:pt x="17526" y="47243"/>
                  </a:lnTo>
                  <a:lnTo>
                    <a:pt x="19811" y="41909"/>
                  </a:lnTo>
                  <a:lnTo>
                    <a:pt x="55230" y="15192"/>
                  </a:lnTo>
                  <a:lnTo>
                    <a:pt x="68580" y="12953"/>
                  </a:lnTo>
                  <a:lnTo>
                    <a:pt x="896874" y="13049"/>
                  </a:lnTo>
                  <a:lnTo>
                    <a:pt x="937683" y="31556"/>
                  </a:lnTo>
                  <a:lnTo>
                    <a:pt x="951738" y="63245"/>
                  </a:lnTo>
                  <a:lnTo>
                    <a:pt x="951738" y="357193"/>
                  </a:lnTo>
                  <a:lnTo>
                    <a:pt x="958867" y="346020"/>
                  </a:lnTo>
                  <a:lnTo>
                    <a:pt x="964691" y="324611"/>
                  </a:lnTo>
                  <a:close/>
                </a:path>
                <a:path w="965200" h="387350">
                  <a:moveTo>
                    <a:pt x="951738" y="357193"/>
                  </a:moveTo>
                  <a:lnTo>
                    <a:pt x="951738" y="323849"/>
                  </a:lnTo>
                  <a:lnTo>
                    <a:pt x="950976" y="329183"/>
                  </a:lnTo>
                  <a:lnTo>
                    <a:pt x="944485" y="345724"/>
                  </a:lnTo>
                  <a:lnTo>
                    <a:pt x="933407" y="359402"/>
                  </a:lnTo>
                  <a:lnTo>
                    <a:pt x="918730" y="369019"/>
                  </a:lnTo>
                  <a:lnTo>
                    <a:pt x="901446" y="373379"/>
                  </a:lnTo>
                  <a:lnTo>
                    <a:pt x="68580" y="373379"/>
                  </a:lnTo>
                  <a:lnTo>
                    <a:pt x="51131" y="370983"/>
                  </a:lnTo>
                  <a:lnTo>
                    <a:pt x="15240" y="334517"/>
                  </a:lnTo>
                  <a:lnTo>
                    <a:pt x="12954" y="323087"/>
                  </a:lnTo>
                  <a:lnTo>
                    <a:pt x="12954" y="358331"/>
                  </a:lnTo>
                  <a:lnTo>
                    <a:pt x="43885" y="382538"/>
                  </a:lnTo>
                  <a:lnTo>
                    <a:pt x="68580" y="387095"/>
                  </a:lnTo>
                  <a:lnTo>
                    <a:pt x="896874" y="387095"/>
                  </a:lnTo>
                  <a:lnTo>
                    <a:pt x="910590" y="385571"/>
                  </a:lnTo>
                  <a:lnTo>
                    <a:pt x="931302" y="377122"/>
                  </a:lnTo>
                  <a:lnTo>
                    <a:pt x="947566" y="363731"/>
                  </a:lnTo>
                  <a:lnTo>
                    <a:pt x="951738" y="357193"/>
                  </a:lnTo>
                  <a:close/>
                </a:path>
              </a:pathLst>
            </a:custGeom>
            <a:solidFill>
              <a:srgbClr val="6F9526"/>
            </a:solidFill>
          </p:spPr>
          <p:txBody>
            <a:bodyPr wrap="square" lIns="0" tIns="0" rIns="0" bIns="0" rtlCol="0"/>
            <a:lstStyle/>
            <a:p>
              <a:endParaRPr/>
            </a:p>
          </p:txBody>
        </p:sp>
      </p:grpSp>
      <p:sp>
        <p:nvSpPr>
          <p:cNvPr id="36" name="object 36"/>
          <p:cNvSpPr txBox="1"/>
          <p:nvPr/>
        </p:nvSpPr>
        <p:spPr>
          <a:xfrm>
            <a:off x="8548369" y="2272537"/>
            <a:ext cx="744220" cy="2567940"/>
          </a:xfrm>
          <a:prstGeom prst="rect">
            <a:avLst/>
          </a:prstGeom>
        </p:spPr>
        <p:txBody>
          <a:bodyPr vert="horz" wrap="square" lIns="0" tIns="13335" rIns="0" bIns="0" rtlCol="0">
            <a:spAutoFit/>
          </a:bodyPr>
          <a:lstStyle/>
          <a:p>
            <a:pPr marL="114300" marR="106680" indent="92710">
              <a:lnSpc>
                <a:spcPct val="100000"/>
              </a:lnSpc>
              <a:spcBef>
                <a:spcPts val="105"/>
              </a:spcBef>
            </a:pPr>
            <a:r>
              <a:rPr sz="1150" b="1" dirty="0">
                <a:latin typeface="Calibri"/>
                <a:cs typeface="Calibri"/>
              </a:rPr>
              <a:t>Input </a:t>
            </a:r>
            <a:r>
              <a:rPr sz="1150" b="1" spc="5" dirty="0">
                <a:latin typeface="Calibri"/>
                <a:cs typeface="Calibri"/>
              </a:rPr>
              <a:t> </a:t>
            </a:r>
            <a:r>
              <a:rPr sz="1150" b="1" dirty="0">
                <a:latin typeface="Calibri"/>
                <a:cs typeface="Calibri"/>
              </a:rPr>
              <a:t>4D ar</a:t>
            </a:r>
            <a:r>
              <a:rPr sz="1150" b="1" spc="-25" dirty="0">
                <a:latin typeface="Calibri"/>
                <a:cs typeface="Calibri"/>
              </a:rPr>
              <a:t>r</a:t>
            </a:r>
            <a:r>
              <a:rPr sz="1150" b="1" spc="-30" dirty="0">
                <a:latin typeface="Calibri"/>
                <a:cs typeface="Calibri"/>
              </a:rPr>
              <a:t>a</a:t>
            </a:r>
            <a:r>
              <a:rPr sz="1150" b="1" dirty="0">
                <a:latin typeface="Calibri"/>
                <a:cs typeface="Calibri"/>
              </a:rPr>
              <a:t>y</a:t>
            </a:r>
            <a:endParaRPr sz="1150">
              <a:latin typeface="Calibri"/>
              <a:cs typeface="Calibri"/>
            </a:endParaRPr>
          </a:p>
          <a:p>
            <a:pPr marL="12700" algn="just">
              <a:lnSpc>
                <a:spcPct val="100000"/>
              </a:lnSpc>
              <a:spcBef>
                <a:spcPts val="740"/>
              </a:spcBef>
            </a:pPr>
            <a:r>
              <a:rPr sz="1450" spc="10" dirty="0">
                <a:latin typeface="Calibri"/>
                <a:cs typeface="Calibri"/>
              </a:rPr>
              <a:t>Conv</a:t>
            </a:r>
            <a:r>
              <a:rPr sz="1450" spc="-35"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32</a:t>
            </a:r>
            <a:endParaRPr sz="1450">
              <a:latin typeface="Calibri"/>
              <a:cs typeface="Calibri"/>
            </a:endParaRPr>
          </a:p>
          <a:p>
            <a:pPr marL="12700" marR="5080" algn="just">
              <a:lnSpc>
                <a:spcPct val="123800"/>
              </a:lnSpc>
            </a:pPr>
            <a:r>
              <a:rPr sz="1450" spc="10" dirty="0">
                <a:latin typeface="Calibri"/>
                <a:cs typeface="Calibri"/>
              </a:rPr>
              <a:t>Conv</a:t>
            </a:r>
            <a:r>
              <a:rPr sz="1450" spc="-3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32 </a:t>
            </a:r>
            <a:r>
              <a:rPr sz="1450" spc="-315" dirty="0">
                <a:latin typeface="Calibri"/>
                <a:cs typeface="Calibri"/>
              </a:rPr>
              <a:t> </a:t>
            </a:r>
            <a:r>
              <a:rPr sz="1450" spc="10" dirty="0">
                <a:latin typeface="Calibri"/>
                <a:cs typeface="Calibri"/>
              </a:rPr>
              <a:t>Maxpool </a:t>
            </a:r>
            <a:r>
              <a:rPr sz="1450" spc="-320" dirty="0">
                <a:latin typeface="Calibri"/>
                <a:cs typeface="Calibri"/>
              </a:rPr>
              <a:t> </a:t>
            </a:r>
            <a:r>
              <a:rPr sz="1450" spc="10" dirty="0">
                <a:latin typeface="Calibri"/>
                <a:cs typeface="Calibri"/>
              </a:rPr>
              <a:t>Conv</a:t>
            </a:r>
            <a:r>
              <a:rPr sz="1450" spc="-35"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64</a:t>
            </a:r>
            <a:endParaRPr sz="1450">
              <a:latin typeface="Calibri"/>
              <a:cs typeface="Calibri"/>
            </a:endParaRPr>
          </a:p>
          <a:p>
            <a:pPr marL="33655" marR="5080" indent="-21590" algn="just">
              <a:lnSpc>
                <a:spcPct val="119300"/>
              </a:lnSpc>
              <a:spcBef>
                <a:spcPts val="80"/>
              </a:spcBef>
            </a:pPr>
            <a:r>
              <a:rPr sz="1450" spc="10" dirty="0">
                <a:latin typeface="Calibri"/>
                <a:cs typeface="Calibri"/>
              </a:rPr>
              <a:t>Conv</a:t>
            </a:r>
            <a:r>
              <a:rPr sz="1450" spc="-3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64 </a:t>
            </a:r>
            <a:r>
              <a:rPr sz="1450" spc="-315" dirty="0">
                <a:latin typeface="Calibri"/>
                <a:cs typeface="Calibri"/>
              </a:rPr>
              <a:t> </a:t>
            </a:r>
            <a:r>
              <a:rPr sz="1450" spc="10" dirty="0">
                <a:latin typeface="Calibri"/>
                <a:cs typeface="Calibri"/>
              </a:rPr>
              <a:t>Maxpool </a:t>
            </a:r>
            <a:r>
              <a:rPr sz="1450" spc="-320" dirty="0">
                <a:latin typeface="Calibri"/>
                <a:cs typeface="Calibri"/>
              </a:rPr>
              <a:t> </a:t>
            </a:r>
            <a:r>
              <a:rPr sz="1450" spc="10" dirty="0">
                <a:latin typeface="Calibri"/>
                <a:cs typeface="Calibri"/>
              </a:rPr>
              <a:t>FC</a:t>
            </a:r>
            <a:r>
              <a:rPr sz="1450" spc="-20" dirty="0">
                <a:latin typeface="Calibri"/>
                <a:cs typeface="Calibri"/>
              </a:rPr>
              <a:t> </a:t>
            </a:r>
            <a:r>
              <a:rPr sz="1450" spc="10" dirty="0">
                <a:latin typeface="Calibri"/>
                <a:cs typeface="Calibri"/>
              </a:rPr>
              <a:t>‐</a:t>
            </a:r>
            <a:r>
              <a:rPr sz="1450" spc="-10" dirty="0">
                <a:latin typeface="Calibri"/>
                <a:cs typeface="Calibri"/>
              </a:rPr>
              <a:t> </a:t>
            </a:r>
            <a:r>
              <a:rPr sz="1450" spc="15" dirty="0">
                <a:latin typeface="Calibri"/>
                <a:cs typeface="Calibri"/>
              </a:rPr>
              <a:t>256</a:t>
            </a:r>
            <a:endParaRPr sz="1450">
              <a:latin typeface="Calibri"/>
              <a:cs typeface="Calibri"/>
            </a:endParaRPr>
          </a:p>
          <a:p>
            <a:pPr marL="109855" algn="just">
              <a:lnSpc>
                <a:spcPct val="100000"/>
              </a:lnSpc>
              <a:spcBef>
                <a:spcPts val="254"/>
              </a:spcBef>
            </a:pPr>
            <a:r>
              <a:rPr sz="1450" spc="10" dirty="0">
                <a:latin typeface="Calibri"/>
                <a:cs typeface="Calibri"/>
              </a:rPr>
              <a:t>FC</a:t>
            </a:r>
            <a:r>
              <a:rPr sz="1450" spc="-4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10</a:t>
            </a:r>
            <a:endParaRPr sz="1450">
              <a:latin typeface="Calibri"/>
              <a:cs typeface="Calibri"/>
            </a:endParaRPr>
          </a:p>
        </p:txBody>
      </p:sp>
      <p:grpSp>
        <p:nvGrpSpPr>
          <p:cNvPr id="37" name="object 37"/>
          <p:cNvGrpSpPr/>
          <p:nvPr/>
        </p:nvGrpSpPr>
        <p:grpSpPr>
          <a:xfrm>
            <a:off x="8820150" y="4869941"/>
            <a:ext cx="200025" cy="353060"/>
            <a:chOff x="8820150" y="4869941"/>
            <a:chExt cx="200025" cy="353060"/>
          </a:xfrm>
        </p:grpSpPr>
        <p:sp>
          <p:nvSpPr>
            <p:cNvPr id="38" name="object 38"/>
            <p:cNvSpPr/>
            <p:nvPr/>
          </p:nvSpPr>
          <p:spPr>
            <a:xfrm>
              <a:off x="8835390" y="4876037"/>
              <a:ext cx="169545" cy="337820"/>
            </a:xfrm>
            <a:custGeom>
              <a:avLst/>
              <a:gdLst/>
              <a:ahLst/>
              <a:cxnLst/>
              <a:rect l="l" t="t" r="r" b="b"/>
              <a:pathLst>
                <a:path w="169545" h="337820">
                  <a:moveTo>
                    <a:pt x="169164" y="252984"/>
                  </a:moveTo>
                  <a:lnTo>
                    <a:pt x="126492" y="252984"/>
                  </a:lnTo>
                  <a:lnTo>
                    <a:pt x="126491" y="0"/>
                  </a:lnTo>
                  <a:lnTo>
                    <a:pt x="42671" y="0"/>
                  </a:lnTo>
                  <a:lnTo>
                    <a:pt x="42672" y="252984"/>
                  </a:lnTo>
                  <a:lnTo>
                    <a:pt x="0" y="252984"/>
                  </a:lnTo>
                  <a:lnTo>
                    <a:pt x="84582" y="337566"/>
                  </a:lnTo>
                  <a:lnTo>
                    <a:pt x="169164" y="252984"/>
                  </a:lnTo>
                  <a:close/>
                </a:path>
              </a:pathLst>
            </a:custGeom>
            <a:solidFill>
              <a:srgbClr val="FFFF00"/>
            </a:solidFill>
          </p:spPr>
          <p:txBody>
            <a:bodyPr wrap="square" lIns="0" tIns="0" rIns="0" bIns="0" rtlCol="0"/>
            <a:lstStyle/>
            <a:p>
              <a:endParaRPr/>
            </a:p>
          </p:txBody>
        </p:sp>
        <p:sp>
          <p:nvSpPr>
            <p:cNvPr id="39" name="object 39"/>
            <p:cNvSpPr/>
            <p:nvPr/>
          </p:nvSpPr>
          <p:spPr>
            <a:xfrm>
              <a:off x="8820150" y="4869941"/>
              <a:ext cx="200025" cy="353060"/>
            </a:xfrm>
            <a:custGeom>
              <a:avLst/>
              <a:gdLst/>
              <a:ahLst/>
              <a:cxnLst/>
              <a:rect l="l" t="t" r="r" b="b"/>
              <a:pathLst>
                <a:path w="200025" h="353060">
                  <a:moveTo>
                    <a:pt x="57912" y="252222"/>
                  </a:moveTo>
                  <a:lnTo>
                    <a:pt x="0" y="252222"/>
                  </a:lnTo>
                  <a:lnTo>
                    <a:pt x="15240" y="267578"/>
                  </a:lnTo>
                  <a:lnTo>
                    <a:pt x="15240" y="265938"/>
                  </a:lnTo>
                  <a:lnTo>
                    <a:pt x="20574" y="254508"/>
                  </a:lnTo>
                  <a:lnTo>
                    <a:pt x="32004" y="265938"/>
                  </a:lnTo>
                  <a:lnTo>
                    <a:pt x="51053" y="265938"/>
                  </a:lnTo>
                  <a:lnTo>
                    <a:pt x="51053" y="259080"/>
                  </a:lnTo>
                  <a:lnTo>
                    <a:pt x="57912" y="252222"/>
                  </a:lnTo>
                  <a:close/>
                </a:path>
                <a:path w="200025" h="353060">
                  <a:moveTo>
                    <a:pt x="32004" y="265938"/>
                  </a:moveTo>
                  <a:lnTo>
                    <a:pt x="20574" y="254508"/>
                  </a:lnTo>
                  <a:lnTo>
                    <a:pt x="15240" y="265938"/>
                  </a:lnTo>
                  <a:lnTo>
                    <a:pt x="32004" y="265938"/>
                  </a:lnTo>
                  <a:close/>
                </a:path>
                <a:path w="200025" h="353060">
                  <a:moveTo>
                    <a:pt x="99822" y="333756"/>
                  </a:moveTo>
                  <a:lnTo>
                    <a:pt x="32004" y="265938"/>
                  </a:lnTo>
                  <a:lnTo>
                    <a:pt x="15240" y="265938"/>
                  </a:lnTo>
                  <a:lnTo>
                    <a:pt x="15240" y="267578"/>
                  </a:lnTo>
                  <a:lnTo>
                    <a:pt x="95250" y="348199"/>
                  </a:lnTo>
                  <a:lnTo>
                    <a:pt x="95250" y="338328"/>
                  </a:lnTo>
                  <a:lnTo>
                    <a:pt x="99822" y="333756"/>
                  </a:lnTo>
                  <a:close/>
                </a:path>
                <a:path w="200025" h="353060">
                  <a:moveTo>
                    <a:pt x="148590" y="252222"/>
                  </a:moveTo>
                  <a:lnTo>
                    <a:pt x="148589" y="0"/>
                  </a:lnTo>
                  <a:lnTo>
                    <a:pt x="51053" y="0"/>
                  </a:lnTo>
                  <a:lnTo>
                    <a:pt x="51053" y="252222"/>
                  </a:lnTo>
                  <a:lnTo>
                    <a:pt x="57912" y="252222"/>
                  </a:lnTo>
                  <a:lnTo>
                    <a:pt x="57911" y="12954"/>
                  </a:lnTo>
                  <a:lnTo>
                    <a:pt x="64007" y="6096"/>
                  </a:lnTo>
                  <a:lnTo>
                    <a:pt x="64007" y="12954"/>
                  </a:lnTo>
                  <a:lnTo>
                    <a:pt x="135635" y="12954"/>
                  </a:lnTo>
                  <a:lnTo>
                    <a:pt x="135635" y="6096"/>
                  </a:lnTo>
                  <a:lnTo>
                    <a:pt x="141731" y="12954"/>
                  </a:lnTo>
                  <a:lnTo>
                    <a:pt x="141732" y="252222"/>
                  </a:lnTo>
                  <a:lnTo>
                    <a:pt x="148590" y="252222"/>
                  </a:lnTo>
                  <a:close/>
                </a:path>
                <a:path w="200025" h="353060">
                  <a:moveTo>
                    <a:pt x="64008" y="265938"/>
                  </a:moveTo>
                  <a:lnTo>
                    <a:pt x="64007" y="12954"/>
                  </a:lnTo>
                  <a:lnTo>
                    <a:pt x="57911" y="12954"/>
                  </a:lnTo>
                  <a:lnTo>
                    <a:pt x="57912" y="252222"/>
                  </a:lnTo>
                  <a:lnTo>
                    <a:pt x="51053" y="259080"/>
                  </a:lnTo>
                  <a:lnTo>
                    <a:pt x="51053" y="265938"/>
                  </a:lnTo>
                  <a:lnTo>
                    <a:pt x="64008" y="265938"/>
                  </a:lnTo>
                  <a:close/>
                </a:path>
                <a:path w="200025" h="353060">
                  <a:moveTo>
                    <a:pt x="64007" y="12954"/>
                  </a:moveTo>
                  <a:lnTo>
                    <a:pt x="64007" y="6096"/>
                  </a:lnTo>
                  <a:lnTo>
                    <a:pt x="57911" y="12954"/>
                  </a:lnTo>
                  <a:lnTo>
                    <a:pt x="64007" y="12954"/>
                  </a:lnTo>
                  <a:close/>
                </a:path>
                <a:path w="200025" h="353060">
                  <a:moveTo>
                    <a:pt x="104394" y="338328"/>
                  </a:moveTo>
                  <a:lnTo>
                    <a:pt x="99822" y="333756"/>
                  </a:lnTo>
                  <a:lnTo>
                    <a:pt x="95250" y="338328"/>
                  </a:lnTo>
                  <a:lnTo>
                    <a:pt x="104394" y="338328"/>
                  </a:lnTo>
                  <a:close/>
                </a:path>
                <a:path w="200025" h="353060">
                  <a:moveTo>
                    <a:pt x="104394" y="348199"/>
                  </a:moveTo>
                  <a:lnTo>
                    <a:pt x="104394" y="338328"/>
                  </a:lnTo>
                  <a:lnTo>
                    <a:pt x="95250" y="338328"/>
                  </a:lnTo>
                  <a:lnTo>
                    <a:pt x="95250" y="348199"/>
                  </a:lnTo>
                  <a:lnTo>
                    <a:pt x="99822" y="352806"/>
                  </a:lnTo>
                  <a:lnTo>
                    <a:pt x="104394" y="348199"/>
                  </a:lnTo>
                  <a:close/>
                </a:path>
                <a:path w="200025" h="353060">
                  <a:moveTo>
                    <a:pt x="184404" y="267578"/>
                  </a:moveTo>
                  <a:lnTo>
                    <a:pt x="184404" y="265938"/>
                  </a:lnTo>
                  <a:lnTo>
                    <a:pt x="167640" y="265938"/>
                  </a:lnTo>
                  <a:lnTo>
                    <a:pt x="99822" y="333756"/>
                  </a:lnTo>
                  <a:lnTo>
                    <a:pt x="104394" y="338328"/>
                  </a:lnTo>
                  <a:lnTo>
                    <a:pt x="104394" y="348199"/>
                  </a:lnTo>
                  <a:lnTo>
                    <a:pt x="184404" y="267578"/>
                  </a:lnTo>
                  <a:close/>
                </a:path>
                <a:path w="200025" h="353060">
                  <a:moveTo>
                    <a:pt x="141731" y="12954"/>
                  </a:moveTo>
                  <a:lnTo>
                    <a:pt x="135635" y="6096"/>
                  </a:lnTo>
                  <a:lnTo>
                    <a:pt x="135635" y="12954"/>
                  </a:lnTo>
                  <a:lnTo>
                    <a:pt x="141731" y="12954"/>
                  </a:lnTo>
                  <a:close/>
                </a:path>
                <a:path w="200025" h="353060">
                  <a:moveTo>
                    <a:pt x="148590" y="265938"/>
                  </a:moveTo>
                  <a:lnTo>
                    <a:pt x="148590" y="259080"/>
                  </a:lnTo>
                  <a:lnTo>
                    <a:pt x="141732" y="252222"/>
                  </a:lnTo>
                  <a:lnTo>
                    <a:pt x="141731" y="12954"/>
                  </a:lnTo>
                  <a:lnTo>
                    <a:pt x="135635" y="12954"/>
                  </a:lnTo>
                  <a:lnTo>
                    <a:pt x="135636" y="265938"/>
                  </a:lnTo>
                  <a:lnTo>
                    <a:pt x="148590" y="265938"/>
                  </a:lnTo>
                  <a:close/>
                </a:path>
                <a:path w="200025" h="353060">
                  <a:moveTo>
                    <a:pt x="199644" y="252222"/>
                  </a:moveTo>
                  <a:lnTo>
                    <a:pt x="141732" y="252222"/>
                  </a:lnTo>
                  <a:lnTo>
                    <a:pt x="148590" y="259080"/>
                  </a:lnTo>
                  <a:lnTo>
                    <a:pt x="148590" y="265938"/>
                  </a:lnTo>
                  <a:lnTo>
                    <a:pt x="167640" y="265938"/>
                  </a:lnTo>
                  <a:lnTo>
                    <a:pt x="179070" y="254508"/>
                  </a:lnTo>
                  <a:lnTo>
                    <a:pt x="184404" y="265938"/>
                  </a:lnTo>
                  <a:lnTo>
                    <a:pt x="184404" y="267578"/>
                  </a:lnTo>
                  <a:lnTo>
                    <a:pt x="199644" y="252222"/>
                  </a:lnTo>
                  <a:close/>
                </a:path>
                <a:path w="200025" h="353060">
                  <a:moveTo>
                    <a:pt x="184404" y="265938"/>
                  </a:moveTo>
                  <a:lnTo>
                    <a:pt x="179070" y="254508"/>
                  </a:lnTo>
                  <a:lnTo>
                    <a:pt x="167640" y="265938"/>
                  </a:lnTo>
                  <a:lnTo>
                    <a:pt x="184404" y="265938"/>
                  </a:lnTo>
                  <a:close/>
                </a:path>
              </a:pathLst>
            </a:custGeom>
            <a:solidFill>
              <a:srgbClr val="6F9526"/>
            </a:solidFill>
          </p:spPr>
          <p:txBody>
            <a:bodyPr wrap="square" lIns="0" tIns="0" rIns="0" bIns="0" rtlCol="0"/>
            <a:lstStyle/>
            <a:p>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7524" y="1924304"/>
            <a:ext cx="744220" cy="2567940"/>
          </a:xfrm>
          <a:prstGeom prst="rect">
            <a:avLst/>
          </a:prstGeom>
        </p:spPr>
        <p:txBody>
          <a:bodyPr vert="horz" wrap="square" lIns="0" tIns="13335" rIns="0" bIns="0" rtlCol="0">
            <a:spAutoFit/>
          </a:bodyPr>
          <a:lstStyle/>
          <a:p>
            <a:pPr marL="114300" marR="106680" indent="92710">
              <a:lnSpc>
                <a:spcPct val="100000"/>
              </a:lnSpc>
              <a:spcBef>
                <a:spcPts val="105"/>
              </a:spcBef>
            </a:pPr>
            <a:r>
              <a:rPr sz="1150" b="1" dirty="0">
                <a:latin typeface="Calibri"/>
                <a:cs typeface="Calibri"/>
              </a:rPr>
              <a:t>Input </a:t>
            </a:r>
            <a:r>
              <a:rPr sz="1150" b="1" spc="5" dirty="0">
                <a:latin typeface="Calibri"/>
                <a:cs typeface="Calibri"/>
              </a:rPr>
              <a:t> </a:t>
            </a:r>
            <a:r>
              <a:rPr sz="1150" b="1" dirty="0">
                <a:latin typeface="Calibri"/>
                <a:cs typeface="Calibri"/>
              </a:rPr>
              <a:t>4D ar</a:t>
            </a:r>
            <a:r>
              <a:rPr sz="1150" b="1" spc="-25" dirty="0">
                <a:latin typeface="Calibri"/>
                <a:cs typeface="Calibri"/>
              </a:rPr>
              <a:t>r</a:t>
            </a:r>
            <a:r>
              <a:rPr sz="1150" b="1" spc="-30" dirty="0">
                <a:latin typeface="Calibri"/>
                <a:cs typeface="Calibri"/>
              </a:rPr>
              <a:t>a</a:t>
            </a:r>
            <a:r>
              <a:rPr sz="1150" b="1" dirty="0">
                <a:latin typeface="Calibri"/>
                <a:cs typeface="Calibri"/>
              </a:rPr>
              <a:t>y</a:t>
            </a:r>
            <a:endParaRPr sz="1150">
              <a:latin typeface="Calibri"/>
              <a:cs typeface="Calibri"/>
            </a:endParaRPr>
          </a:p>
          <a:p>
            <a:pPr marL="12700" algn="just">
              <a:lnSpc>
                <a:spcPct val="100000"/>
              </a:lnSpc>
              <a:spcBef>
                <a:spcPts val="740"/>
              </a:spcBef>
            </a:pPr>
            <a:r>
              <a:rPr sz="1450" spc="10" dirty="0">
                <a:latin typeface="Calibri"/>
                <a:cs typeface="Calibri"/>
              </a:rPr>
              <a:t>Conv</a:t>
            </a:r>
            <a:r>
              <a:rPr sz="1450" spc="-35"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32</a:t>
            </a:r>
            <a:endParaRPr sz="1450">
              <a:latin typeface="Calibri"/>
              <a:cs typeface="Calibri"/>
            </a:endParaRPr>
          </a:p>
          <a:p>
            <a:pPr marL="12700" marR="5080" algn="just">
              <a:lnSpc>
                <a:spcPct val="123800"/>
              </a:lnSpc>
            </a:pPr>
            <a:r>
              <a:rPr sz="1450" spc="10" dirty="0">
                <a:latin typeface="Calibri"/>
                <a:cs typeface="Calibri"/>
              </a:rPr>
              <a:t>Conv</a:t>
            </a:r>
            <a:r>
              <a:rPr sz="1450" spc="-3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32 </a:t>
            </a:r>
            <a:r>
              <a:rPr sz="1450" spc="-315" dirty="0">
                <a:latin typeface="Calibri"/>
                <a:cs typeface="Calibri"/>
              </a:rPr>
              <a:t> </a:t>
            </a:r>
            <a:r>
              <a:rPr sz="1450" spc="10" dirty="0">
                <a:latin typeface="Calibri"/>
                <a:cs typeface="Calibri"/>
              </a:rPr>
              <a:t>Maxpool </a:t>
            </a:r>
            <a:r>
              <a:rPr sz="1450" spc="-320" dirty="0">
                <a:latin typeface="Calibri"/>
                <a:cs typeface="Calibri"/>
              </a:rPr>
              <a:t> </a:t>
            </a:r>
            <a:r>
              <a:rPr sz="1450" spc="10" dirty="0">
                <a:latin typeface="Calibri"/>
                <a:cs typeface="Calibri"/>
              </a:rPr>
              <a:t>Conv</a:t>
            </a:r>
            <a:r>
              <a:rPr sz="1450" spc="-35"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64</a:t>
            </a:r>
            <a:endParaRPr sz="1450">
              <a:latin typeface="Calibri"/>
              <a:cs typeface="Calibri"/>
            </a:endParaRPr>
          </a:p>
          <a:p>
            <a:pPr marL="33655" marR="5080" indent="-21590" algn="just">
              <a:lnSpc>
                <a:spcPct val="119300"/>
              </a:lnSpc>
              <a:spcBef>
                <a:spcPts val="80"/>
              </a:spcBef>
            </a:pPr>
            <a:r>
              <a:rPr sz="1450" spc="10" dirty="0">
                <a:latin typeface="Calibri"/>
                <a:cs typeface="Calibri"/>
              </a:rPr>
              <a:t>Conv</a:t>
            </a:r>
            <a:r>
              <a:rPr sz="1450" spc="-3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64 </a:t>
            </a:r>
            <a:r>
              <a:rPr sz="1450" spc="-315" dirty="0">
                <a:latin typeface="Calibri"/>
                <a:cs typeface="Calibri"/>
              </a:rPr>
              <a:t> </a:t>
            </a:r>
            <a:r>
              <a:rPr sz="1450" spc="10" dirty="0">
                <a:latin typeface="Calibri"/>
                <a:cs typeface="Calibri"/>
              </a:rPr>
              <a:t>Maxpool </a:t>
            </a:r>
            <a:r>
              <a:rPr sz="1450" spc="-320" dirty="0">
                <a:latin typeface="Calibri"/>
                <a:cs typeface="Calibri"/>
              </a:rPr>
              <a:t> </a:t>
            </a:r>
            <a:r>
              <a:rPr sz="1450" spc="10" dirty="0">
                <a:latin typeface="Calibri"/>
                <a:cs typeface="Calibri"/>
              </a:rPr>
              <a:t>FC</a:t>
            </a:r>
            <a:r>
              <a:rPr sz="1450" spc="-20" dirty="0">
                <a:latin typeface="Calibri"/>
                <a:cs typeface="Calibri"/>
              </a:rPr>
              <a:t> </a:t>
            </a:r>
            <a:r>
              <a:rPr sz="1450" spc="10" dirty="0">
                <a:latin typeface="Calibri"/>
                <a:cs typeface="Calibri"/>
              </a:rPr>
              <a:t>‐</a:t>
            </a:r>
            <a:r>
              <a:rPr sz="1450" spc="-10" dirty="0">
                <a:latin typeface="Calibri"/>
                <a:cs typeface="Calibri"/>
              </a:rPr>
              <a:t> </a:t>
            </a:r>
            <a:r>
              <a:rPr sz="1450" spc="15" dirty="0">
                <a:latin typeface="Calibri"/>
                <a:cs typeface="Calibri"/>
              </a:rPr>
              <a:t>256</a:t>
            </a:r>
            <a:endParaRPr sz="1450">
              <a:latin typeface="Calibri"/>
              <a:cs typeface="Calibri"/>
            </a:endParaRPr>
          </a:p>
          <a:p>
            <a:pPr marL="109855" algn="just">
              <a:lnSpc>
                <a:spcPct val="100000"/>
              </a:lnSpc>
              <a:spcBef>
                <a:spcPts val="254"/>
              </a:spcBef>
            </a:pPr>
            <a:r>
              <a:rPr sz="1450" spc="10" dirty="0">
                <a:latin typeface="Calibri"/>
                <a:cs typeface="Calibri"/>
              </a:rPr>
              <a:t>FC</a:t>
            </a:r>
            <a:r>
              <a:rPr sz="1450" spc="-40" dirty="0">
                <a:latin typeface="Calibri"/>
                <a:cs typeface="Calibri"/>
              </a:rPr>
              <a:t> </a:t>
            </a:r>
            <a:r>
              <a:rPr sz="1450" spc="10" dirty="0">
                <a:latin typeface="Calibri"/>
                <a:cs typeface="Calibri"/>
              </a:rPr>
              <a:t>‐</a:t>
            </a:r>
            <a:r>
              <a:rPr sz="1450" spc="-35" dirty="0">
                <a:latin typeface="Calibri"/>
                <a:cs typeface="Calibri"/>
              </a:rPr>
              <a:t> </a:t>
            </a:r>
            <a:r>
              <a:rPr sz="1450" spc="15" dirty="0">
                <a:latin typeface="Calibri"/>
                <a:cs typeface="Calibri"/>
              </a:rPr>
              <a:t>10</a:t>
            </a:r>
            <a:endParaRPr sz="1450">
              <a:latin typeface="Calibri"/>
              <a:cs typeface="Calibri"/>
            </a:endParaRPr>
          </a:p>
        </p:txBody>
      </p:sp>
      <p:grpSp>
        <p:nvGrpSpPr>
          <p:cNvPr id="3" name="object 3"/>
          <p:cNvGrpSpPr/>
          <p:nvPr/>
        </p:nvGrpSpPr>
        <p:grpSpPr>
          <a:xfrm>
            <a:off x="1289303" y="4520946"/>
            <a:ext cx="200660" cy="353060"/>
            <a:chOff x="1289303" y="4520946"/>
            <a:chExt cx="200660" cy="353060"/>
          </a:xfrm>
        </p:grpSpPr>
        <p:sp>
          <p:nvSpPr>
            <p:cNvPr id="4" name="object 4"/>
            <p:cNvSpPr/>
            <p:nvPr/>
          </p:nvSpPr>
          <p:spPr>
            <a:xfrm>
              <a:off x="1305305" y="4527804"/>
              <a:ext cx="168910" cy="337185"/>
            </a:xfrm>
            <a:custGeom>
              <a:avLst/>
              <a:gdLst/>
              <a:ahLst/>
              <a:cxnLst/>
              <a:rect l="l" t="t" r="r" b="b"/>
              <a:pathLst>
                <a:path w="168909" h="337185">
                  <a:moveTo>
                    <a:pt x="168402" y="252984"/>
                  </a:moveTo>
                  <a:lnTo>
                    <a:pt x="126492" y="252984"/>
                  </a:lnTo>
                  <a:lnTo>
                    <a:pt x="126491" y="0"/>
                  </a:lnTo>
                  <a:lnTo>
                    <a:pt x="41909" y="0"/>
                  </a:lnTo>
                  <a:lnTo>
                    <a:pt x="41910" y="252984"/>
                  </a:lnTo>
                  <a:lnTo>
                    <a:pt x="0" y="252984"/>
                  </a:lnTo>
                  <a:lnTo>
                    <a:pt x="84582" y="336804"/>
                  </a:lnTo>
                  <a:lnTo>
                    <a:pt x="168402" y="252984"/>
                  </a:lnTo>
                  <a:close/>
                </a:path>
              </a:pathLst>
            </a:custGeom>
            <a:solidFill>
              <a:srgbClr val="FFFF00"/>
            </a:solidFill>
          </p:spPr>
          <p:txBody>
            <a:bodyPr wrap="square" lIns="0" tIns="0" rIns="0" bIns="0" rtlCol="0"/>
            <a:lstStyle/>
            <a:p>
              <a:endParaRPr/>
            </a:p>
          </p:txBody>
        </p:sp>
        <p:sp>
          <p:nvSpPr>
            <p:cNvPr id="5" name="object 5"/>
            <p:cNvSpPr/>
            <p:nvPr/>
          </p:nvSpPr>
          <p:spPr>
            <a:xfrm>
              <a:off x="1289303" y="4520946"/>
              <a:ext cx="200660" cy="353060"/>
            </a:xfrm>
            <a:custGeom>
              <a:avLst/>
              <a:gdLst/>
              <a:ahLst/>
              <a:cxnLst/>
              <a:rect l="l" t="t" r="r" b="b"/>
              <a:pathLst>
                <a:path w="200659" h="353060">
                  <a:moveTo>
                    <a:pt x="57912" y="252984"/>
                  </a:moveTo>
                  <a:lnTo>
                    <a:pt x="0" y="252984"/>
                  </a:lnTo>
                  <a:lnTo>
                    <a:pt x="16001" y="268864"/>
                  </a:lnTo>
                  <a:lnTo>
                    <a:pt x="16002" y="265938"/>
                  </a:lnTo>
                  <a:lnTo>
                    <a:pt x="20574" y="255270"/>
                  </a:lnTo>
                  <a:lnTo>
                    <a:pt x="31338" y="265938"/>
                  </a:lnTo>
                  <a:lnTo>
                    <a:pt x="51816" y="265938"/>
                  </a:lnTo>
                  <a:lnTo>
                    <a:pt x="51816" y="259842"/>
                  </a:lnTo>
                  <a:lnTo>
                    <a:pt x="57912" y="252984"/>
                  </a:lnTo>
                  <a:close/>
                </a:path>
                <a:path w="200659" h="353060">
                  <a:moveTo>
                    <a:pt x="31338" y="265938"/>
                  </a:moveTo>
                  <a:lnTo>
                    <a:pt x="20574" y="255270"/>
                  </a:lnTo>
                  <a:lnTo>
                    <a:pt x="16002" y="265938"/>
                  </a:lnTo>
                  <a:lnTo>
                    <a:pt x="31338" y="265938"/>
                  </a:lnTo>
                  <a:close/>
                </a:path>
                <a:path w="200659" h="353060">
                  <a:moveTo>
                    <a:pt x="100563" y="334538"/>
                  </a:moveTo>
                  <a:lnTo>
                    <a:pt x="31338" y="265938"/>
                  </a:lnTo>
                  <a:lnTo>
                    <a:pt x="16002" y="265938"/>
                  </a:lnTo>
                  <a:lnTo>
                    <a:pt x="16001" y="268864"/>
                  </a:lnTo>
                  <a:lnTo>
                    <a:pt x="96012" y="348268"/>
                  </a:lnTo>
                  <a:lnTo>
                    <a:pt x="96012" y="339090"/>
                  </a:lnTo>
                  <a:lnTo>
                    <a:pt x="100563" y="334538"/>
                  </a:lnTo>
                  <a:close/>
                </a:path>
                <a:path w="200659" h="353060">
                  <a:moveTo>
                    <a:pt x="149352" y="252984"/>
                  </a:moveTo>
                  <a:lnTo>
                    <a:pt x="149351" y="0"/>
                  </a:lnTo>
                  <a:lnTo>
                    <a:pt x="51815" y="0"/>
                  </a:lnTo>
                  <a:lnTo>
                    <a:pt x="51816" y="252984"/>
                  </a:lnTo>
                  <a:lnTo>
                    <a:pt x="57912" y="252984"/>
                  </a:lnTo>
                  <a:lnTo>
                    <a:pt x="57911" y="13716"/>
                  </a:lnTo>
                  <a:lnTo>
                    <a:pt x="64769" y="6858"/>
                  </a:lnTo>
                  <a:lnTo>
                    <a:pt x="64769" y="13716"/>
                  </a:lnTo>
                  <a:lnTo>
                    <a:pt x="135635" y="13716"/>
                  </a:lnTo>
                  <a:lnTo>
                    <a:pt x="135635" y="6858"/>
                  </a:lnTo>
                  <a:lnTo>
                    <a:pt x="142494" y="13716"/>
                  </a:lnTo>
                  <a:lnTo>
                    <a:pt x="142494" y="252984"/>
                  </a:lnTo>
                  <a:lnTo>
                    <a:pt x="149352" y="252984"/>
                  </a:lnTo>
                  <a:close/>
                </a:path>
                <a:path w="200659" h="353060">
                  <a:moveTo>
                    <a:pt x="64769" y="265938"/>
                  </a:moveTo>
                  <a:lnTo>
                    <a:pt x="64769" y="13716"/>
                  </a:lnTo>
                  <a:lnTo>
                    <a:pt x="57911" y="13716"/>
                  </a:lnTo>
                  <a:lnTo>
                    <a:pt x="57912" y="252984"/>
                  </a:lnTo>
                  <a:lnTo>
                    <a:pt x="51816" y="259842"/>
                  </a:lnTo>
                  <a:lnTo>
                    <a:pt x="51816" y="265938"/>
                  </a:lnTo>
                  <a:lnTo>
                    <a:pt x="64769" y="265938"/>
                  </a:lnTo>
                  <a:close/>
                </a:path>
                <a:path w="200659" h="353060">
                  <a:moveTo>
                    <a:pt x="64769" y="13716"/>
                  </a:moveTo>
                  <a:lnTo>
                    <a:pt x="64769" y="6858"/>
                  </a:lnTo>
                  <a:lnTo>
                    <a:pt x="57911" y="13716"/>
                  </a:lnTo>
                  <a:lnTo>
                    <a:pt x="64769" y="13716"/>
                  </a:lnTo>
                  <a:close/>
                </a:path>
                <a:path w="200659" h="353060">
                  <a:moveTo>
                    <a:pt x="105155" y="339090"/>
                  </a:moveTo>
                  <a:lnTo>
                    <a:pt x="100563" y="334538"/>
                  </a:lnTo>
                  <a:lnTo>
                    <a:pt x="96012" y="339090"/>
                  </a:lnTo>
                  <a:lnTo>
                    <a:pt x="105155" y="339090"/>
                  </a:lnTo>
                  <a:close/>
                </a:path>
                <a:path w="200659" h="353060">
                  <a:moveTo>
                    <a:pt x="105156" y="348234"/>
                  </a:moveTo>
                  <a:lnTo>
                    <a:pt x="105155" y="339090"/>
                  </a:lnTo>
                  <a:lnTo>
                    <a:pt x="96012" y="339090"/>
                  </a:lnTo>
                  <a:lnTo>
                    <a:pt x="96012" y="348268"/>
                  </a:lnTo>
                  <a:lnTo>
                    <a:pt x="100584" y="352806"/>
                  </a:lnTo>
                  <a:lnTo>
                    <a:pt x="105156" y="348234"/>
                  </a:lnTo>
                  <a:close/>
                </a:path>
                <a:path w="200659" h="353060">
                  <a:moveTo>
                    <a:pt x="184404" y="268986"/>
                  </a:moveTo>
                  <a:lnTo>
                    <a:pt x="184404" y="265938"/>
                  </a:lnTo>
                  <a:lnTo>
                    <a:pt x="169164" y="265938"/>
                  </a:lnTo>
                  <a:lnTo>
                    <a:pt x="100563" y="334538"/>
                  </a:lnTo>
                  <a:lnTo>
                    <a:pt x="105155" y="339090"/>
                  </a:lnTo>
                  <a:lnTo>
                    <a:pt x="105156" y="348234"/>
                  </a:lnTo>
                  <a:lnTo>
                    <a:pt x="184404" y="268986"/>
                  </a:lnTo>
                  <a:close/>
                </a:path>
                <a:path w="200659" h="353060">
                  <a:moveTo>
                    <a:pt x="142494" y="13716"/>
                  </a:moveTo>
                  <a:lnTo>
                    <a:pt x="135635" y="6858"/>
                  </a:lnTo>
                  <a:lnTo>
                    <a:pt x="135635" y="13716"/>
                  </a:lnTo>
                  <a:lnTo>
                    <a:pt x="142494" y="13716"/>
                  </a:lnTo>
                  <a:close/>
                </a:path>
                <a:path w="200659" h="353060">
                  <a:moveTo>
                    <a:pt x="149352" y="265938"/>
                  </a:moveTo>
                  <a:lnTo>
                    <a:pt x="149352" y="259842"/>
                  </a:lnTo>
                  <a:lnTo>
                    <a:pt x="142494" y="252984"/>
                  </a:lnTo>
                  <a:lnTo>
                    <a:pt x="142494" y="13716"/>
                  </a:lnTo>
                  <a:lnTo>
                    <a:pt x="135635" y="13716"/>
                  </a:lnTo>
                  <a:lnTo>
                    <a:pt x="135636" y="265938"/>
                  </a:lnTo>
                  <a:lnTo>
                    <a:pt x="149352" y="265938"/>
                  </a:lnTo>
                  <a:close/>
                </a:path>
                <a:path w="200659" h="353060">
                  <a:moveTo>
                    <a:pt x="200406" y="252984"/>
                  </a:moveTo>
                  <a:lnTo>
                    <a:pt x="142494" y="252984"/>
                  </a:lnTo>
                  <a:lnTo>
                    <a:pt x="149352" y="259842"/>
                  </a:lnTo>
                  <a:lnTo>
                    <a:pt x="149352" y="265938"/>
                  </a:lnTo>
                  <a:lnTo>
                    <a:pt x="169164" y="265938"/>
                  </a:lnTo>
                  <a:lnTo>
                    <a:pt x="179832" y="255270"/>
                  </a:lnTo>
                  <a:lnTo>
                    <a:pt x="184404" y="265938"/>
                  </a:lnTo>
                  <a:lnTo>
                    <a:pt x="184404" y="268986"/>
                  </a:lnTo>
                  <a:lnTo>
                    <a:pt x="200406" y="252984"/>
                  </a:lnTo>
                  <a:close/>
                </a:path>
                <a:path w="200659" h="353060">
                  <a:moveTo>
                    <a:pt x="184404" y="265938"/>
                  </a:moveTo>
                  <a:lnTo>
                    <a:pt x="179832" y="255270"/>
                  </a:lnTo>
                  <a:lnTo>
                    <a:pt x="169164" y="265938"/>
                  </a:lnTo>
                  <a:lnTo>
                    <a:pt x="184404" y="265938"/>
                  </a:lnTo>
                  <a:close/>
                </a:path>
              </a:pathLst>
            </a:custGeom>
            <a:solidFill>
              <a:srgbClr val="6F9526"/>
            </a:solidFill>
          </p:spPr>
          <p:txBody>
            <a:bodyPr wrap="square" lIns="0" tIns="0" rIns="0" bIns="0" rtlCol="0"/>
            <a:lstStyle/>
            <a:p>
              <a:endParaRPr/>
            </a:p>
          </p:txBody>
        </p:sp>
      </p:grpSp>
      <p:pic>
        <p:nvPicPr>
          <p:cNvPr id="6" name="object 6"/>
          <p:cNvPicPr/>
          <p:nvPr/>
        </p:nvPicPr>
        <p:blipFill>
          <a:blip r:embed="rId2" cstate="print"/>
          <a:stretch>
            <a:fillRect/>
          </a:stretch>
        </p:blipFill>
        <p:spPr>
          <a:xfrm>
            <a:off x="2404110" y="2759964"/>
            <a:ext cx="7293102" cy="3181349"/>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85266" y="1387984"/>
            <a:ext cx="6931659" cy="478155"/>
          </a:xfrm>
          <a:prstGeom prst="rect">
            <a:avLst/>
          </a:prstGeom>
        </p:spPr>
        <p:txBody>
          <a:bodyPr vert="horz" wrap="square" lIns="0" tIns="15240" rIns="0" bIns="0" rtlCol="0">
            <a:spAutoFit/>
          </a:bodyPr>
          <a:lstStyle/>
          <a:p>
            <a:pPr marL="12700">
              <a:lnSpc>
                <a:spcPct val="100000"/>
              </a:lnSpc>
              <a:spcBef>
                <a:spcPts val="120"/>
              </a:spcBef>
            </a:pPr>
            <a:r>
              <a:rPr sz="2950" spc="120" dirty="0"/>
              <a:t>Simple</a:t>
            </a:r>
            <a:r>
              <a:rPr sz="2950" spc="85" dirty="0"/>
              <a:t> </a:t>
            </a:r>
            <a:r>
              <a:rPr sz="2950" spc="335" dirty="0"/>
              <a:t>MLP</a:t>
            </a:r>
            <a:r>
              <a:rPr sz="2950" spc="30" dirty="0"/>
              <a:t> </a:t>
            </a:r>
            <a:r>
              <a:rPr sz="2950" spc="50" dirty="0"/>
              <a:t>network</a:t>
            </a:r>
            <a:r>
              <a:rPr sz="2950" spc="85" dirty="0"/>
              <a:t> </a:t>
            </a:r>
            <a:r>
              <a:rPr sz="2950" spc="5" dirty="0"/>
              <a:t>-</a:t>
            </a:r>
            <a:r>
              <a:rPr sz="2950" spc="85" dirty="0"/>
              <a:t> </a:t>
            </a:r>
            <a:r>
              <a:rPr sz="2950" spc="105" dirty="0"/>
              <a:t>Functional</a:t>
            </a:r>
            <a:r>
              <a:rPr sz="2950" spc="100" dirty="0"/>
              <a:t> </a:t>
            </a:r>
            <a:r>
              <a:rPr sz="2950" spc="25" dirty="0"/>
              <a:t>model</a:t>
            </a:r>
            <a:endParaRPr sz="2950" dirty="0"/>
          </a:p>
        </p:txBody>
      </p:sp>
      <p:pic>
        <p:nvPicPr>
          <p:cNvPr id="4" name="object 4"/>
          <p:cNvPicPr/>
          <p:nvPr/>
        </p:nvPicPr>
        <p:blipFill>
          <a:blip r:embed="rId2" cstate="print"/>
          <a:stretch>
            <a:fillRect/>
          </a:stretch>
        </p:blipFill>
        <p:spPr>
          <a:xfrm>
            <a:off x="4604003" y="2696717"/>
            <a:ext cx="5255514" cy="1826514"/>
          </a:xfrm>
          <a:prstGeom prst="rect">
            <a:avLst/>
          </a:prstGeom>
        </p:spPr>
      </p:pic>
      <p:sp>
        <p:nvSpPr>
          <p:cNvPr id="5" name="object 5"/>
          <p:cNvSpPr txBox="1"/>
          <p:nvPr/>
        </p:nvSpPr>
        <p:spPr>
          <a:xfrm>
            <a:off x="904747" y="2751082"/>
            <a:ext cx="3433445" cy="2255520"/>
          </a:xfrm>
          <a:prstGeom prst="rect">
            <a:avLst/>
          </a:prstGeom>
        </p:spPr>
        <p:txBody>
          <a:bodyPr vert="horz" wrap="square" lIns="0" tIns="74930" rIns="0" bIns="0" rtlCol="0">
            <a:spAutoFit/>
          </a:bodyPr>
          <a:lstStyle/>
          <a:p>
            <a:pPr marL="247650" indent="-235585">
              <a:lnSpc>
                <a:spcPct val="100000"/>
              </a:lnSpc>
              <a:spcBef>
                <a:spcPts val="590"/>
              </a:spcBef>
              <a:buFont typeface="Arial MT"/>
              <a:buChar char="•"/>
              <a:tabLst>
                <a:tab pos="247650" algn="l"/>
                <a:tab pos="248285" algn="l"/>
              </a:tabLst>
            </a:pPr>
            <a:r>
              <a:rPr sz="1950" spc="75" dirty="0">
                <a:latin typeface="Cambria"/>
                <a:cs typeface="Cambria"/>
              </a:rPr>
              <a:t>Import</a:t>
            </a:r>
            <a:r>
              <a:rPr sz="1950" spc="114" dirty="0">
                <a:latin typeface="Cambria"/>
                <a:cs typeface="Cambria"/>
              </a:rPr>
              <a:t> </a:t>
            </a:r>
            <a:r>
              <a:rPr sz="1950" spc="75" dirty="0">
                <a:latin typeface="Cambria"/>
                <a:cs typeface="Cambria"/>
              </a:rPr>
              <a:t>class</a:t>
            </a:r>
            <a:r>
              <a:rPr sz="1950" spc="100" dirty="0">
                <a:latin typeface="Cambria"/>
                <a:cs typeface="Cambria"/>
              </a:rPr>
              <a:t> </a:t>
            </a:r>
            <a:r>
              <a:rPr sz="1950" spc="70" dirty="0">
                <a:latin typeface="Cambria"/>
                <a:cs typeface="Cambria"/>
              </a:rPr>
              <a:t>called</a:t>
            </a:r>
            <a:r>
              <a:rPr sz="1950" spc="100" dirty="0">
                <a:latin typeface="Cambria"/>
                <a:cs typeface="Cambria"/>
              </a:rPr>
              <a:t> </a:t>
            </a:r>
            <a:r>
              <a:rPr sz="1950" spc="65" dirty="0">
                <a:latin typeface="Cambria"/>
                <a:cs typeface="Cambria"/>
              </a:rPr>
              <a:t>“Model”</a:t>
            </a:r>
            <a:endParaRPr sz="1950">
              <a:latin typeface="Cambria"/>
              <a:cs typeface="Cambria"/>
            </a:endParaRPr>
          </a:p>
          <a:p>
            <a:pPr marL="247650" marR="796925" indent="-235585">
              <a:lnSpc>
                <a:spcPct val="101499"/>
              </a:lnSpc>
              <a:spcBef>
                <a:spcPts val="464"/>
              </a:spcBef>
              <a:buFont typeface="Arial MT"/>
              <a:buChar char="•"/>
              <a:tabLst>
                <a:tab pos="247650" algn="l"/>
                <a:tab pos="248285" algn="l"/>
              </a:tabLst>
            </a:pPr>
            <a:r>
              <a:rPr sz="1950" spc="145" dirty="0">
                <a:latin typeface="Cambria"/>
                <a:cs typeface="Cambria"/>
              </a:rPr>
              <a:t>Each </a:t>
            </a:r>
            <a:r>
              <a:rPr sz="1950" spc="80" dirty="0">
                <a:latin typeface="Cambria"/>
                <a:cs typeface="Cambria"/>
              </a:rPr>
              <a:t>layer </a:t>
            </a:r>
            <a:r>
              <a:rPr sz="1950" spc="70" dirty="0">
                <a:latin typeface="Cambria"/>
                <a:cs typeface="Cambria"/>
              </a:rPr>
              <a:t>explicitly </a:t>
            </a:r>
            <a:r>
              <a:rPr sz="1950" spc="-415" dirty="0">
                <a:latin typeface="Cambria"/>
                <a:cs typeface="Cambria"/>
              </a:rPr>
              <a:t> </a:t>
            </a:r>
            <a:r>
              <a:rPr sz="1950" spc="85" dirty="0">
                <a:latin typeface="Cambria"/>
                <a:cs typeface="Cambria"/>
              </a:rPr>
              <a:t>returns</a:t>
            </a:r>
            <a:r>
              <a:rPr sz="1950" spc="100" dirty="0">
                <a:latin typeface="Cambria"/>
                <a:cs typeface="Cambria"/>
              </a:rPr>
              <a:t> </a:t>
            </a:r>
            <a:r>
              <a:rPr sz="1950" spc="145" dirty="0">
                <a:latin typeface="Cambria"/>
                <a:cs typeface="Cambria"/>
              </a:rPr>
              <a:t>a</a:t>
            </a:r>
            <a:r>
              <a:rPr sz="1950" spc="105" dirty="0">
                <a:latin typeface="Cambria"/>
                <a:cs typeface="Cambria"/>
              </a:rPr>
              <a:t> </a:t>
            </a:r>
            <a:r>
              <a:rPr sz="1950" spc="60" dirty="0">
                <a:latin typeface="Cambria"/>
                <a:cs typeface="Cambria"/>
              </a:rPr>
              <a:t>tensor</a:t>
            </a:r>
            <a:endParaRPr sz="1950">
              <a:latin typeface="Cambria"/>
              <a:cs typeface="Cambria"/>
            </a:endParaRPr>
          </a:p>
          <a:p>
            <a:pPr marL="247650" marR="5080" indent="-235585">
              <a:lnSpc>
                <a:spcPct val="101499"/>
              </a:lnSpc>
              <a:buFont typeface="Arial MT"/>
              <a:buChar char="•"/>
              <a:tabLst>
                <a:tab pos="247650" algn="l"/>
                <a:tab pos="248285" algn="l"/>
              </a:tabLst>
            </a:pPr>
            <a:r>
              <a:rPr sz="1950" spc="125" dirty="0">
                <a:latin typeface="Cambria"/>
                <a:cs typeface="Cambria"/>
              </a:rPr>
              <a:t>Pass</a:t>
            </a:r>
            <a:r>
              <a:rPr sz="1950" spc="95" dirty="0">
                <a:latin typeface="Cambria"/>
                <a:cs typeface="Cambria"/>
              </a:rPr>
              <a:t> </a:t>
            </a:r>
            <a:r>
              <a:rPr sz="1950" spc="90" dirty="0">
                <a:latin typeface="Cambria"/>
                <a:cs typeface="Cambria"/>
              </a:rPr>
              <a:t>the</a:t>
            </a:r>
            <a:r>
              <a:rPr sz="1950" spc="100" dirty="0">
                <a:latin typeface="Cambria"/>
                <a:cs typeface="Cambria"/>
              </a:rPr>
              <a:t> </a:t>
            </a:r>
            <a:r>
              <a:rPr sz="1950" spc="80" dirty="0">
                <a:latin typeface="Cambria"/>
                <a:cs typeface="Cambria"/>
              </a:rPr>
              <a:t>returned</a:t>
            </a:r>
            <a:r>
              <a:rPr sz="1950" spc="100" dirty="0">
                <a:latin typeface="Cambria"/>
                <a:cs typeface="Cambria"/>
              </a:rPr>
              <a:t> </a:t>
            </a:r>
            <a:r>
              <a:rPr sz="1950" spc="55" dirty="0">
                <a:latin typeface="Cambria"/>
                <a:cs typeface="Cambria"/>
              </a:rPr>
              <a:t>tensor</a:t>
            </a:r>
            <a:r>
              <a:rPr sz="1950" spc="100" dirty="0">
                <a:latin typeface="Cambria"/>
                <a:cs typeface="Cambria"/>
              </a:rPr>
              <a:t> </a:t>
            </a:r>
            <a:r>
              <a:rPr sz="1950" spc="25" dirty="0">
                <a:latin typeface="Cambria"/>
                <a:cs typeface="Cambria"/>
              </a:rPr>
              <a:t>to </a:t>
            </a:r>
            <a:r>
              <a:rPr sz="1950" spc="-415" dirty="0">
                <a:latin typeface="Cambria"/>
                <a:cs typeface="Cambria"/>
              </a:rPr>
              <a:t> </a:t>
            </a:r>
            <a:r>
              <a:rPr sz="1950" spc="90" dirty="0">
                <a:latin typeface="Cambria"/>
                <a:cs typeface="Cambria"/>
              </a:rPr>
              <a:t>the</a:t>
            </a:r>
            <a:r>
              <a:rPr sz="1950" spc="105" dirty="0">
                <a:latin typeface="Cambria"/>
                <a:cs typeface="Cambria"/>
              </a:rPr>
              <a:t> </a:t>
            </a:r>
            <a:r>
              <a:rPr sz="1950" spc="95" dirty="0">
                <a:latin typeface="Cambria"/>
                <a:cs typeface="Cambria"/>
              </a:rPr>
              <a:t>next</a:t>
            </a:r>
            <a:r>
              <a:rPr sz="1950" spc="110" dirty="0">
                <a:latin typeface="Cambria"/>
                <a:cs typeface="Cambria"/>
              </a:rPr>
              <a:t> </a:t>
            </a:r>
            <a:r>
              <a:rPr sz="1950" spc="80" dirty="0">
                <a:latin typeface="Cambria"/>
                <a:cs typeface="Cambria"/>
              </a:rPr>
              <a:t>layer</a:t>
            </a:r>
            <a:r>
              <a:rPr sz="1950" spc="110" dirty="0">
                <a:latin typeface="Cambria"/>
                <a:cs typeface="Cambria"/>
              </a:rPr>
              <a:t> as </a:t>
            </a:r>
            <a:r>
              <a:rPr sz="1950" spc="90" dirty="0">
                <a:latin typeface="Cambria"/>
                <a:cs typeface="Cambria"/>
              </a:rPr>
              <a:t>input</a:t>
            </a:r>
            <a:endParaRPr sz="1950">
              <a:latin typeface="Cambria"/>
              <a:cs typeface="Cambria"/>
            </a:endParaRPr>
          </a:p>
          <a:p>
            <a:pPr marL="247650" marR="262890" indent="-235585">
              <a:lnSpc>
                <a:spcPct val="101499"/>
              </a:lnSpc>
              <a:buFont typeface="Arial MT"/>
              <a:buChar char="•"/>
              <a:tabLst>
                <a:tab pos="247650" algn="l"/>
                <a:tab pos="248285" algn="l"/>
              </a:tabLst>
            </a:pPr>
            <a:r>
              <a:rPr sz="1950" spc="95" dirty="0">
                <a:latin typeface="Cambria"/>
                <a:cs typeface="Cambria"/>
              </a:rPr>
              <a:t>Explicitly</a:t>
            </a:r>
            <a:r>
              <a:rPr sz="1950" spc="90" dirty="0">
                <a:latin typeface="Cambria"/>
                <a:cs typeface="Cambria"/>
              </a:rPr>
              <a:t> </a:t>
            </a:r>
            <a:r>
              <a:rPr sz="1950" spc="75" dirty="0">
                <a:latin typeface="Cambria"/>
                <a:cs typeface="Cambria"/>
              </a:rPr>
              <a:t>mention</a:t>
            </a:r>
            <a:r>
              <a:rPr sz="1950" spc="90" dirty="0">
                <a:latin typeface="Cambria"/>
                <a:cs typeface="Cambria"/>
              </a:rPr>
              <a:t> </a:t>
            </a:r>
            <a:r>
              <a:rPr sz="1950" spc="50" dirty="0">
                <a:latin typeface="Cambria"/>
                <a:cs typeface="Cambria"/>
              </a:rPr>
              <a:t>model </a:t>
            </a:r>
            <a:r>
              <a:rPr sz="1950" spc="-415" dirty="0">
                <a:latin typeface="Cambria"/>
                <a:cs typeface="Cambria"/>
              </a:rPr>
              <a:t> </a:t>
            </a:r>
            <a:r>
              <a:rPr sz="1950" spc="95" dirty="0">
                <a:latin typeface="Cambria"/>
                <a:cs typeface="Cambria"/>
              </a:rPr>
              <a:t>inputs </a:t>
            </a:r>
            <a:r>
              <a:rPr sz="1950" spc="105" dirty="0">
                <a:latin typeface="Cambria"/>
                <a:cs typeface="Cambria"/>
              </a:rPr>
              <a:t>and</a:t>
            </a:r>
            <a:r>
              <a:rPr sz="1950" spc="110" dirty="0">
                <a:latin typeface="Cambria"/>
                <a:cs typeface="Cambria"/>
              </a:rPr>
              <a:t> </a:t>
            </a:r>
            <a:r>
              <a:rPr sz="1950" spc="75" dirty="0">
                <a:latin typeface="Cambria"/>
                <a:cs typeface="Cambria"/>
              </a:rPr>
              <a:t>outputs</a:t>
            </a:r>
            <a:endParaRPr sz="1950">
              <a:latin typeface="Cambria"/>
              <a:cs typeface="Cambria"/>
            </a:endParaRPr>
          </a:p>
        </p:txBody>
      </p:sp>
      <p:pic>
        <p:nvPicPr>
          <p:cNvPr id="6" name="object 6"/>
          <p:cNvPicPr/>
          <p:nvPr/>
        </p:nvPicPr>
        <p:blipFill>
          <a:blip r:embed="rId3" cstate="print"/>
          <a:stretch>
            <a:fillRect/>
          </a:stretch>
        </p:blipFill>
        <p:spPr>
          <a:xfrm>
            <a:off x="4604003" y="4601717"/>
            <a:ext cx="5255514" cy="1304544"/>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51408" y="1273869"/>
            <a:ext cx="5860415" cy="579120"/>
          </a:xfrm>
          <a:prstGeom prst="rect">
            <a:avLst/>
          </a:prstGeom>
        </p:spPr>
        <p:txBody>
          <a:bodyPr vert="horz" wrap="square" lIns="0" tIns="16510" rIns="0" bIns="0" rtlCol="0">
            <a:spAutoFit/>
          </a:bodyPr>
          <a:lstStyle/>
          <a:p>
            <a:pPr marL="12700">
              <a:lnSpc>
                <a:spcPct val="100000"/>
              </a:lnSpc>
              <a:spcBef>
                <a:spcPts val="130"/>
              </a:spcBef>
            </a:pPr>
            <a:r>
              <a:rPr sz="3600" spc="114" dirty="0"/>
              <a:t>Recurrent</a:t>
            </a:r>
            <a:r>
              <a:rPr sz="3600" spc="95" dirty="0"/>
              <a:t> </a:t>
            </a:r>
            <a:r>
              <a:rPr sz="3600" spc="185" dirty="0"/>
              <a:t>Neural</a:t>
            </a:r>
            <a:r>
              <a:rPr sz="3600" spc="105" dirty="0"/>
              <a:t> Networks</a:t>
            </a:r>
            <a:endParaRPr sz="3600" dirty="0"/>
          </a:p>
        </p:txBody>
      </p:sp>
      <p:grpSp>
        <p:nvGrpSpPr>
          <p:cNvPr id="4" name="object 4"/>
          <p:cNvGrpSpPr/>
          <p:nvPr/>
        </p:nvGrpSpPr>
        <p:grpSpPr>
          <a:xfrm>
            <a:off x="6539483" y="2675591"/>
            <a:ext cx="2692400" cy="3027045"/>
            <a:chOff x="6539483" y="2675591"/>
            <a:chExt cx="2692400" cy="3027045"/>
          </a:xfrm>
        </p:grpSpPr>
        <p:pic>
          <p:nvPicPr>
            <p:cNvPr id="5" name="object 5"/>
            <p:cNvPicPr/>
            <p:nvPr/>
          </p:nvPicPr>
          <p:blipFill>
            <a:blip r:embed="rId2" cstate="print"/>
            <a:stretch>
              <a:fillRect/>
            </a:stretch>
          </p:blipFill>
          <p:spPr>
            <a:xfrm>
              <a:off x="6618141" y="2675591"/>
              <a:ext cx="2613509" cy="3026454"/>
            </a:xfrm>
            <a:prstGeom prst="rect">
              <a:avLst/>
            </a:prstGeom>
          </p:spPr>
        </p:pic>
        <p:sp>
          <p:nvSpPr>
            <p:cNvPr id="6" name="object 6"/>
            <p:cNvSpPr/>
            <p:nvPr/>
          </p:nvSpPr>
          <p:spPr>
            <a:xfrm>
              <a:off x="6539471" y="2859023"/>
              <a:ext cx="1962785" cy="1210310"/>
            </a:xfrm>
            <a:custGeom>
              <a:avLst/>
              <a:gdLst/>
              <a:ahLst/>
              <a:cxnLst/>
              <a:rect l="l" t="t" r="r" b="b"/>
              <a:pathLst>
                <a:path w="1962784" h="1210310">
                  <a:moveTo>
                    <a:pt x="1962162" y="3048"/>
                  </a:moveTo>
                  <a:lnTo>
                    <a:pt x="1959114" y="0"/>
                  </a:lnTo>
                  <a:lnTo>
                    <a:pt x="3048" y="0"/>
                  </a:lnTo>
                  <a:lnTo>
                    <a:pt x="0" y="3048"/>
                  </a:lnTo>
                  <a:lnTo>
                    <a:pt x="0" y="1207008"/>
                  </a:lnTo>
                  <a:lnTo>
                    <a:pt x="3048" y="1210056"/>
                  </a:lnTo>
                  <a:lnTo>
                    <a:pt x="6858" y="1210056"/>
                  </a:lnTo>
                  <a:lnTo>
                    <a:pt x="12954" y="1210056"/>
                  </a:lnTo>
                  <a:lnTo>
                    <a:pt x="1949208" y="1210056"/>
                  </a:lnTo>
                  <a:lnTo>
                    <a:pt x="1955304" y="1210056"/>
                  </a:lnTo>
                  <a:lnTo>
                    <a:pt x="1959114" y="1210056"/>
                  </a:lnTo>
                  <a:lnTo>
                    <a:pt x="1962162" y="1207008"/>
                  </a:lnTo>
                  <a:lnTo>
                    <a:pt x="1962162" y="3048"/>
                  </a:lnTo>
                  <a:close/>
                </a:path>
              </a:pathLst>
            </a:custGeom>
            <a:solidFill>
              <a:srgbClr val="FFFFFF"/>
            </a:solidFill>
          </p:spPr>
          <p:txBody>
            <a:bodyPr wrap="square" lIns="0" tIns="0" rIns="0" bIns="0" rtlCol="0"/>
            <a:lstStyle/>
            <a:p>
              <a:endParaRPr/>
            </a:p>
          </p:txBody>
        </p:sp>
      </p:grpSp>
      <p:sp>
        <p:nvSpPr>
          <p:cNvPr id="7" name="object 7"/>
          <p:cNvSpPr txBox="1"/>
          <p:nvPr/>
        </p:nvSpPr>
        <p:spPr>
          <a:xfrm>
            <a:off x="967994" y="2482088"/>
            <a:ext cx="5272405" cy="3420110"/>
          </a:xfrm>
          <a:prstGeom prst="rect">
            <a:avLst/>
          </a:prstGeom>
        </p:spPr>
        <p:txBody>
          <a:bodyPr vert="horz" wrap="square" lIns="0" tIns="12065" rIns="0" bIns="0" rtlCol="0">
            <a:spAutoFit/>
          </a:bodyPr>
          <a:lstStyle/>
          <a:p>
            <a:pPr marL="247650" marR="295275" indent="-235585">
              <a:lnSpc>
                <a:spcPct val="101099"/>
              </a:lnSpc>
              <a:spcBef>
                <a:spcPts val="95"/>
              </a:spcBef>
              <a:buFont typeface="Arial MT"/>
              <a:buChar char="•"/>
              <a:tabLst>
                <a:tab pos="247650" algn="l"/>
                <a:tab pos="248285" algn="l"/>
              </a:tabLst>
            </a:pPr>
            <a:r>
              <a:rPr sz="2200" spc="235" dirty="0">
                <a:latin typeface="Cambria"/>
                <a:cs typeface="Cambria"/>
              </a:rPr>
              <a:t>RNNs</a:t>
            </a:r>
            <a:r>
              <a:rPr sz="2200" spc="120" dirty="0">
                <a:latin typeface="Cambria"/>
                <a:cs typeface="Cambria"/>
              </a:rPr>
              <a:t> </a:t>
            </a:r>
            <a:r>
              <a:rPr sz="2200" spc="90" dirty="0">
                <a:latin typeface="Cambria"/>
                <a:cs typeface="Cambria"/>
              </a:rPr>
              <a:t>are</a:t>
            </a:r>
            <a:r>
              <a:rPr sz="2200" spc="120" dirty="0">
                <a:latin typeface="Cambria"/>
                <a:cs typeface="Cambria"/>
              </a:rPr>
              <a:t> </a:t>
            </a:r>
            <a:r>
              <a:rPr sz="2200" spc="80" dirty="0">
                <a:latin typeface="Cambria"/>
                <a:cs typeface="Cambria"/>
              </a:rPr>
              <a:t>used</a:t>
            </a:r>
            <a:r>
              <a:rPr sz="2200" spc="130" dirty="0">
                <a:latin typeface="Cambria"/>
                <a:cs typeface="Cambria"/>
              </a:rPr>
              <a:t> </a:t>
            </a:r>
            <a:r>
              <a:rPr sz="2200" spc="35" dirty="0">
                <a:latin typeface="Cambria"/>
                <a:cs typeface="Cambria"/>
              </a:rPr>
              <a:t>on</a:t>
            </a:r>
            <a:r>
              <a:rPr sz="2200" spc="125" dirty="0">
                <a:latin typeface="Cambria"/>
                <a:cs typeface="Cambria"/>
              </a:rPr>
              <a:t> </a:t>
            </a:r>
            <a:r>
              <a:rPr sz="2200" spc="95" dirty="0">
                <a:latin typeface="Cambria"/>
                <a:cs typeface="Cambria"/>
              </a:rPr>
              <a:t>sequential</a:t>
            </a:r>
            <a:r>
              <a:rPr sz="2200" spc="130" dirty="0">
                <a:latin typeface="Cambria"/>
                <a:cs typeface="Cambria"/>
              </a:rPr>
              <a:t> </a:t>
            </a:r>
            <a:r>
              <a:rPr sz="2200" spc="120" dirty="0">
                <a:latin typeface="Cambria"/>
                <a:cs typeface="Cambria"/>
              </a:rPr>
              <a:t>data </a:t>
            </a:r>
            <a:r>
              <a:rPr sz="2200" spc="135" dirty="0">
                <a:latin typeface="Cambria"/>
                <a:cs typeface="Cambria"/>
              </a:rPr>
              <a:t>– </a:t>
            </a:r>
            <a:r>
              <a:rPr sz="2200" spc="-470" dirty="0">
                <a:latin typeface="Cambria"/>
                <a:cs typeface="Cambria"/>
              </a:rPr>
              <a:t> </a:t>
            </a:r>
            <a:r>
              <a:rPr sz="2200" spc="85" dirty="0">
                <a:latin typeface="Cambria"/>
                <a:cs typeface="Cambria"/>
              </a:rPr>
              <a:t>Text,</a:t>
            </a:r>
            <a:r>
              <a:rPr sz="2200" spc="15" dirty="0">
                <a:latin typeface="Cambria"/>
                <a:cs typeface="Cambria"/>
              </a:rPr>
              <a:t> </a:t>
            </a:r>
            <a:r>
              <a:rPr sz="2200" spc="100" dirty="0">
                <a:latin typeface="Cambria"/>
                <a:cs typeface="Cambria"/>
              </a:rPr>
              <a:t>Audio,</a:t>
            </a:r>
            <a:r>
              <a:rPr sz="2200" spc="120" dirty="0">
                <a:latin typeface="Cambria"/>
                <a:cs typeface="Cambria"/>
              </a:rPr>
              <a:t> </a:t>
            </a:r>
            <a:r>
              <a:rPr sz="2200" spc="110" dirty="0">
                <a:latin typeface="Cambria"/>
                <a:cs typeface="Cambria"/>
              </a:rPr>
              <a:t>Genomes</a:t>
            </a:r>
            <a:r>
              <a:rPr sz="2200" spc="125" dirty="0">
                <a:latin typeface="Cambria"/>
                <a:cs typeface="Cambria"/>
              </a:rPr>
              <a:t> </a:t>
            </a:r>
            <a:r>
              <a:rPr sz="2200" spc="85" dirty="0">
                <a:latin typeface="Cambria"/>
                <a:cs typeface="Cambria"/>
              </a:rPr>
              <a:t>etc.</a:t>
            </a:r>
            <a:endParaRPr sz="2200" dirty="0">
              <a:latin typeface="Cambria"/>
              <a:cs typeface="Cambria"/>
            </a:endParaRPr>
          </a:p>
          <a:p>
            <a:pPr marL="247650" indent="-235585">
              <a:lnSpc>
                <a:spcPct val="100000"/>
              </a:lnSpc>
              <a:spcBef>
                <a:spcPts val="35"/>
              </a:spcBef>
              <a:buFont typeface="Arial MT"/>
              <a:buChar char="•"/>
              <a:tabLst>
                <a:tab pos="247650" algn="l"/>
                <a:tab pos="248285" algn="l"/>
              </a:tabLst>
            </a:pPr>
            <a:r>
              <a:rPr sz="2200" spc="95" dirty="0">
                <a:latin typeface="Cambria"/>
                <a:cs typeface="Cambria"/>
              </a:rPr>
              <a:t>Recurrent</a:t>
            </a:r>
            <a:r>
              <a:rPr sz="2200" spc="130" dirty="0">
                <a:latin typeface="Cambria"/>
                <a:cs typeface="Cambria"/>
              </a:rPr>
              <a:t> </a:t>
            </a:r>
            <a:r>
              <a:rPr sz="2200" spc="70" dirty="0">
                <a:latin typeface="Cambria"/>
                <a:cs typeface="Cambria"/>
              </a:rPr>
              <a:t>networks</a:t>
            </a:r>
            <a:r>
              <a:rPr sz="2200" spc="130" dirty="0">
                <a:latin typeface="Cambria"/>
                <a:cs typeface="Cambria"/>
              </a:rPr>
              <a:t> </a:t>
            </a:r>
            <a:r>
              <a:rPr sz="2200" spc="90" dirty="0">
                <a:latin typeface="Cambria"/>
                <a:cs typeface="Cambria"/>
              </a:rPr>
              <a:t>are</a:t>
            </a:r>
            <a:r>
              <a:rPr sz="2200" spc="130" dirty="0">
                <a:latin typeface="Cambria"/>
                <a:cs typeface="Cambria"/>
              </a:rPr>
              <a:t> </a:t>
            </a:r>
            <a:r>
              <a:rPr sz="2200" spc="10" dirty="0">
                <a:latin typeface="Cambria"/>
                <a:cs typeface="Cambria"/>
              </a:rPr>
              <a:t>of</a:t>
            </a:r>
            <a:r>
              <a:rPr sz="2200" spc="130" dirty="0">
                <a:latin typeface="Cambria"/>
                <a:cs typeface="Cambria"/>
              </a:rPr>
              <a:t> </a:t>
            </a:r>
            <a:r>
              <a:rPr sz="2200" spc="85" dirty="0">
                <a:latin typeface="Cambria"/>
                <a:cs typeface="Cambria"/>
              </a:rPr>
              <a:t>three</a:t>
            </a:r>
            <a:r>
              <a:rPr sz="2200" spc="130" dirty="0">
                <a:latin typeface="Cambria"/>
                <a:cs typeface="Cambria"/>
              </a:rPr>
              <a:t> </a:t>
            </a:r>
            <a:r>
              <a:rPr sz="2200" spc="75" dirty="0">
                <a:latin typeface="Cambria"/>
                <a:cs typeface="Cambria"/>
              </a:rPr>
              <a:t>types</a:t>
            </a:r>
            <a:endParaRPr sz="2200" dirty="0">
              <a:latin typeface="Cambria"/>
              <a:cs typeface="Cambria"/>
            </a:endParaRPr>
          </a:p>
          <a:p>
            <a:pPr marL="624840" lvl="1" indent="-236220">
              <a:lnSpc>
                <a:spcPct val="100000"/>
              </a:lnSpc>
              <a:spcBef>
                <a:spcPts val="30"/>
              </a:spcBef>
              <a:buFont typeface="Arial MT"/>
              <a:buChar char="•"/>
              <a:tabLst>
                <a:tab pos="624840" algn="l"/>
                <a:tab pos="625475" algn="l"/>
              </a:tabLst>
            </a:pPr>
            <a:r>
              <a:rPr sz="2200" spc="114" dirty="0">
                <a:latin typeface="Cambria"/>
                <a:cs typeface="Cambria"/>
              </a:rPr>
              <a:t>Vanilla</a:t>
            </a:r>
            <a:r>
              <a:rPr sz="2200" spc="95" dirty="0">
                <a:latin typeface="Cambria"/>
                <a:cs typeface="Cambria"/>
              </a:rPr>
              <a:t> </a:t>
            </a:r>
            <a:r>
              <a:rPr sz="2200" spc="285" dirty="0">
                <a:latin typeface="Cambria"/>
                <a:cs typeface="Cambria"/>
              </a:rPr>
              <a:t>RNN</a:t>
            </a:r>
            <a:endParaRPr sz="2200" dirty="0">
              <a:latin typeface="Cambria"/>
              <a:cs typeface="Cambria"/>
            </a:endParaRPr>
          </a:p>
          <a:p>
            <a:pPr marL="624840" lvl="1" indent="-236220">
              <a:lnSpc>
                <a:spcPct val="100000"/>
              </a:lnSpc>
              <a:spcBef>
                <a:spcPts val="40"/>
              </a:spcBef>
              <a:buFont typeface="Arial MT"/>
              <a:buChar char="•"/>
              <a:tabLst>
                <a:tab pos="624840" algn="l"/>
                <a:tab pos="625475" algn="l"/>
              </a:tabLst>
            </a:pPr>
            <a:r>
              <a:rPr sz="2200" spc="270" dirty="0">
                <a:latin typeface="Cambria"/>
                <a:cs typeface="Cambria"/>
              </a:rPr>
              <a:t>LSTM</a:t>
            </a:r>
            <a:endParaRPr sz="2200" dirty="0">
              <a:latin typeface="Cambria"/>
              <a:cs typeface="Cambria"/>
            </a:endParaRPr>
          </a:p>
          <a:p>
            <a:pPr marL="624840" lvl="1" indent="-236220">
              <a:lnSpc>
                <a:spcPct val="100000"/>
              </a:lnSpc>
              <a:spcBef>
                <a:spcPts val="30"/>
              </a:spcBef>
              <a:buFont typeface="Arial MT"/>
              <a:buChar char="•"/>
              <a:tabLst>
                <a:tab pos="624840" algn="l"/>
                <a:tab pos="625475" algn="l"/>
              </a:tabLst>
            </a:pPr>
            <a:r>
              <a:rPr sz="2200" spc="335" dirty="0">
                <a:latin typeface="Cambria"/>
                <a:cs typeface="Cambria"/>
              </a:rPr>
              <a:t>GRU</a:t>
            </a:r>
            <a:endParaRPr sz="2200" dirty="0">
              <a:latin typeface="Cambria"/>
              <a:cs typeface="Cambria"/>
            </a:endParaRPr>
          </a:p>
          <a:p>
            <a:pPr marL="247650" marR="253365" indent="-235585">
              <a:lnSpc>
                <a:spcPct val="101099"/>
              </a:lnSpc>
              <a:spcBef>
                <a:spcPts val="5"/>
              </a:spcBef>
              <a:buFont typeface="Arial MT"/>
              <a:buChar char="•"/>
              <a:tabLst>
                <a:tab pos="247650" algn="l"/>
                <a:tab pos="248285" algn="l"/>
              </a:tabLst>
            </a:pPr>
            <a:r>
              <a:rPr sz="2200" spc="110" dirty="0">
                <a:latin typeface="Cambria"/>
                <a:cs typeface="Cambria"/>
              </a:rPr>
              <a:t>They</a:t>
            </a:r>
            <a:r>
              <a:rPr sz="2200" spc="135" dirty="0">
                <a:latin typeface="Cambria"/>
                <a:cs typeface="Cambria"/>
              </a:rPr>
              <a:t> </a:t>
            </a:r>
            <a:r>
              <a:rPr sz="2200" spc="90" dirty="0">
                <a:latin typeface="Cambria"/>
                <a:cs typeface="Cambria"/>
              </a:rPr>
              <a:t>are</a:t>
            </a:r>
            <a:r>
              <a:rPr sz="2200" spc="135" dirty="0">
                <a:latin typeface="Cambria"/>
                <a:cs typeface="Cambria"/>
              </a:rPr>
              <a:t> </a:t>
            </a:r>
            <a:r>
              <a:rPr sz="2200" spc="55" dirty="0">
                <a:latin typeface="Cambria"/>
                <a:cs typeface="Cambria"/>
              </a:rPr>
              <a:t>feedforward</a:t>
            </a:r>
            <a:r>
              <a:rPr sz="2200" spc="120" dirty="0">
                <a:latin typeface="Cambria"/>
                <a:cs typeface="Cambria"/>
              </a:rPr>
              <a:t> </a:t>
            </a:r>
            <a:r>
              <a:rPr sz="2200" spc="70" dirty="0">
                <a:latin typeface="Cambria"/>
                <a:cs typeface="Cambria"/>
              </a:rPr>
              <a:t>networks</a:t>
            </a:r>
            <a:r>
              <a:rPr sz="2200" spc="135" dirty="0">
                <a:latin typeface="Cambria"/>
                <a:cs typeface="Cambria"/>
              </a:rPr>
              <a:t> </a:t>
            </a:r>
            <a:r>
              <a:rPr sz="2200" spc="95" dirty="0">
                <a:latin typeface="Cambria"/>
                <a:cs typeface="Cambria"/>
              </a:rPr>
              <a:t>with </a:t>
            </a:r>
            <a:r>
              <a:rPr sz="2200" spc="-470" dirty="0">
                <a:latin typeface="Cambria"/>
                <a:cs typeface="Cambria"/>
              </a:rPr>
              <a:t> </a:t>
            </a:r>
            <a:r>
              <a:rPr sz="2200" spc="105" dirty="0">
                <a:latin typeface="Cambria"/>
                <a:cs typeface="Cambria"/>
              </a:rPr>
              <a:t>internal</a:t>
            </a:r>
            <a:r>
              <a:rPr sz="2200" spc="130" dirty="0">
                <a:latin typeface="Cambria"/>
                <a:cs typeface="Cambria"/>
              </a:rPr>
              <a:t> </a:t>
            </a:r>
            <a:r>
              <a:rPr sz="2200" spc="70" dirty="0">
                <a:latin typeface="Cambria"/>
                <a:cs typeface="Cambria"/>
              </a:rPr>
              <a:t>feedback</a:t>
            </a:r>
            <a:endParaRPr sz="2200" dirty="0">
              <a:latin typeface="Cambria"/>
              <a:cs typeface="Cambria"/>
            </a:endParaRPr>
          </a:p>
          <a:p>
            <a:pPr marL="247650" marR="5080" indent="-235585">
              <a:lnSpc>
                <a:spcPct val="101099"/>
              </a:lnSpc>
              <a:spcBef>
                <a:spcPts val="5"/>
              </a:spcBef>
              <a:buFont typeface="Arial MT"/>
              <a:buChar char="•"/>
              <a:tabLst>
                <a:tab pos="247650" algn="l"/>
                <a:tab pos="248285" algn="l"/>
              </a:tabLst>
            </a:pPr>
            <a:r>
              <a:rPr sz="2200" spc="120" dirty="0">
                <a:latin typeface="Cambria"/>
                <a:cs typeface="Cambria"/>
              </a:rPr>
              <a:t>The</a:t>
            </a:r>
            <a:r>
              <a:rPr sz="2200" spc="125" dirty="0">
                <a:latin typeface="Cambria"/>
                <a:cs typeface="Cambria"/>
              </a:rPr>
              <a:t> </a:t>
            </a:r>
            <a:r>
              <a:rPr sz="2200" spc="85" dirty="0">
                <a:latin typeface="Cambria"/>
                <a:cs typeface="Cambria"/>
              </a:rPr>
              <a:t>output</a:t>
            </a:r>
            <a:r>
              <a:rPr sz="2200" spc="125" dirty="0">
                <a:latin typeface="Cambria"/>
                <a:cs typeface="Cambria"/>
              </a:rPr>
              <a:t> </a:t>
            </a:r>
            <a:r>
              <a:rPr sz="2200" spc="140" dirty="0">
                <a:latin typeface="Cambria"/>
                <a:cs typeface="Cambria"/>
              </a:rPr>
              <a:t>at</a:t>
            </a:r>
            <a:r>
              <a:rPr sz="2200" spc="125" dirty="0">
                <a:latin typeface="Cambria"/>
                <a:cs typeface="Cambria"/>
              </a:rPr>
              <a:t> </a:t>
            </a:r>
            <a:r>
              <a:rPr sz="2200" spc="95" dirty="0">
                <a:latin typeface="Cambria"/>
                <a:cs typeface="Cambria"/>
              </a:rPr>
              <a:t>time</a:t>
            </a:r>
            <a:r>
              <a:rPr sz="2200" spc="125" dirty="0">
                <a:latin typeface="Cambria"/>
                <a:cs typeface="Cambria"/>
              </a:rPr>
              <a:t> </a:t>
            </a:r>
            <a:r>
              <a:rPr sz="2200" spc="60" dirty="0">
                <a:latin typeface="Cambria"/>
                <a:cs typeface="Cambria"/>
              </a:rPr>
              <a:t>“t”</a:t>
            </a:r>
            <a:r>
              <a:rPr sz="2200" spc="140" dirty="0">
                <a:latin typeface="Cambria"/>
                <a:cs typeface="Cambria"/>
              </a:rPr>
              <a:t> </a:t>
            </a:r>
            <a:r>
              <a:rPr sz="2200" spc="85" dirty="0">
                <a:latin typeface="Cambria"/>
                <a:cs typeface="Cambria"/>
              </a:rPr>
              <a:t>is</a:t>
            </a:r>
            <a:r>
              <a:rPr sz="2200" spc="125" dirty="0">
                <a:latin typeface="Cambria"/>
                <a:cs typeface="Cambria"/>
              </a:rPr>
              <a:t> </a:t>
            </a:r>
            <a:r>
              <a:rPr sz="2200" spc="70" dirty="0">
                <a:latin typeface="Cambria"/>
                <a:cs typeface="Cambria"/>
              </a:rPr>
              <a:t>dependent</a:t>
            </a:r>
            <a:r>
              <a:rPr sz="2200" spc="125" dirty="0">
                <a:latin typeface="Cambria"/>
                <a:cs typeface="Cambria"/>
              </a:rPr>
              <a:t> </a:t>
            </a:r>
            <a:r>
              <a:rPr sz="2200" spc="35" dirty="0">
                <a:latin typeface="Cambria"/>
                <a:cs typeface="Cambria"/>
              </a:rPr>
              <a:t>on </a:t>
            </a:r>
            <a:r>
              <a:rPr sz="2200" spc="-470" dirty="0">
                <a:latin typeface="Cambria"/>
                <a:cs typeface="Cambria"/>
              </a:rPr>
              <a:t> </a:t>
            </a:r>
            <a:r>
              <a:rPr sz="2200" spc="85" dirty="0">
                <a:latin typeface="Cambria"/>
                <a:cs typeface="Cambria"/>
              </a:rPr>
              <a:t>current</a:t>
            </a:r>
            <a:r>
              <a:rPr sz="2200" spc="130" dirty="0">
                <a:latin typeface="Cambria"/>
                <a:cs typeface="Cambria"/>
              </a:rPr>
              <a:t> </a:t>
            </a:r>
            <a:r>
              <a:rPr sz="2200" spc="105" dirty="0">
                <a:latin typeface="Cambria"/>
                <a:cs typeface="Cambria"/>
              </a:rPr>
              <a:t>input</a:t>
            </a:r>
            <a:r>
              <a:rPr sz="2200" spc="130" dirty="0">
                <a:latin typeface="Cambria"/>
                <a:cs typeface="Cambria"/>
              </a:rPr>
              <a:t> </a:t>
            </a:r>
            <a:r>
              <a:rPr sz="2200" spc="114" dirty="0">
                <a:latin typeface="Cambria"/>
                <a:cs typeface="Cambria"/>
              </a:rPr>
              <a:t>and</a:t>
            </a:r>
            <a:r>
              <a:rPr sz="2200" spc="125" dirty="0">
                <a:latin typeface="Cambria"/>
                <a:cs typeface="Cambria"/>
              </a:rPr>
              <a:t> </a:t>
            </a:r>
            <a:r>
              <a:rPr sz="2200" spc="60" dirty="0">
                <a:latin typeface="Cambria"/>
                <a:cs typeface="Cambria"/>
              </a:rPr>
              <a:t>previous</a:t>
            </a:r>
            <a:r>
              <a:rPr sz="2200" spc="130" dirty="0">
                <a:latin typeface="Cambria"/>
                <a:cs typeface="Cambria"/>
              </a:rPr>
              <a:t> </a:t>
            </a:r>
            <a:r>
              <a:rPr sz="2200" spc="100" dirty="0">
                <a:latin typeface="Cambria"/>
                <a:cs typeface="Cambria"/>
              </a:rPr>
              <a:t>values</a:t>
            </a:r>
            <a:endParaRPr sz="2200" dirty="0">
              <a:latin typeface="Cambria"/>
              <a:cs typeface="Cambria"/>
            </a:endParaRPr>
          </a:p>
        </p:txBody>
      </p:sp>
      <p:sp>
        <p:nvSpPr>
          <p:cNvPr id="8" name="object 8"/>
          <p:cNvSpPr txBox="1"/>
          <p:nvPr/>
        </p:nvSpPr>
        <p:spPr>
          <a:xfrm>
            <a:off x="158750" y="6433056"/>
            <a:ext cx="4997450" cy="201930"/>
          </a:xfrm>
          <a:prstGeom prst="rect">
            <a:avLst/>
          </a:prstGeom>
        </p:spPr>
        <p:txBody>
          <a:bodyPr vert="horz" wrap="square" lIns="0" tIns="13335" rIns="0" bIns="0" rtlCol="0">
            <a:spAutoFit/>
          </a:bodyPr>
          <a:lstStyle/>
          <a:p>
            <a:pPr marL="12700">
              <a:lnSpc>
                <a:spcPct val="100000"/>
              </a:lnSpc>
              <a:spcBef>
                <a:spcPts val="105"/>
              </a:spcBef>
            </a:pPr>
            <a:r>
              <a:rPr sz="1150" spc="-5" dirty="0">
                <a:latin typeface="Calibri"/>
                <a:cs typeface="Calibri"/>
              </a:rPr>
              <a:t>https://towardsdatascience.com/sentiment‐analysis‐using‐rnns‐lstm‐60871fa6aeba</a:t>
            </a:r>
            <a:endParaRPr sz="115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3814571"/>
            <a:ext cx="10058400" cy="2901315"/>
            <a:chOff x="380" y="3814571"/>
            <a:chExt cx="10058400" cy="2901315"/>
          </a:xfrm>
        </p:grpSpPr>
        <p:pic>
          <p:nvPicPr>
            <p:cNvPr id="3" name="object 3"/>
            <p:cNvPicPr/>
            <p:nvPr/>
          </p:nvPicPr>
          <p:blipFill>
            <a:blip r:embed="rId2" cstate="print"/>
            <a:stretch>
              <a:fillRect/>
            </a:stretch>
          </p:blipFill>
          <p:spPr>
            <a:xfrm>
              <a:off x="1251375" y="4636007"/>
              <a:ext cx="2613509" cy="1615849"/>
            </a:xfrm>
            <a:prstGeom prst="rect">
              <a:avLst/>
            </a:prstGeom>
          </p:spPr>
        </p:pic>
        <p:sp>
          <p:nvSpPr>
            <p:cNvPr id="4" name="object 4"/>
            <p:cNvSpPr/>
            <p:nvPr/>
          </p:nvSpPr>
          <p:spPr>
            <a:xfrm>
              <a:off x="3497579" y="4200905"/>
              <a:ext cx="62865" cy="433070"/>
            </a:xfrm>
            <a:custGeom>
              <a:avLst/>
              <a:gdLst/>
              <a:ahLst/>
              <a:cxnLst/>
              <a:rect l="l" t="t" r="r" b="b"/>
              <a:pathLst>
                <a:path w="62864" h="433070">
                  <a:moveTo>
                    <a:pt x="62484" y="63246"/>
                  </a:moveTo>
                  <a:lnTo>
                    <a:pt x="31242" y="0"/>
                  </a:lnTo>
                  <a:lnTo>
                    <a:pt x="0" y="63246"/>
                  </a:lnTo>
                  <a:lnTo>
                    <a:pt x="22860" y="63246"/>
                  </a:lnTo>
                  <a:lnTo>
                    <a:pt x="22860" y="52578"/>
                  </a:lnTo>
                  <a:lnTo>
                    <a:pt x="38862" y="52578"/>
                  </a:lnTo>
                  <a:lnTo>
                    <a:pt x="38862" y="63246"/>
                  </a:lnTo>
                  <a:lnTo>
                    <a:pt x="62484" y="63246"/>
                  </a:lnTo>
                  <a:close/>
                </a:path>
                <a:path w="62864" h="433070">
                  <a:moveTo>
                    <a:pt x="38862" y="63246"/>
                  </a:moveTo>
                  <a:lnTo>
                    <a:pt x="38862" y="52578"/>
                  </a:lnTo>
                  <a:lnTo>
                    <a:pt x="22860" y="52578"/>
                  </a:lnTo>
                  <a:lnTo>
                    <a:pt x="22860" y="63246"/>
                  </a:lnTo>
                  <a:lnTo>
                    <a:pt x="38862" y="63246"/>
                  </a:lnTo>
                  <a:close/>
                </a:path>
                <a:path w="62864" h="433070">
                  <a:moveTo>
                    <a:pt x="38862" y="432816"/>
                  </a:moveTo>
                  <a:lnTo>
                    <a:pt x="38862" y="63246"/>
                  </a:lnTo>
                  <a:lnTo>
                    <a:pt x="22860" y="63246"/>
                  </a:lnTo>
                  <a:lnTo>
                    <a:pt x="22860" y="432816"/>
                  </a:lnTo>
                  <a:lnTo>
                    <a:pt x="38862" y="432816"/>
                  </a:lnTo>
                  <a:close/>
                </a:path>
              </a:pathLst>
            </a:custGeom>
            <a:solidFill>
              <a:srgbClr val="A6A6A6"/>
            </a:solidFill>
          </p:spPr>
          <p:txBody>
            <a:bodyPr wrap="square" lIns="0" tIns="0" rIns="0" bIns="0" rtlCol="0"/>
            <a:lstStyle/>
            <a:p>
              <a:endParaRPr/>
            </a:p>
          </p:txBody>
        </p:sp>
        <p:sp>
          <p:nvSpPr>
            <p:cNvPr id="5" name="object 5"/>
            <p:cNvSpPr/>
            <p:nvPr/>
          </p:nvSpPr>
          <p:spPr>
            <a:xfrm>
              <a:off x="3185160" y="3821429"/>
              <a:ext cx="687070" cy="386080"/>
            </a:xfrm>
            <a:custGeom>
              <a:avLst/>
              <a:gdLst/>
              <a:ahLst/>
              <a:cxnLst/>
              <a:rect l="l" t="t" r="r" b="b"/>
              <a:pathLst>
                <a:path w="687070" h="386079">
                  <a:moveTo>
                    <a:pt x="686562" y="321564"/>
                  </a:moveTo>
                  <a:lnTo>
                    <a:pt x="686562" y="64008"/>
                  </a:lnTo>
                  <a:lnTo>
                    <a:pt x="681489" y="38897"/>
                  </a:lnTo>
                  <a:lnTo>
                    <a:pt x="667702" y="18573"/>
                  </a:lnTo>
                  <a:lnTo>
                    <a:pt x="647342" y="4964"/>
                  </a:lnTo>
                  <a:lnTo>
                    <a:pt x="622554" y="0"/>
                  </a:lnTo>
                  <a:lnTo>
                    <a:pt x="64769" y="0"/>
                  </a:lnTo>
                  <a:lnTo>
                    <a:pt x="39540" y="4964"/>
                  </a:lnTo>
                  <a:lnTo>
                    <a:pt x="18954" y="18573"/>
                  </a:lnTo>
                  <a:lnTo>
                    <a:pt x="5083" y="38897"/>
                  </a:lnTo>
                  <a:lnTo>
                    <a:pt x="0" y="64008"/>
                  </a:lnTo>
                  <a:lnTo>
                    <a:pt x="0" y="321564"/>
                  </a:lnTo>
                  <a:lnTo>
                    <a:pt x="5083" y="346674"/>
                  </a:lnTo>
                  <a:lnTo>
                    <a:pt x="18954" y="366998"/>
                  </a:lnTo>
                  <a:lnTo>
                    <a:pt x="39540" y="380607"/>
                  </a:lnTo>
                  <a:lnTo>
                    <a:pt x="64770" y="385572"/>
                  </a:lnTo>
                  <a:lnTo>
                    <a:pt x="622554" y="385572"/>
                  </a:lnTo>
                  <a:lnTo>
                    <a:pt x="647342" y="380607"/>
                  </a:lnTo>
                  <a:lnTo>
                    <a:pt x="667702" y="366998"/>
                  </a:lnTo>
                  <a:lnTo>
                    <a:pt x="681489" y="346674"/>
                  </a:lnTo>
                  <a:lnTo>
                    <a:pt x="686562" y="321564"/>
                  </a:lnTo>
                  <a:close/>
                </a:path>
              </a:pathLst>
            </a:custGeom>
            <a:solidFill>
              <a:srgbClr val="00B050"/>
            </a:solidFill>
          </p:spPr>
          <p:txBody>
            <a:bodyPr wrap="square" lIns="0" tIns="0" rIns="0" bIns="0" rtlCol="0"/>
            <a:lstStyle/>
            <a:p>
              <a:endParaRPr/>
            </a:p>
          </p:txBody>
        </p:sp>
        <p:sp>
          <p:nvSpPr>
            <p:cNvPr id="6" name="object 6"/>
            <p:cNvSpPr/>
            <p:nvPr/>
          </p:nvSpPr>
          <p:spPr>
            <a:xfrm>
              <a:off x="3179064" y="3814571"/>
              <a:ext cx="699770" cy="399415"/>
            </a:xfrm>
            <a:custGeom>
              <a:avLst/>
              <a:gdLst/>
              <a:ahLst/>
              <a:cxnLst/>
              <a:rect l="l" t="t" r="r" b="b"/>
              <a:pathLst>
                <a:path w="699770" h="399414">
                  <a:moveTo>
                    <a:pt x="699516" y="328421"/>
                  </a:moveTo>
                  <a:lnTo>
                    <a:pt x="699516" y="70865"/>
                  </a:lnTo>
                  <a:lnTo>
                    <a:pt x="698754" y="63245"/>
                  </a:lnTo>
                  <a:lnTo>
                    <a:pt x="675817" y="18207"/>
                  </a:lnTo>
                  <a:lnTo>
                    <a:pt x="635507" y="0"/>
                  </a:lnTo>
                  <a:lnTo>
                    <a:pt x="70104" y="0"/>
                  </a:lnTo>
                  <a:lnTo>
                    <a:pt x="28260" y="14154"/>
                  </a:lnTo>
                  <a:lnTo>
                    <a:pt x="3047" y="50291"/>
                  </a:lnTo>
                  <a:lnTo>
                    <a:pt x="0" y="64007"/>
                  </a:lnTo>
                  <a:lnTo>
                    <a:pt x="0" y="336041"/>
                  </a:lnTo>
                  <a:lnTo>
                    <a:pt x="3048" y="349757"/>
                  </a:lnTo>
                  <a:lnTo>
                    <a:pt x="5334" y="356615"/>
                  </a:lnTo>
                  <a:lnTo>
                    <a:pt x="8861" y="363260"/>
                  </a:lnTo>
                  <a:lnTo>
                    <a:pt x="12954" y="369216"/>
                  </a:lnTo>
                  <a:lnTo>
                    <a:pt x="12954" y="64769"/>
                  </a:lnTo>
                  <a:lnTo>
                    <a:pt x="13716" y="58673"/>
                  </a:lnTo>
                  <a:lnTo>
                    <a:pt x="34290" y="25907"/>
                  </a:lnTo>
                  <a:lnTo>
                    <a:pt x="628650" y="12953"/>
                  </a:lnTo>
                  <a:lnTo>
                    <a:pt x="640842" y="14477"/>
                  </a:lnTo>
                  <a:lnTo>
                    <a:pt x="681481" y="47621"/>
                  </a:lnTo>
                  <a:lnTo>
                    <a:pt x="686562" y="71627"/>
                  </a:lnTo>
                  <a:lnTo>
                    <a:pt x="686562" y="367530"/>
                  </a:lnTo>
                  <a:lnTo>
                    <a:pt x="693755" y="356612"/>
                  </a:lnTo>
                  <a:lnTo>
                    <a:pt x="698754" y="335279"/>
                  </a:lnTo>
                  <a:lnTo>
                    <a:pt x="699516" y="328421"/>
                  </a:lnTo>
                  <a:close/>
                </a:path>
                <a:path w="699770" h="399414">
                  <a:moveTo>
                    <a:pt x="686562" y="367530"/>
                  </a:moveTo>
                  <a:lnTo>
                    <a:pt x="686562" y="328421"/>
                  </a:lnTo>
                  <a:lnTo>
                    <a:pt x="685038" y="340613"/>
                  </a:lnTo>
                  <a:lnTo>
                    <a:pt x="678396" y="357996"/>
                  </a:lnTo>
                  <a:lnTo>
                    <a:pt x="667035" y="371717"/>
                  </a:lnTo>
                  <a:lnTo>
                    <a:pt x="651912" y="381317"/>
                  </a:lnTo>
                  <a:lnTo>
                    <a:pt x="633984" y="386333"/>
                  </a:lnTo>
                  <a:lnTo>
                    <a:pt x="70866" y="386333"/>
                  </a:lnTo>
                  <a:lnTo>
                    <a:pt x="51649" y="382940"/>
                  </a:lnTo>
                  <a:lnTo>
                    <a:pt x="15240" y="345185"/>
                  </a:lnTo>
                  <a:lnTo>
                    <a:pt x="12954" y="333755"/>
                  </a:lnTo>
                  <a:lnTo>
                    <a:pt x="12954" y="369216"/>
                  </a:lnTo>
                  <a:lnTo>
                    <a:pt x="44468" y="394385"/>
                  </a:lnTo>
                  <a:lnTo>
                    <a:pt x="636270" y="399287"/>
                  </a:lnTo>
                  <a:lnTo>
                    <a:pt x="643128" y="397763"/>
                  </a:lnTo>
                  <a:lnTo>
                    <a:pt x="663442" y="390261"/>
                  </a:lnTo>
                  <a:lnTo>
                    <a:pt x="681151" y="375742"/>
                  </a:lnTo>
                  <a:lnTo>
                    <a:pt x="686562" y="36753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580390" rIns="0" bIns="0" rtlCol="0">
            <a:spAutoFit/>
          </a:bodyPr>
          <a:lstStyle/>
          <a:p>
            <a:pPr marL="142875">
              <a:lnSpc>
                <a:spcPct val="100000"/>
              </a:lnSpc>
              <a:spcBef>
                <a:spcPts val="130"/>
              </a:spcBef>
              <a:tabLst>
                <a:tab pos="8370570" algn="l"/>
              </a:tabLst>
            </a:pPr>
            <a:r>
              <a:rPr sz="3600" u="sng" spc="114" dirty="0">
                <a:uFill>
                  <a:solidFill>
                    <a:srgbClr val="7F7F7F"/>
                  </a:solidFill>
                </a:uFill>
              </a:rPr>
              <a:t>Recurrent</a:t>
            </a:r>
            <a:r>
              <a:rPr sz="3600" u="sng" spc="100" dirty="0">
                <a:uFill>
                  <a:solidFill>
                    <a:srgbClr val="7F7F7F"/>
                  </a:solidFill>
                </a:uFill>
              </a:rPr>
              <a:t> </a:t>
            </a:r>
            <a:r>
              <a:rPr sz="3600" u="sng" spc="185" dirty="0">
                <a:uFill>
                  <a:solidFill>
                    <a:srgbClr val="7F7F7F"/>
                  </a:solidFill>
                </a:uFill>
              </a:rPr>
              <a:t>Neural</a:t>
            </a:r>
            <a:r>
              <a:rPr sz="3600" u="sng" spc="110" dirty="0">
                <a:uFill>
                  <a:solidFill>
                    <a:srgbClr val="7F7F7F"/>
                  </a:solidFill>
                </a:uFill>
              </a:rPr>
              <a:t> </a:t>
            </a:r>
            <a:r>
              <a:rPr sz="3600" u="sng" spc="114" dirty="0">
                <a:uFill>
                  <a:solidFill>
                    <a:srgbClr val="7F7F7F"/>
                  </a:solidFill>
                </a:uFill>
              </a:rPr>
              <a:t>Network	</a:t>
            </a:r>
            <a:endParaRPr sz="3600"/>
          </a:p>
        </p:txBody>
      </p:sp>
      <p:pic>
        <p:nvPicPr>
          <p:cNvPr id="8" name="object 8"/>
          <p:cNvPicPr/>
          <p:nvPr/>
        </p:nvPicPr>
        <p:blipFill>
          <a:blip r:embed="rId3" cstate="print"/>
          <a:stretch>
            <a:fillRect/>
          </a:stretch>
        </p:blipFill>
        <p:spPr>
          <a:xfrm>
            <a:off x="4419600" y="2541270"/>
            <a:ext cx="5577078" cy="3662171"/>
          </a:xfrm>
          <a:prstGeom prst="rect">
            <a:avLst/>
          </a:prstGeom>
        </p:spPr>
      </p:pic>
      <p:sp>
        <p:nvSpPr>
          <p:cNvPr id="9" name="object 9"/>
          <p:cNvSpPr txBox="1"/>
          <p:nvPr/>
        </p:nvSpPr>
        <p:spPr>
          <a:xfrm>
            <a:off x="3276853" y="3875785"/>
            <a:ext cx="502920" cy="252729"/>
          </a:xfrm>
          <a:prstGeom prst="rect">
            <a:avLst/>
          </a:prstGeom>
        </p:spPr>
        <p:txBody>
          <a:bodyPr vert="horz" wrap="square" lIns="0" tIns="17145" rIns="0" bIns="0" rtlCol="0">
            <a:spAutoFit/>
          </a:bodyPr>
          <a:lstStyle/>
          <a:p>
            <a:pPr marL="12700">
              <a:lnSpc>
                <a:spcPct val="100000"/>
              </a:lnSpc>
              <a:spcBef>
                <a:spcPts val="135"/>
              </a:spcBef>
            </a:pPr>
            <a:r>
              <a:rPr sz="1450" spc="10" dirty="0">
                <a:solidFill>
                  <a:srgbClr val="FFFFFF"/>
                </a:solidFill>
                <a:latin typeface="Calibri"/>
                <a:cs typeface="Calibri"/>
              </a:rPr>
              <a:t>Dense</a:t>
            </a:r>
            <a:endParaRPr sz="1450">
              <a:latin typeface="Calibri"/>
              <a:cs typeface="Calibri"/>
            </a:endParaRPr>
          </a:p>
        </p:txBody>
      </p:sp>
      <p:pic>
        <p:nvPicPr>
          <p:cNvPr id="10" name="object 10"/>
          <p:cNvPicPr/>
          <p:nvPr/>
        </p:nvPicPr>
        <p:blipFill>
          <a:blip r:embed="rId4" cstate="print"/>
          <a:stretch>
            <a:fillRect/>
          </a:stretch>
        </p:blipFill>
        <p:spPr>
          <a:xfrm>
            <a:off x="3176016" y="2541270"/>
            <a:ext cx="722376" cy="1285494"/>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78806" y="1293912"/>
            <a:ext cx="4306570" cy="629285"/>
          </a:xfrm>
          <a:prstGeom prst="rect">
            <a:avLst/>
          </a:prstGeom>
        </p:spPr>
        <p:txBody>
          <a:bodyPr vert="horz" wrap="square" lIns="0" tIns="13970" rIns="0" bIns="0" rtlCol="0">
            <a:spAutoFit/>
          </a:bodyPr>
          <a:lstStyle/>
          <a:p>
            <a:pPr marL="12700">
              <a:lnSpc>
                <a:spcPct val="100000"/>
              </a:lnSpc>
              <a:spcBef>
                <a:spcPts val="110"/>
              </a:spcBef>
            </a:pPr>
            <a:r>
              <a:rPr sz="3950" spc="105" dirty="0"/>
              <a:t>Convolution </a:t>
            </a:r>
            <a:r>
              <a:rPr sz="3950" spc="100" dirty="0"/>
              <a:t>layers</a:t>
            </a:r>
            <a:endParaRPr sz="3950" dirty="0"/>
          </a:p>
        </p:txBody>
      </p:sp>
      <p:sp>
        <p:nvSpPr>
          <p:cNvPr id="4" name="object 4"/>
          <p:cNvSpPr txBox="1"/>
          <p:nvPr/>
        </p:nvSpPr>
        <p:spPr>
          <a:xfrm>
            <a:off x="1058672" y="2488946"/>
            <a:ext cx="8145780" cy="3450590"/>
          </a:xfrm>
          <a:prstGeom prst="rect">
            <a:avLst/>
          </a:prstGeom>
        </p:spPr>
        <p:txBody>
          <a:bodyPr vert="horz" wrap="square" lIns="0" tIns="15875" rIns="0" bIns="0" rtlCol="0">
            <a:spAutoFit/>
          </a:bodyPr>
          <a:lstStyle/>
          <a:p>
            <a:pPr marL="163195" indent="-151130">
              <a:lnSpc>
                <a:spcPct val="100000"/>
              </a:lnSpc>
              <a:spcBef>
                <a:spcPts val="125"/>
              </a:spcBef>
              <a:buClr>
                <a:srgbClr val="000000"/>
              </a:buClr>
              <a:buFont typeface="Arial MT"/>
              <a:buChar char="•"/>
              <a:tabLst>
                <a:tab pos="163830" algn="l"/>
              </a:tabLst>
            </a:pPr>
            <a:r>
              <a:rPr sz="2450" spc="15" dirty="0">
                <a:solidFill>
                  <a:srgbClr val="3F3F3F"/>
                </a:solidFill>
                <a:latin typeface="Calibri"/>
                <a:cs typeface="Calibri"/>
              </a:rPr>
              <a:t>1D</a:t>
            </a:r>
            <a:r>
              <a:rPr sz="2450" spc="-35" dirty="0">
                <a:solidFill>
                  <a:srgbClr val="3F3F3F"/>
                </a:solidFill>
                <a:latin typeface="Calibri"/>
                <a:cs typeface="Calibri"/>
              </a:rPr>
              <a:t> </a:t>
            </a:r>
            <a:r>
              <a:rPr sz="2450" dirty="0">
                <a:solidFill>
                  <a:srgbClr val="3F3F3F"/>
                </a:solidFill>
                <a:latin typeface="Calibri"/>
                <a:cs typeface="Calibri"/>
              </a:rPr>
              <a:t>Conv</a:t>
            </a:r>
            <a:endParaRPr sz="2450">
              <a:latin typeface="Calibri"/>
              <a:cs typeface="Calibri"/>
            </a:endParaRPr>
          </a:p>
          <a:p>
            <a:pPr marL="163195" marR="5080">
              <a:lnSpc>
                <a:spcPct val="71400"/>
              </a:lnSpc>
              <a:spcBef>
                <a:spcPts val="509"/>
              </a:spcBef>
            </a:pPr>
            <a:r>
              <a:rPr sz="1450" b="1" dirty="0">
                <a:solidFill>
                  <a:srgbClr val="3F3F3F"/>
                </a:solidFill>
                <a:latin typeface="Calibri"/>
                <a:cs typeface="Calibri"/>
              </a:rPr>
              <a:t>keras.layers.convolutional.Conv1D</a:t>
            </a:r>
            <a:r>
              <a:rPr sz="1300" dirty="0">
                <a:solidFill>
                  <a:srgbClr val="3F3F3F"/>
                </a:solidFill>
                <a:latin typeface="Calibri"/>
                <a:cs typeface="Calibri"/>
              </a:rPr>
              <a:t>(filters,</a:t>
            </a:r>
            <a:r>
              <a:rPr sz="1300" spc="-10" dirty="0">
                <a:solidFill>
                  <a:srgbClr val="3F3F3F"/>
                </a:solidFill>
                <a:latin typeface="Calibri"/>
                <a:cs typeface="Calibri"/>
              </a:rPr>
              <a:t> </a:t>
            </a:r>
            <a:r>
              <a:rPr sz="1300" dirty="0">
                <a:solidFill>
                  <a:srgbClr val="3F3F3F"/>
                </a:solidFill>
                <a:latin typeface="Calibri"/>
                <a:cs typeface="Calibri"/>
              </a:rPr>
              <a:t>kernel_size,</a:t>
            </a:r>
            <a:r>
              <a:rPr sz="1300" spc="25" dirty="0">
                <a:solidFill>
                  <a:srgbClr val="3F3F3F"/>
                </a:solidFill>
                <a:latin typeface="Calibri"/>
                <a:cs typeface="Calibri"/>
              </a:rPr>
              <a:t> </a:t>
            </a:r>
            <a:r>
              <a:rPr sz="1300" dirty="0">
                <a:solidFill>
                  <a:srgbClr val="3F3F3F"/>
                </a:solidFill>
                <a:latin typeface="Calibri"/>
                <a:cs typeface="Calibri"/>
              </a:rPr>
              <a:t>strides=1, padding='valid',</a:t>
            </a:r>
            <a:r>
              <a:rPr sz="1300" spc="-10" dirty="0">
                <a:solidFill>
                  <a:srgbClr val="3F3F3F"/>
                </a:solidFill>
                <a:latin typeface="Calibri"/>
                <a:cs typeface="Calibri"/>
              </a:rPr>
              <a:t> </a:t>
            </a:r>
            <a:r>
              <a:rPr sz="1300" dirty="0">
                <a:solidFill>
                  <a:srgbClr val="A6A6A6"/>
                </a:solidFill>
                <a:latin typeface="Calibri"/>
                <a:cs typeface="Calibri"/>
              </a:rPr>
              <a:t>dilation_rate=1, </a:t>
            </a:r>
            <a:r>
              <a:rPr sz="1300" spc="5" dirty="0">
                <a:solidFill>
                  <a:srgbClr val="A6A6A6"/>
                </a:solidFill>
                <a:latin typeface="Calibri"/>
                <a:cs typeface="Calibri"/>
              </a:rPr>
              <a:t> </a:t>
            </a:r>
            <a:r>
              <a:rPr sz="1300" dirty="0">
                <a:latin typeface="Calibri"/>
                <a:cs typeface="Calibri"/>
              </a:rPr>
              <a:t>activation</a:t>
            </a:r>
            <a:r>
              <a:rPr sz="1300" i="1" dirty="0">
                <a:latin typeface="Calibri"/>
                <a:cs typeface="Calibri"/>
              </a:rPr>
              <a:t>=</a:t>
            </a:r>
            <a:r>
              <a:rPr sz="1300" b="1" dirty="0">
                <a:latin typeface="Calibri"/>
                <a:cs typeface="Calibri"/>
              </a:rPr>
              <a:t>None</a:t>
            </a:r>
            <a:r>
              <a:rPr sz="1300" dirty="0">
                <a:solidFill>
                  <a:srgbClr val="A6A6A6"/>
                </a:solidFill>
                <a:latin typeface="Calibri"/>
                <a:cs typeface="Calibri"/>
              </a:rPr>
              <a:t>,</a:t>
            </a:r>
            <a:r>
              <a:rPr sz="1300" spc="30" dirty="0">
                <a:solidFill>
                  <a:srgbClr val="A6A6A6"/>
                </a:solidFill>
                <a:latin typeface="Calibri"/>
                <a:cs typeface="Calibri"/>
              </a:rPr>
              <a:t> </a:t>
            </a:r>
            <a:r>
              <a:rPr sz="1300" dirty="0">
                <a:solidFill>
                  <a:srgbClr val="A6A6A6"/>
                </a:solidFill>
                <a:latin typeface="Calibri"/>
                <a:cs typeface="Calibri"/>
              </a:rPr>
              <a:t>use_bias=</a:t>
            </a:r>
            <a:r>
              <a:rPr sz="1300" b="1" dirty="0">
                <a:solidFill>
                  <a:srgbClr val="A6A6A6"/>
                </a:solidFill>
                <a:latin typeface="Calibri"/>
                <a:cs typeface="Calibri"/>
              </a:rPr>
              <a:t>True</a:t>
            </a:r>
            <a:r>
              <a:rPr sz="1300" dirty="0">
                <a:solidFill>
                  <a:srgbClr val="A6A6A6"/>
                </a:solidFill>
                <a:latin typeface="Calibri"/>
                <a:cs typeface="Calibri"/>
              </a:rPr>
              <a:t>,</a:t>
            </a:r>
            <a:r>
              <a:rPr sz="1300" spc="25" dirty="0">
                <a:solidFill>
                  <a:srgbClr val="A6A6A6"/>
                </a:solidFill>
                <a:latin typeface="Calibri"/>
                <a:cs typeface="Calibri"/>
              </a:rPr>
              <a:t> </a:t>
            </a:r>
            <a:r>
              <a:rPr sz="1300" dirty="0">
                <a:solidFill>
                  <a:srgbClr val="A6A6A6"/>
                </a:solidFill>
                <a:latin typeface="Calibri"/>
                <a:cs typeface="Calibri"/>
              </a:rPr>
              <a:t>kernel_initializer='glorot_uniform',</a:t>
            </a:r>
            <a:r>
              <a:rPr sz="1300" spc="40" dirty="0">
                <a:solidFill>
                  <a:srgbClr val="A6A6A6"/>
                </a:solidFill>
                <a:latin typeface="Calibri"/>
                <a:cs typeface="Calibri"/>
              </a:rPr>
              <a:t> </a:t>
            </a:r>
            <a:r>
              <a:rPr sz="1300" dirty="0">
                <a:solidFill>
                  <a:srgbClr val="A6A6A6"/>
                </a:solidFill>
                <a:latin typeface="Calibri"/>
                <a:cs typeface="Calibri"/>
              </a:rPr>
              <a:t>bias_initializer='zeros',</a:t>
            </a:r>
            <a:r>
              <a:rPr sz="1300" spc="40" dirty="0">
                <a:solidFill>
                  <a:srgbClr val="A6A6A6"/>
                </a:solidFill>
                <a:latin typeface="Calibri"/>
                <a:cs typeface="Calibri"/>
              </a:rPr>
              <a:t> </a:t>
            </a:r>
            <a:r>
              <a:rPr sz="1300" dirty="0">
                <a:solidFill>
                  <a:srgbClr val="A6A6A6"/>
                </a:solidFill>
                <a:latin typeface="Calibri"/>
                <a:cs typeface="Calibri"/>
              </a:rPr>
              <a:t>kernel_regularizer=</a:t>
            </a:r>
            <a:r>
              <a:rPr sz="1300" b="1" dirty="0">
                <a:solidFill>
                  <a:srgbClr val="A6A6A6"/>
                </a:solidFill>
                <a:latin typeface="Calibri"/>
                <a:cs typeface="Calibri"/>
              </a:rPr>
              <a:t>None</a:t>
            </a:r>
            <a:r>
              <a:rPr sz="1300" dirty="0">
                <a:solidFill>
                  <a:srgbClr val="A6A6A6"/>
                </a:solidFill>
                <a:latin typeface="Calibri"/>
                <a:cs typeface="Calibri"/>
              </a:rPr>
              <a:t>, </a:t>
            </a:r>
            <a:r>
              <a:rPr sz="1300" spc="5" dirty="0">
                <a:solidFill>
                  <a:srgbClr val="A6A6A6"/>
                </a:solidFill>
                <a:latin typeface="Calibri"/>
                <a:cs typeface="Calibri"/>
              </a:rPr>
              <a:t> bias_regularizer=</a:t>
            </a:r>
            <a:r>
              <a:rPr sz="1300" b="1" spc="5" dirty="0">
                <a:solidFill>
                  <a:srgbClr val="A6A6A6"/>
                </a:solidFill>
                <a:latin typeface="Calibri"/>
                <a:cs typeface="Calibri"/>
              </a:rPr>
              <a:t>None</a:t>
            </a:r>
            <a:r>
              <a:rPr sz="1300" spc="5" dirty="0">
                <a:solidFill>
                  <a:srgbClr val="A6A6A6"/>
                </a:solidFill>
                <a:latin typeface="Calibri"/>
                <a:cs typeface="Calibri"/>
              </a:rPr>
              <a:t>, </a:t>
            </a:r>
            <a:r>
              <a:rPr sz="1300" dirty="0">
                <a:solidFill>
                  <a:srgbClr val="A6A6A6"/>
                </a:solidFill>
                <a:latin typeface="Calibri"/>
                <a:cs typeface="Calibri"/>
              </a:rPr>
              <a:t>activity_regularizer=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10" dirty="0">
                <a:solidFill>
                  <a:srgbClr val="A6A6A6"/>
                </a:solidFill>
                <a:latin typeface="Calibri"/>
                <a:cs typeface="Calibri"/>
              </a:rPr>
              <a:t> </a:t>
            </a:r>
            <a:r>
              <a:rPr sz="1300" dirty="0">
                <a:solidFill>
                  <a:srgbClr val="A6A6A6"/>
                </a:solidFill>
                <a:latin typeface="Calibri"/>
                <a:cs typeface="Calibri"/>
              </a:rPr>
              <a:t>kernel_constraint=</a:t>
            </a:r>
            <a:r>
              <a:rPr sz="1300" b="1" dirty="0">
                <a:solidFill>
                  <a:srgbClr val="A6A6A6"/>
                </a:solidFill>
                <a:latin typeface="Calibri"/>
                <a:cs typeface="Calibri"/>
              </a:rPr>
              <a:t>None</a:t>
            </a:r>
            <a:r>
              <a:rPr sz="1300" dirty="0">
                <a:solidFill>
                  <a:srgbClr val="A6A6A6"/>
                </a:solidFill>
                <a:latin typeface="Calibri"/>
                <a:cs typeface="Calibri"/>
              </a:rPr>
              <a:t>,</a:t>
            </a:r>
            <a:r>
              <a:rPr sz="1300" spc="5" dirty="0">
                <a:solidFill>
                  <a:srgbClr val="A6A6A6"/>
                </a:solidFill>
                <a:latin typeface="Calibri"/>
                <a:cs typeface="Calibri"/>
              </a:rPr>
              <a:t> </a:t>
            </a:r>
            <a:r>
              <a:rPr sz="1300" dirty="0">
                <a:solidFill>
                  <a:srgbClr val="A6A6A6"/>
                </a:solidFill>
                <a:latin typeface="Calibri"/>
                <a:cs typeface="Calibri"/>
              </a:rPr>
              <a:t>bias_constraint=</a:t>
            </a:r>
            <a:r>
              <a:rPr sz="1300" b="1" dirty="0">
                <a:solidFill>
                  <a:srgbClr val="A6A6A6"/>
                </a:solidFill>
                <a:latin typeface="Calibri"/>
                <a:cs typeface="Calibri"/>
              </a:rPr>
              <a:t>None</a:t>
            </a:r>
            <a:r>
              <a:rPr sz="1300" dirty="0">
                <a:solidFill>
                  <a:srgbClr val="3F3F3F"/>
                </a:solidFill>
                <a:latin typeface="Calibri"/>
                <a:cs typeface="Calibri"/>
              </a:rPr>
              <a:t>)</a:t>
            </a:r>
            <a:endParaRPr sz="1300">
              <a:latin typeface="Calibri"/>
              <a:cs typeface="Calibri"/>
            </a:endParaRPr>
          </a:p>
          <a:p>
            <a:pPr marL="163195">
              <a:lnSpc>
                <a:spcPts val="1485"/>
              </a:lnSpc>
            </a:pPr>
            <a:r>
              <a:rPr sz="1400" b="1" spc="-5" dirty="0">
                <a:solidFill>
                  <a:srgbClr val="3F3F3F"/>
                </a:solidFill>
                <a:latin typeface="Calibri"/>
                <a:cs typeface="Calibri"/>
              </a:rPr>
              <a:t>Applications:</a:t>
            </a:r>
            <a:r>
              <a:rPr sz="1400" b="1" spc="-20" dirty="0">
                <a:solidFill>
                  <a:srgbClr val="3F3F3F"/>
                </a:solidFill>
                <a:latin typeface="Calibri"/>
                <a:cs typeface="Calibri"/>
              </a:rPr>
              <a:t> </a:t>
            </a:r>
            <a:r>
              <a:rPr sz="1400" dirty="0">
                <a:solidFill>
                  <a:srgbClr val="3F3F3F"/>
                </a:solidFill>
                <a:latin typeface="Calibri"/>
                <a:cs typeface="Calibri"/>
              </a:rPr>
              <a:t>Audio</a:t>
            </a:r>
            <a:r>
              <a:rPr sz="1400" spc="10" dirty="0">
                <a:solidFill>
                  <a:srgbClr val="3F3F3F"/>
                </a:solidFill>
                <a:latin typeface="Calibri"/>
                <a:cs typeface="Calibri"/>
              </a:rPr>
              <a:t> </a:t>
            </a:r>
            <a:r>
              <a:rPr sz="1400" spc="-5" dirty="0">
                <a:solidFill>
                  <a:srgbClr val="3F3F3F"/>
                </a:solidFill>
                <a:latin typeface="Calibri"/>
                <a:cs typeface="Calibri"/>
              </a:rPr>
              <a:t>signal</a:t>
            </a:r>
            <a:r>
              <a:rPr sz="1400" dirty="0">
                <a:solidFill>
                  <a:srgbClr val="3F3F3F"/>
                </a:solidFill>
                <a:latin typeface="Calibri"/>
                <a:cs typeface="Calibri"/>
              </a:rPr>
              <a:t> </a:t>
            </a:r>
            <a:r>
              <a:rPr sz="1400" spc="-5" dirty="0">
                <a:solidFill>
                  <a:srgbClr val="3F3F3F"/>
                </a:solidFill>
                <a:latin typeface="Calibri"/>
                <a:cs typeface="Calibri"/>
              </a:rPr>
              <a:t>processing,</a:t>
            </a:r>
            <a:r>
              <a:rPr sz="1400" dirty="0">
                <a:solidFill>
                  <a:srgbClr val="3F3F3F"/>
                </a:solidFill>
                <a:latin typeface="Calibri"/>
                <a:cs typeface="Calibri"/>
              </a:rPr>
              <a:t> </a:t>
            </a:r>
            <a:r>
              <a:rPr sz="1400" spc="-10" dirty="0">
                <a:solidFill>
                  <a:srgbClr val="3F3F3F"/>
                </a:solidFill>
                <a:latin typeface="Calibri"/>
                <a:cs typeface="Calibri"/>
              </a:rPr>
              <a:t>Natural </a:t>
            </a:r>
            <a:r>
              <a:rPr sz="1400" spc="-5" dirty="0">
                <a:solidFill>
                  <a:srgbClr val="3F3F3F"/>
                </a:solidFill>
                <a:latin typeface="Calibri"/>
                <a:cs typeface="Calibri"/>
              </a:rPr>
              <a:t>language </a:t>
            </a:r>
            <a:r>
              <a:rPr sz="1400" spc="-10" dirty="0">
                <a:solidFill>
                  <a:srgbClr val="3F3F3F"/>
                </a:solidFill>
                <a:latin typeface="Calibri"/>
                <a:cs typeface="Calibri"/>
              </a:rPr>
              <a:t>processing</a:t>
            </a:r>
            <a:endParaRPr sz="1400">
              <a:latin typeface="Calibri"/>
              <a:cs typeface="Calibri"/>
            </a:endParaRPr>
          </a:p>
          <a:p>
            <a:pPr marL="163195" indent="-151130">
              <a:lnSpc>
                <a:spcPts val="2750"/>
              </a:lnSpc>
              <a:buClr>
                <a:srgbClr val="000000"/>
              </a:buClr>
              <a:buFont typeface="Arial MT"/>
              <a:buChar char="•"/>
              <a:tabLst>
                <a:tab pos="163830" algn="l"/>
              </a:tabLst>
            </a:pPr>
            <a:r>
              <a:rPr sz="2450" spc="15" dirty="0">
                <a:solidFill>
                  <a:srgbClr val="3F3F3F"/>
                </a:solidFill>
                <a:latin typeface="Calibri"/>
                <a:cs typeface="Calibri"/>
              </a:rPr>
              <a:t>2D</a:t>
            </a:r>
            <a:r>
              <a:rPr sz="2450" spc="-35" dirty="0">
                <a:solidFill>
                  <a:srgbClr val="3F3F3F"/>
                </a:solidFill>
                <a:latin typeface="Calibri"/>
                <a:cs typeface="Calibri"/>
              </a:rPr>
              <a:t> </a:t>
            </a:r>
            <a:r>
              <a:rPr sz="2450" dirty="0">
                <a:solidFill>
                  <a:srgbClr val="3F3F3F"/>
                </a:solidFill>
                <a:latin typeface="Calibri"/>
                <a:cs typeface="Calibri"/>
              </a:rPr>
              <a:t>Conv</a:t>
            </a:r>
            <a:endParaRPr sz="2450">
              <a:latin typeface="Calibri"/>
              <a:cs typeface="Calibri"/>
            </a:endParaRPr>
          </a:p>
          <a:p>
            <a:pPr marL="163195" marR="390525">
              <a:lnSpc>
                <a:spcPct val="71200"/>
              </a:lnSpc>
              <a:spcBef>
                <a:spcPts val="500"/>
              </a:spcBef>
            </a:pPr>
            <a:r>
              <a:rPr sz="1300" b="1" spc="-5" dirty="0">
                <a:solidFill>
                  <a:srgbClr val="3F3F3F"/>
                </a:solidFill>
                <a:latin typeface="Calibri"/>
                <a:cs typeface="Calibri"/>
              </a:rPr>
              <a:t>keras.layers.convolutional.Conv2D</a:t>
            </a:r>
            <a:r>
              <a:rPr sz="1300" spc="-5" dirty="0">
                <a:solidFill>
                  <a:srgbClr val="3F3F3F"/>
                </a:solidFill>
                <a:latin typeface="Calibri"/>
                <a:cs typeface="Calibri"/>
              </a:rPr>
              <a:t>(filters,</a:t>
            </a:r>
            <a:r>
              <a:rPr sz="1300" spc="30" dirty="0">
                <a:solidFill>
                  <a:srgbClr val="3F3F3F"/>
                </a:solidFill>
                <a:latin typeface="Calibri"/>
                <a:cs typeface="Calibri"/>
              </a:rPr>
              <a:t> </a:t>
            </a:r>
            <a:r>
              <a:rPr sz="1300" dirty="0">
                <a:solidFill>
                  <a:srgbClr val="3F3F3F"/>
                </a:solidFill>
                <a:latin typeface="Calibri"/>
                <a:cs typeface="Calibri"/>
              </a:rPr>
              <a:t>kernel_size,</a:t>
            </a:r>
            <a:r>
              <a:rPr sz="1300" spc="30" dirty="0">
                <a:solidFill>
                  <a:srgbClr val="3F3F3F"/>
                </a:solidFill>
                <a:latin typeface="Calibri"/>
                <a:cs typeface="Calibri"/>
              </a:rPr>
              <a:t> </a:t>
            </a:r>
            <a:r>
              <a:rPr sz="1300" dirty="0">
                <a:solidFill>
                  <a:srgbClr val="3F3F3F"/>
                </a:solidFill>
                <a:latin typeface="Calibri"/>
                <a:cs typeface="Calibri"/>
              </a:rPr>
              <a:t>strides=(1,</a:t>
            </a:r>
            <a:r>
              <a:rPr sz="1300" spc="5" dirty="0">
                <a:solidFill>
                  <a:srgbClr val="3F3F3F"/>
                </a:solidFill>
                <a:latin typeface="Calibri"/>
                <a:cs typeface="Calibri"/>
              </a:rPr>
              <a:t> 1),</a:t>
            </a:r>
            <a:r>
              <a:rPr sz="1300" spc="10" dirty="0">
                <a:solidFill>
                  <a:srgbClr val="3F3F3F"/>
                </a:solidFill>
                <a:latin typeface="Calibri"/>
                <a:cs typeface="Calibri"/>
              </a:rPr>
              <a:t> </a:t>
            </a:r>
            <a:r>
              <a:rPr sz="1300" dirty="0">
                <a:solidFill>
                  <a:srgbClr val="3F3F3F"/>
                </a:solidFill>
                <a:latin typeface="Calibri"/>
                <a:cs typeface="Calibri"/>
              </a:rPr>
              <a:t>padding='valid', </a:t>
            </a:r>
            <a:r>
              <a:rPr sz="1300" dirty="0">
                <a:solidFill>
                  <a:srgbClr val="A6A6A6"/>
                </a:solidFill>
                <a:latin typeface="Calibri"/>
                <a:cs typeface="Calibri"/>
              </a:rPr>
              <a:t>data_format=</a:t>
            </a:r>
            <a:r>
              <a:rPr sz="1300" b="1" dirty="0">
                <a:solidFill>
                  <a:srgbClr val="A6A6A6"/>
                </a:solidFill>
                <a:latin typeface="Calibri"/>
                <a:cs typeface="Calibri"/>
              </a:rPr>
              <a:t>None</a:t>
            </a:r>
            <a:r>
              <a:rPr sz="1300" dirty="0">
                <a:solidFill>
                  <a:srgbClr val="A6A6A6"/>
                </a:solidFill>
                <a:latin typeface="Calibri"/>
                <a:cs typeface="Calibri"/>
              </a:rPr>
              <a:t>, </a:t>
            </a:r>
            <a:r>
              <a:rPr sz="1300" spc="5" dirty="0">
                <a:solidFill>
                  <a:srgbClr val="A6A6A6"/>
                </a:solidFill>
                <a:latin typeface="Calibri"/>
                <a:cs typeface="Calibri"/>
              </a:rPr>
              <a:t> </a:t>
            </a:r>
            <a:r>
              <a:rPr sz="1300" dirty="0">
                <a:solidFill>
                  <a:srgbClr val="A6A6A6"/>
                </a:solidFill>
                <a:latin typeface="Calibri"/>
                <a:cs typeface="Calibri"/>
              </a:rPr>
              <a:t>dilation_rate=(1,</a:t>
            </a:r>
            <a:r>
              <a:rPr sz="1300" spc="25" dirty="0">
                <a:solidFill>
                  <a:srgbClr val="A6A6A6"/>
                </a:solidFill>
                <a:latin typeface="Calibri"/>
                <a:cs typeface="Calibri"/>
              </a:rPr>
              <a:t> </a:t>
            </a:r>
            <a:r>
              <a:rPr sz="1300" spc="5" dirty="0">
                <a:solidFill>
                  <a:srgbClr val="A6A6A6"/>
                </a:solidFill>
                <a:latin typeface="Calibri"/>
                <a:cs typeface="Calibri"/>
              </a:rPr>
              <a:t>1),</a:t>
            </a:r>
            <a:r>
              <a:rPr sz="1300" spc="20" dirty="0">
                <a:solidFill>
                  <a:srgbClr val="A6A6A6"/>
                </a:solidFill>
                <a:latin typeface="Calibri"/>
                <a:cs typeface="Calibri"/>
              </a:rPr>
              <a:t> </a:t>
            </a:r>
            <a:r>
              <a:rPr sz="1300" dirty="0">
                <a:latin typeface="Calibri"/>
                <a:cs typeface="Calibri"/>
              </a:rPr>
              <a:t>activation=</a:t>
            </a:r>
            <a:r>
              <a:rPr sz="1300" b="1" dirty="0">
                <a:latin typeface="Calibri"/>
                <a:cs typeface="Calibri"/>
              </a:rPr>
              <a:t>None</a:t>
            </a:r>
            <a:r>
              <a:rPr sz="1300" dirty="0">
                <a:solidFill>
                  <a:srgbClr val="A6A6A6"/>
                </a:solidFill>
                <a:latin typeface="Calibri"/>
                <a:cs typeface="Calibri"/>
              </a:rPr>
              <a:t>,</a:t>
            </a:r>
            <a:r>
              <a:rPr sz="1300" spc="25" dirty="0">
                <a:solidFill>
                  <a:srgbClr val="A6A6A6"/>
                </a:solidFill>
                <a:latin typeface="Calibri"/>
                <a:cs typeface="Calibri"/>
              </a:rPr>
              <a:t> </a:t>
            </a:r>
            <a:r>
              <a:rPr sz="1300" dirty="0">
                <a:solidFill>
                  <a:srgbClr val="A6A6A6"/>
                </a:solidFill>
                <a:latin typeface="Calibri"/>
                <a:cs typeface="Calibri"/>
              </a:rPr>
              <a:t>use_bias=</a:t>
            </a:r>
            <a:r>
              <a:rPr sz="1300" b="1" dirty="0">
                <a:solidFill>
                  <a:srgbClr val="A6A6A6"/>
                </a:solidFill>
                <a:latin typeface="Calibri"/>
                <a:cs typeface="Calibri"/>
              </a:rPr>
              <a:t>True</a:t>
            </a:r>
            <a:r>
              <a:rPr sz="1300" dirty="0">
                <a:solidFill>
                  <a:srgbClr val="A6A6A6"/>
                </a:solidFill>
                <a:latin typeface="Calibri"/>
                <a:cs typeface="Calibri"/>
              </a:rPr>
              <a:t>,</a:t>
            </a:r>
            <a:r>
              <a:rPr sz="1300" spc="15" dirty="0">
                <a:solidFill>
                  <a:srgbClr val="A6A6A6"/>
                </a:solidFill>
                <a:latin typeface="Calibri"/>
                <a:cs typeface="Calibri"/>
              </a:rPr>
              <a:t> </a:t>
            </a:r>
            <a:r>
              <a:rPr sz="1300" dirty="0">
                <a:solidFill>
                  <a:srgbClr val="A6A6A6"/>
                </a:solidFill>
                <a:latin typeface="Calibri"/>
                <a:cs typeface="Calibri"/>
              </a:rPr>
              <a:t>kernel_initializer='glorot_uniform',</a:t>
            </a:r>
            <a:r>
              <a:rPr sz="1300" spc="30" dirty="0">
                <a:solidFill>
                  <a:srgbClr val="A6A6A6"/>
                </a:solidFill>
                <a:latin typeface="Calibri"/>
                <a:cs typeface="Calibri"/>
              </a:rPr>
              <a:t> </a:t>
            </a:r>
            <a:r>
              <a:rPr sz="1300" dirty="0">
                <a:solidFill>
                  <a:srgbClr val="A6A6A6"/>
                </a:solidFill>
                <a:latin typeface="Calibri"/>
                <a:cs typeface="Calibri"/>
              </a:rPr>
              <a:t>bias_initializer='zeros', </a:t>
            </a:r>
            <a:r>
              <a:rPr sz="1300" spc="5" dirty="0">
                <a:solidFill>
                  <a:srgbClr val="A6A6A6"/>
                </a:solidFill>
                <a:latin typeface="Calibri"/>
                <a:cs typeface="Calibri"/>
              </a:rPr>
              <a:t> </a:t>
            </a:r>
            <a:r>
              <a:rPr sz="1300" dirty="0">
                <a:solidFill>
                  <a:srgbClr val="A6A6A6"/>
                </a:solidFill>
                <a:latin typeface="Calibri"/>
                <a:cs typeface="Calibri"/>
              </a:rPr>
              <a:t>kernel_regularizer=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25" dirty="0">
                <a:solidFill>
                  <a:srgbClr val="A6A6A6"/>
                </a:solidFill>
                <a:latin typeface="Calibri"/>
                <a:cs typeface="Calibri"/>
              </a:rPr>
              <a:t> </a:t>
            </a:r>
            <a:r>
              <a:rPr sz="1300" dirty="0">
                <a:solidFill>
                  <a:srgbClr val="A6A6A6"/>
                </a:solidFill>
                <a:latin typeface="Calibri"/>
                <a:cs typeface="Calibri"/>
              </a:rPr>
              <a:t>bias_regularizer=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15" dirty="0">
                <a:solidFill>
                  <a:srgbClr val="A6A6A6"/>
                </a:solidFill>
                <a:latin typeface="Calibri"/>
                <a:cs typeface="Calibri"/>
              </a:rPr>
              <a:t> </a:t>
            </a:r>
            <a:r>
              <a:rPr sz="1300" dirty="0">
                <a:solidFill>
                  <a:srgbClr val="A6A6A6"/>
                </a:solidFill>
                <a:latin typeface="Calibri"/>
                <a:cs typeface="Calibri"/>
              </a:rPr>
              <a:t>activity_regularizer=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15" dirty="0">
                <a:solidFill>
                  <a:srgbClr val="A6A6A6"/>
                </a:solidFill>
                <a:latin typeface="Calibri"/>
                <a:cs typeface="Calibri"/>
              </a:rPr>
              <a:t> </a:t>
            </a:r>
            <a:r>
              <a:rPr sz="1300" dirty="0">
                <a:solidFill>
                  <a:srgbClr val="A6A6A6"/>
                </a:solidFill>
                <a:latin typeface="Calibri"/>
                <a:cs typeface="Calibri"/>
              </a:rPr>
              <a:t>kernel_constraint=</a:t>
            </a:r>
            <a:r>
              <a:rPr sz="1300" b="1" dirty="0">
                <a:solidFill>
                  <a:srgbClr val="A6A6A6"/>
                </a:solidFill>
                <a:latin typeface="Calibri"/>
                <a:cs typeface="Calibri"/>
              </a:rPr>
              <a:t>None</a:t>
            </a:r>
            <a:r>
              <a:rPr sz="1300" dirty="0">
                <a:solidFill>
                  <a:srgbClr val="A6A6A6"/>
                </a:solidFill>
                <a:latin typeface="Calibri"/>
                <a:cs typeface="Calibri"/>
              </a:rPr>
              <a:t>, </a:t>
            </a:r>
            <a:r>
              <a:rPr sz="1300" spc="5" dirty="0">
                <a:solidFill>
                  <a:srgbClr val="A6A6A6"/>
                </a:solidFill>
                <a:latin typeface="Calibri"/>
                <a:cs typeface="Calibri"/>
              </a:rPr>
              <a:t> </a:t>
            </a:r>
            <a:r>
              <a:rPr sz="1300" dirty="0">
                <a:solidFill>
                  <a:srgbClr val="A6A6A6"/>
                </a:solidFill>
                <a:latin typeface="Calibri"/>
                <a:cs typeface="Calibri"/>
              </a:rPr>
              <a:t>bias_constraint=</a:t>
            </a:r>
            <a:r>
              <a:rPr sz="1300" b="1" dirty="0">
                <a:solidFill>
                  <a:srgbClr val="A6A6A6"/>
                </a:solidFill>
                <a:latin typeface="Calibri"/>
                <a:cs typeface="Calibri"/>
              </a:rPr>
              <a:t>None</a:t>
            </a:r>
            <a:r>
              <a:rPr sz="1300" dirty="0">
                <a:solidFill>
                  <a:srgbClr val="A6A6A6"/>
                </a:solidFill>
                <a:latin typeface="Calibri"/>
                <a:cs typeface="Calibri"/>
              </a:rPr>
              <a:t>)</a:t>
            </a:r>
            <a:endParaRPr sz="1300">
              <a:latin typeface="Calibri"/>
              <a:cs typeface="Calibri"/>
            </a:endParaRPr>
          </a:p>
          <a:p>
            <a:pPr marL="163195">
              <a:lnSpc>
                <a:spcPts val="1485"/>
              </a:lnSpc>
            </a:pPr>
            <a:r>
              <a:rPr sz="1400" b="1" spc="-5" dirty="0">
                <a:solidFill>
                  <a:srgbClr val="3F3F3F"/>
                </a:solidFill>
                <a:latin typeface="Calibri"/>
                <a:cs typeface="Calibri"/>
              </a:rPr>
              <a:t>Applications:</a:t>
            </a:r>
            <a:r>
              <a:rPr sz="1400" b="1" spc="-30" dirty="0">
                <a:solidFill>
                  <a:srgbClr val="3F3F3F"/>
                </a:solidFill>
                <a:latin typeface="Calibri"/>
                <a:cs typeface="Calibri"/>
              </a:rPr>
              <a:t> </a:t>
            </a:r>
            <a:r>
              <a:rPr sz="1400" spc="-5" dirty="0">
                <a:solidFill>
                  <a:srgbClr val="3F3F3F"/>
                </a:solidFill>
                <a:latin typeface="Calibri"/>
                <a:cs typeface="Calibri"/>
              </a:rPr>
              <a:t>Computer</a:t>
            </a:r>
            <a:r>
              <a:rPr sz="1400" dirty="0">
                <a:solidFill>
                  <a:srgbClr val="3F3F3F"/>
                </a:solidFill>
                <a:latin typeface="Calibri"/>
                <a:cs typeface="Calibri"/>
              </a:rPr>
              <a:t> vision</a:t>
            </a:r>
            <a:r>
              <a:rPr sz="1400" spc="-15" dirty="0">
                <a:solidFill>
                  <a:srgbClr val="3F3F3F"/>
                </a:solidFill>
                <a:latin typeface="Calibri"/>
                <a:cs typeface="Calibri"/>
              </a:rPr>
              <a:t> </a:t>
            </a:r>
            <a:r>
              <a:rPr sz="1400" dirty="0">
                <a:solidFill>
                  <a:srgbClr val="3F3F3F"/>
                </a:solidFill>
                <a:latin typeface="Calibri"/>
                <a:cs typeface="Calibri"/>
              </a:rPr>
              <a:t>‐ </a:t>
            </a:r>
            <a:r>
              <a:rPr sz="1400" b="1" spc="-5" dirty="0">
                <a:solidFill>
                  <a:srgbClr val="3F3F3F"/>
                </a:solidFill>
                <a:latin typeface="Calibri"/>
                <a:cs typeface="Calibri"/>
              </a:rPr>
              <a:t>Images</a:t>
            </a:r>
            <a:endParaRPr sz="1400">
              <a:latin typeface="Calibri"/>
              <a:cs typeface="Calibri"/>
            </a:endParaRPr>
          </a:p>
          <a:p>
            <a:pPr marL="163195" indent="-151130">
              <a:lnSpc>
                <a:spcPts val="2750"/>
              </a:lnSpc>
              <a:buClr>
                <a:srgbClr val="000000"/>
              </a:buClr>
              <a:buFont typeface="Arial MT"/>
              <a:buChar char="•"/>
              <a:tabLst>
                <a:tab pos="163830" algn="l"/>
              </a:tabLst>
            </a:pPr>
            <a:r>
              <a:rPr sz="2450" spc="15" dirty="0">
                <a:solidFill>
                  <a:srgbClr val="3F3F3F"/>
                </a:solidFill>
                <a:latin typeface="Calibri"/>
                <a:cs typeface="Calibri"/>
              </a:rPr>
              <a:t>3D</a:t>
            </a:r>
            <a:r>
              <a:rPr sz="2450" spc="-35" dirty="0">
                <a:solidFill>
                  <a:srgbClr val="3F3F3F"/>
                </a:solidFill>
                <a:latin typeface="Calibri"/>
                <a:cs typeface="Calibri"/>
              </a:rPr>
              <a:t> </a:t>
            </a:r>
            <a:r>
              <a:rPr sz="2450" dirty="0">
                <a:solidFill>
                  <a:srgbClr val="3F3F3F"/>
                </a:solidFill>
                <a:latin typeface="Calibri"/>
                <a:cs typeface="Calibri"/>
              </a:rPr>
              <a:t>Conv</a:t>
            </a:r>
            <a:endParaRPr sz="2450">
              <a:latin typeface="Calibri"/>
              <a:cs typeface="Calibri"/>
            </a:endParaRPr>
          </a:p>
          <a:p>
            <a:pPr marL="163195" marR="226060">
              <a:lnSpc>
                <a:spcPct val="71000"/>
              </a:lnSpc>
              <a:spcBef>
                <a:spcPts val="509"/>
              </a:spcBef>
            </a:pPr>
            <a:r>
              <a:rPr sz="1300" b="1" spc="-5" dirty="0">
                <a:solidFill>
                  <a:srgbClr val="3F3F3F"/>
                </a:solidFill>
                <a:latin typeface="Calibri"/>
                <a:cs typeface="Calibri"/>
              </a:rPr>
              <a:t>keras.layers.convolutional.Conv3D</a:t>
            </a:r>
            <a:r>
              <a:rPr sz="1300" spc="-5" dirty="0">
                <a:solidFill>
                  <a:srgbClr val="3F3F3F"/>
                </a:solidFill>
                <a:latin typeface="Calibri"/>
                <a:cs typeface="Calibri"/>
              </a:rPr>
              <a:t>(filters,</a:t>
            </a:r>
            <a:r>
              <a:rPr sz="1300" spc="30" dirty="0">
                <a:solidFill>
                  <a:srgbClr val="3F3F3F"/>
                </a:solidFill>
                <a:latin typeface="Calibri"/>
                <a:cs typeface="Calibri"/>
              </a:rPr>
              <a:t> </a:t>
            </a:r>
            <a:r>
              <a:rPr sz="1300" dirty="0">
                <a:solidFill>
                  <a:srgbClr val="3F3F3F"/>
                </a:solidFill>
                <a:latin typeface="Calibri"/>
                <a:cs typeface="Calibri"/>
              </a:rPr>
              <a:t>kernel_size,</a:t>
            </a:r>
            <a:r>
              <a:rPr sz="1300" spc="30" dirty="0">
                <a:solidFill>
                  <a:srgbClr val="3F3F3F"/>
                </a:solidFill>
                <a:latin typeface="Calibri"/>
                <a:cs typeface="Calibri"/>
              </a:rPr>
              <a:t> </a:t>
            </a:r>
            <a:r>
              <a:rPr sz="1300" dirty="0">
                <a:solidFill>
                  <a:srgbClr val="3F3F3F"/>
                </a:solidFill>
                <a:latin typeface="Calibri"/>
                <a:cs typeface="Calibri"/>
              </a:rPr>
              <a:t>strides=(1,</a:t>
            </a:r>
            <a:r>
              <a:rPr sz="1300" spc="5" dirty="0">
                <a:solidFill>
                  <a:srgbClr val="3F3F3F"/>
                </a:solidFill>
                <a:latin typeface="Calibri"/>
                <a:cs typeface="Calibri"/>
              </a:rPr>
              <a:t> 1,</a:t>
            </a:r>
            <a:r>
              <a:rPr sz="1300" spc="10" dirty="0">
                <a:solidFill>
                  <a:srgbClr val="3F3F3F"/>
                </a:solidFill>
                <a:latin typeface="Calibri"/>
                <a:cs typeface="Calibri"/>
              </a:rPr>
              <a:t> </a:t>
            </a:r>
            <a:r>
              <a:rPr sz="1300" spc="5" dirty="0">
                <a:solidFill>
                  <a:srgbClr val="3F3F3F"/>
                </a:solidFill>
                <a:latin typeface="Calibri"/>
                <a:cs typeface="Calibri"/>
              </a:rPr>
              <a:t>1),</a:t>
            </a:r>
            <a:r>
              <a:rPr sz="1300" spc="15" dirty="0">
                <a:solidFill>
                  <a:srgbClr val="3F3F3F"/>
                </a:solidFill>
                <a:latin typeface="Calibri"/>
                <a:cs typeface="Calibri"/>
              </a:rPr>
              <a:t> </a:t>
            </a:r>
            <a:r>
              <a:rPr sz="1300" dirty="0">
                <a:solidFill>
                  <a:srgbClr val="3F3F3F"/>
                </a:solidFill>
                <a:latin typeface="Calibri"/>
                <a:cs typeface="Calibri"/>
              </a:rPr>
              <a:t>padding='valid',</a:t>
            </a:r>
            <a:r>
              <a:rPr sz="1300" spc="-5" dirty="0">
                <a:solidFill>
                  <a:srgbClr val="3F3F3F"/>
                </a:solidFill>
                <a:latin typeface="Calibri"/>
                <a:cs typeface="Calibri"/>
              </a:rPr>
              <a:t> </a:t>
            </a:r>
            <a:r>
              <a:rPr sz="1300" dirty="0">
                <a:solidFill>
                  <a:srgbClr val="A6A6A6"/>
                </a:solidFill>
                <a:latin typeface="Calibri"/>
                <a:cs typeface="Calibri"/>
              </a:rPr>
              <a:t>data_format=</a:t>
            </a:r>
            <a:r>
              <a:rPr sz="1300" b="1" dirty="0">
                <a:solidFill>
                  <a:srgbClr val="A6A6A6"/>
                </a:solidFill>
                <a:latin typeface="Calibri"/>
                <a:cs typeface="Calibri"/>
              </a:rPr>
              <a:t>None</a:t>
            </a:r>
            <a:r>
              <a:rPr sz="1300" dirty="0">
                <a:solidFill>
                  <a:srgbClr val="A6A6A6"/>
                </a:solidFill>
                <a:latin typeface="Calibri"/>
                <a:cs typeface="Calibri"/>
              </a:rPr>
              <a:t>, </a:t>
            </a:r>
            <a:r>
              <a:rPr sz="1300" spc="5" dirty="0">
                <a:solidFill>
                  <a:srgbClr val="A6A6A6"/>
                </a:solidFill>
                <a:latin typeface="Calibri"/>
                <a:cs typeface="Calibri"/>
              </a:rPr>
              <a:t> </a:t>
            </a:r>
            <a:r>
              <a:rPr sz="1300" dirty="0">
                <a:solidFill>
                  <a:srgbClr val="A6A6A6"/>
                </a:solidFill>
                <a:latin typeface="Calibri"/>
                <a:cs typeface="Calibri"/>
              </a:rPr>
              <a:t>dilation_rate=(1,</a:t>
            </a:r>
            <a:r>
              <a:rPr sz="1300" spc="25" dirty="0">
                <a:solidFill>
                  <a:srgbClr val="A6A6A6"/>
                </a:solidFill>
                <a:latin typeface="Calibri"/>
                <a:cs typeface="Calibri"/>
              </a:rPr>
              <a:t> </a:t>
            </a:r>
            <a:r>
              <a:rPr sz="1300" spc="5" dirty="0">
                <a:solidFill>
                  <a:srgbClr val="A6A6A6"/>
                </a:solidFill>
                <a:latin typeface="Calibri"/>
                <a:cs typeface="Calibri"/>
              </a:rPr>
              <a:t>1,</a:t>
            </a:r>
            <a:r>
              <a:rPr sz="1300" spc="30" dirty="0">
                <a:solidFill>
                  <a:srgbClr val="A6A6A6"/>
                </a:solidFill>
                <a:latin typeface="Calibri"/>
                <a:cs typeface="Calibri"/>
              </a:rPr>
              <a:t> </a:t>
            </a:r>
            <a:r>
              <a:rPr sz="1300" spc="5" dirty="0">
                <a:solidFill>
                  <a:srgbClr val="A6A6A6"/>
                </a:solidFill>
                <a:latin typeface="Calibri"/>
                <a:cs typeface="Calibri"/>
              </a:rPr>
              <a:t>1),</a:t>
            </a:r>
            <a:r>
              <a:rPr sz="1300" spc="15" dirty="0">
                <a:solidFill>
                  <a:srgbClr val="A6A6A6"/>
                </a:solidFill>
                <a:latin typeface="Calibri"/>
                <a:cs typeface="Calibri"/>
              </a:rPr>
              <a:t> </a:t>
            </a:r>
            <a:r>
              <a:rPr sz="1300" dirty="0">
                <a:latin typeface="Calibri"/>
                <a:cs typeface="Calibri"/>
              </a:rPr>
              <a:t>activation=</a:t>
            </a:r>
            <a:r>
              <a:rPr sz="1300" b="1" dirty="0">
                <a:latin typeface="Calibri"/>
                <a:cs typeface="Calibri"/>
              </a:rPr>
              <a:t>None</a:t>
            </a:r>
            <a:r>
              <a:rPr sz="1300" dirty="0">
                <a:solidFill>
                  <a:srgbClr val="A6A6A6"/>
                </a:solidFill>
                <a:latin typeface="Calibri"/>
                <a:cs typeface="Calibri"/>
              </a:rPr>
              <a:t>,</a:t>
            </a:r>
            <a:r>
              <a:rPr sz="1300" spc="25" dirty="0">
                <a:solidFill>
                  <a:srgbClr val="A6A6A6"/>
                </a:solidFill>
                <a:latin typeface="Calibri"/>
                <a:cs typeface="Calibri"/>
              </a:rPr>
              <a:t> </a:t>
            </a:r>
            <a:r>
              <a:rPr sz="1300" dirty="0">
                <a:solidFill>
                  <a:srgbClr val="A6A6A6"/>
                </a:solidFill>
                <a:latin typeface="Calibri"/>
                <a:cs typeface="Calibri"/>
              </a:rPr>
              <a:t>use_bias=</a:t>
            </a:r>
            <a:r>
              <a:rPr sz="1300" b="1" dirty="0">
                <a:solidFill>
                  <a:srgbClr val="A6A6A6"/>
                </a:solidFill>
                <a:latin typeface="Calibri"/>
                <a:cs typeface="Calibri"/>
              </a:rPr>
              <a:t>True</a:t>
            </a:r>
            <a:r>
              <a:rPr sz="1300" dirty="0">
                <a:solidFill>
                  <a:srgbClr val="A6A6A6"/>
                </a:solidFill>
                <a:latin typeface="Calibri"/>
                <a:cs typeface="Calibri"/>
              </a:rPr>
              <a:t>,</a:t>
            </a:r>
            <a:r>
              <a:rPr sz="1300" spc="20" dirty="0">
                <a:solidFill>
                  <a:srgbClr val="A6A6A6"/>
                </a:solidFill>
                <a:latin typeface="Calibri"/>
                <a:cs typeface="Calibri"/>
              </a:rPr>
              <a:t> </a:t>
            </a:r>
            <a:r>
              <a:rPr sz="1300" dirty="0">
                <a:solidFill>
                  <a:srgbClr val="A6A6A6"/>
                </a:solidFill>
                <a:latin typeface="Calibri"/>
                <a:cs typeface="Calibri"/>
              </a:rPr>
              <a:t>kernel_initializer='glorot_uniform',</a:t>
            </a:r>
            <a:r>
              <a:rPr sz="1300" spc="25" dirty="0">
                <a:solidFill>
                  <a:srgbClr val="A6A6A6"/>
                </a:solidFill>
                <a:latin typeface="Calibri"/>
                <a:cs typeface="Calibri"/>
              </a:rPr>
              <a:t> </a:t>
            </a:r>
            <a:r>
              <a:rPr sz="1300" dirty="0">
                <a:solidFill>
                  <a:srgbClr val="A6A6A6"/>
                </a:solidFill>
                <a:latin typeface="Calibri"/>
                <a:cs typeface="Calibri"/>
              </a:rPr>
              <a:t>bias_initializer='zeros', </a:t>
            </a:r>
            <a:r>
              <a:rPr sz="1300" spc="5" dirty="0">
                <a:solidFill>
                  <a:srgbClr val="A6A6A6"/>
                </a:solidFill>
                <a:latin typeface="Calibri"/>
                <a:cs typeface="Calibri"/>
              </a:rPr>
              <a:t> </a:t>
            </a:r>
            <a:r>
              <a:rPr sz="1300" dirty="0">
                <a:solidFill>
                  <a:srgbClr val="A6A6A6"/>
                </a:solidFill>
                <a:latin typeface="Calibri"/>
                <a:cs typeface="Calibri"/>
              </a:rPr>
              <a:t>kernel_regularizer=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20" dirty="0">
                <a:solidFill>
                  <a:srgbClr val="A6A6A6"/>
                </a:solidFill>
                <a:latin typeface="Calibri"/>
                <a:cs typeface="Calibri"/>
              </a:rPr>
              <a:t> </a:t>
            </a:r>
            <a:r>
              <a:rPr sz="1300" dirty="0">
                <a:solidFill>
                  <a:srgbClr val="A6A6A6"/>
                </a:solidFill>
                <a:latin typeface="Calibri"/>
                <a:cs typeface="Calibri"/>
              </a:rPr>
              <a:t>bias_regularizer=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15" dirty="0">
                <a:solidFill>
                  <a:srgbClr val="A6A6A6"/>
                </a:solidFill>
                <a:latin typeface="Calibri"/>
                <a:cs typeface="Calibri"/>
              </a:rPr>
              <a:t> </a:t>
            </a:r>
            <a:r>
              <a:rPr sz="1300" dirty="0">
                <a:solidFill>
                  <a:srgbClr val="A6A6A6"/>
                </a:solidFill>
                <a:latin typeface="Calibri"/>
                <a:cs typeface="Calibri"/>
              </a:rPr>
              <a:t>activity_regularizer=</a:t>
            </a:r>
            <a:r>
              <a:rPr sz="1300" b="1" dirty="0">
                <a:solidFill>
                  <a:srgbClr val="A6A6A6"/>
                </a:solidFill>
                <a:latin typeface="Calibri"/>
                <a:cs typeface="Calibri"/>
              </a:rPr>
              <a:t>None</a:t>
            </a:r>
            <a:r>
              <a:rPr sz="1300" dirty="0">
                <a:solidFill>
                  <a:srgbClr val="A6A6A6"/>
                </a:solidFill>
                <a:latin typeface="Calibri"/>
                <a:cs typeface="Calibri"/>
              </a:rPr>
              <a:t>,</a:t>
            </a:r>
            <a:r>
              <a:rPr sz="1300" spc="15" dirty="0">
                <a:solidFill>
                  <a:srgbClr val="A6A6A6"/>
                </a:solidFill>
                <a:latin typeface="Calibri"/>
                <a:cs typeface="Calibri"/>
              </a:rPr>
              <a:t> </a:t>
            </a:r>
            <a:r>
              <a:rPr sz="1300" dirty="0">
                <a:solidFill>
                  <a:srgbClr val="A6A6A6"/>
                </a:solidFill>
                <a:latin typeface="Calibri"/>
                <a:cs typeface="Calibri"/>
              </a:rPr>
              <a:t>kernel_constraint=</a:t>
            </a:r>
            <a:r>
              <a:rPr sz="1300" b="1" dirty="0">
                <a:solidFill>
                  <a:srgbClr val="A6A6A6"/>
                </a:solidFill>
                <a:latin typeface="Calibri"/>
                <a:cs typeface="Calibri"/>
              </a:rPr>
              <a:t>None</a:t>
            </a:r>
            <a:r>
              <a:rPr sz="1300" dirty="0">
                <a:solidFill>
                  <a:srgbClr val="A6A6A6"/>
                </a:solidFill>
                <a:latin typeface="Calibri"/>
                <a:cs typeface="Calibri"/>
              </a:rPr>
              <a:t>, </a:t>
            </a:r>
            <a:r>
              <a:rPr sz="1300" spc="5" dirty="0">
                <a:solidFill>
                  <a:srgbClr val="A6A6A6"/>
                </a:solidFill>
                <a:latin typeface="Calibri"/>
                <a:cs typeface="Calibri"/>
              </a:rPr>
              <a:t> </a:t>
            </a:r>
            <a:r>
              <a:rPr sz="1300" dirty="0">
                <a:solidFill>
                  <a:srgbClr val="A6A6A6"/>
                </a:solidFill>
                <a:latin typeface="Calibri"/>
                <a:cs typeface="Calibri"/>
              </a:rPr>
              <a:t>bias_constraint=</a:t>
            </a:r>
            <a:r>
              <a:rPr sz="1300" b="1" dirty="0">
                <a:solidFill>
                  <a:srgbClr val="A6A6A6"/>
                </a:solidFill>
                <a:latin typeface="Calibri"/>
                <a:cs typeface="Calibri"/>
              </a:rPr>
              <a:t>None</a:t>
            </a:r>
            <a:r>
              <a:rPr sz="1300" dirty="0">
                <a:solidFill>
                  <a:srgbClr val="A6A6A6"/>
                </a:solidFill>
                <a:latin typeface="Calibri"/>
                <a:cs typeface="Calibri"/>
              </a:rPr>
              <a:t>)</a:t>
            </a:r>
            <a:endParaRPr sz="1300">
              <a:latin typeface="Calibri"/>
              <a:cs typeface="Calibri"/>
            </a:endParaRPr>
          </a:p>
          <a:p>
            <a:pPr marL="163195">
              <a:lnSpc>
                <a:spcPts val="1675"/>
              </a:lnSpc>
            </a:pPr>
            <a:r>
              <a:rPr sz="1400" b="1" spc="-5" dirty="0">
                <a:solidFill>
                  <a:srgbClr val="3F3F3F"/>
                </a:solidFill>
                <a:latin typeface="Calibri"/>
                <a:cs typeface="Calibri"/>
              </a:rPr>
              <a:t>Applications:</a:t>
            </a:r>
            <a:r>
              <a:rPr sz="1400" b="1" spc="-15" dirty="0">
                <a:solidFill>
                  <a:srgbClr val="3F3F3F"/>
                </a:solidFill>
                <a:latin typeface="Calibri"/>
                <a:cs typeface="Calibri"/>
              </a:rPr>
              <a:t> </a:t>
            </a:r>
            <a:r>
              <a:rPr sz="1400" spc="-5" dirty="0">
                <a:solidFill>
                  <a:srgbClr val="3F3F3F"/>
                </a:solidFill>
                <a:latin typeface="Calibri"/>
                <a:cs typeface="Calibri"/>
              </a:rPr>
              <a:t>Computer</a:t>
            </a:r>
            <a:r>
              <a:rPr sz="1400" spc="10" dirty="0">
                <a:solidFill>
                  <a:srgbClr val="3F3F3F"/>
                </a:solidFill>
                <a:latin typeface="Calibri"/>
                <a:cs typeface="Calibri"/>
              </a:rPr>
              <a:t> </a:t>
            </a:r>
            <a:r>
              <a:rPr sz="1400" dirty="0">
                <a:solidFill>
                  <a:srgbClr val="3F3F3F"/>
                </a:solidFill>
                <a:latin typeface="Calibri"/>
                <a:cs typeface="Calibri"/>
              </a:rPr>
              <a:t>vision</a:t>
            </a:r>
            <a:r>
              <a:rPr sz="1400" spc="-5" dirty="0">
                <a:solidFill>
                  <a:srgbClr val="3F3F3F"/>
                </a:solidFill>
                <a:latin typeface="Calibri"/>
                <a:cs typeface="Calibri"/>
              </a:rPr>
              <a:t> </a:t>
            </a:r>
            <a:r>
              <a:rPr sz="1400" dirty="0">
                <a:solidFill>
                  <a:srgbClr val="3F3F3F"/>
                </a:solidFill>
                <a:latin typeface="Calibri"/>
                <a:cs typeface="Calibri"/>
              </a:rPr>
              <a:t>–</a:t>
            </a:r>
            <a:r>
              <a:rPr sz="1400" spc="20" dirty="0">
                <a:solidFill>
                  <a:srgbClr val="3F3F3F"/>
                </a:solidFill>
                <a:latin typeface="Calibri"/>
                <a:cs typeface="Calibri"/>
              </a:rPr>
              <a:t> </a:t>
            </a:r>
            <a:r>
              <a:rPr sz="1400" b="1" spc="-5" dirty="0">
                <a:solidFill>
                  <a:srgbClr val="3F3F3F"/>
                </a:solidFill>
                <a:latin typeface="Calibri"/>
                <a:cs typeface="Calibri"/>
              </a:rPr>
              <a:t>Videos</a:t>
            </a:r>
            <a:r>
              <a:rPr sz="1400" b="1" dirty="0">
                <a:solidFill>
                  <a:srgbClr val="3F3F3F"/>
                </a:solidFill>
                <a:latin typeface="Calibri"/>
                <a:cs typeface="Calibri"/>
              </a:rPr>
              <a:t> </a:t>
            </a:r>
            <a:r>
              <a:rPr sz="1400" spc="-10" dirty="0">
                <a:solidFill>
                  <a:srgbClr val="3F3F3F"/>
                </a:solidFill>
                <a:latin typeface="Calibri"/>
                <a:cs typeface="Calibri"/>
              </a:rPr>
              <a:t>(Convolution</a:t>
            </a:r>
            <a:r>
              <a:rPr sz="1400" spc="-5" dirty="0">
                <a:solidFill>
                  <a:srgbClr val="3F3F3F"/>
                </a:solidFill>
                <a:latin typeface="Calibri"/>
                <a:cs typeface="Calibri"/>
              </a:rPr>
              <a:t> along</a:t>
            </a:r>
            <a:r>
              <a:rPr sz="1400" spc="10" dirty="0">
                <a:solidFill>
                  <a:srgbClr val="3F3F3F"/>
                </a:solidFill>
                <a:latin typeface="Calibri"/>
                <a:cs typeface="Calibri"/>
              </a:rPr>
              <a:t> </a:t>
            </a:r>
            <a:r>
              <a:rPr sz="1400" spc="-10" dirty="0">
                <a:solidFill>
                  <a:srgbClr val="3F3F3F"/>
                </a:solidFill>
                <a:latin typeface="Calibri"/>
                <a:cs typeface="Calibri"/>
              </a:rPr>
              <a:t>temporal</a:t>
            </a:r>
            <a:r>
              <a:rPr sz="1400" spc="5" dirty="0">
                <a:solidFill>
                  <a:srgbClr val="3F3F3F"/>
                </a:solidFill>
                <a:latin typeface="Calibri"/>
                <a:cs typeface="Calibri"/>
              </a:rPr>
              <a:t> </a:t>
            </a:r>
            <a:r>
              <a:rPr sz="1400" spc="-5" dirty="0">
                <a:solidFill>
                  <a:srgbClr val="3F3F3F"/>
                </a:solidFill>
                <a:latin typeface="Calibri"/>
                <a:cs typeface="Calibri"/>
              </a:rPr>
              <a:t>dimension)</a:t>
            </a:r>
            <a:endParaRPr sz="1400">
              <a:latin typeface="Calibri"/>
              <a:cs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6795" rIns="0" bIns="0" rtlCol="0">
            <a:spAutoFit/>
          </a:bodyPr>
          <a:lstStyle/>
          <a:p>
            <a:pPr marL="142875">
              <a:lnSpc>
                <a:spcPct val="100000"/>
              </a:lnSpc>
              <a:spcBef>
                <a:spcPts val="110"/>
              </a:spcBef>
              <a:tabLst>
                <a:tab pos="8370570" algn="l"/>
              </a:tabLst>
            </a:pPr>
            <a:r>
              <a:rPr sz="3950" u="sng" spc="85" dirty="0">
                <a:uFill>
                  <a:solidFill>
                    <a:srgbClr val="7F7F7F"/>
                  </a:solidFill>
                </a:uFill>
              </a:rPr>
              <a:t>Pooling</a:t>
            </a:r>
            <a:r>
              <a:rPr sz="3950" u="sng" spc="125" dirty="0">
                <a:uFill>
                  <a:solidFill>
                    <a:srgbClr val="7F7F7F"/>
                  </a:solidFill>
                </a:uFill>
              </a:rPr>
              <a:t> </a:t>
            </a:r>
            <a:r>
              <a:rPr sz="3950" u="sng" spc="110" dirty="0">
                <a:uFill>
                  <a:solidFill>
                    <a:srgbClr val="7F7F7F"/>
                  </a:solidFill>
                </a:uFill>
              </a:rPr>
              <a:t>layers	</a:t>
            </a:r>
            <a:endParaRPr sz="3950"/>
          </a:p>
        </p:txBody>
      </p:sp>
      <p:sp>
        <p:nvSpPr>
          <p:cNvPr id="3" name="object 3"/>
          <p:cNvSpPr txBox="1"/>
          <p:nvPr/>
        </p:nvSpPr>
        <p:spPr>
          <a:xfrm>
            <a:off x="1058672" y="2533522"/>
            <a:ext cx="5739130" cy="556895"/>
          </a:xfrm>
          <a:prstGeom prst="rect">
            <a:avLst/>
          </a:prstGeom>
        </p:spPr>
        <p:txBody>
          <a:bodyPr vert="horz" wrap="square" lIns="0" tIns="56515" rIns="0" bIns="0" rtlCol="0">
            <a:spAutoFit/>
          </a:bodyPr>
          <a:lstStyle/>
          <a:p>
            <a:pPr marL="163195" indent="-151130">
              <a:lnSpc>
                <a:spcPct val="100000"/>
              </a:lnSpc>
              <a:spcBef>
                <a:spcPts val="445"/>
              </a:spcBef>
              <a:buClr>
                <a:srgbClr val="000000"/>
              </a:buClr>
              <a:buFont typeface="Arial MT"/>
              <a:buChar char="•"/>
              <a:tabLst>
                <a:tab pos="163830" algn="l"/>
              </a:tabLst>
            </a:pPr>
            <a:r>
              <a:rPr sz="1650" b="1" spc="70" dirty="0">
                <a:solidFill>
                  <a:srgbClr val="3F3F3F"/>
                </a:solidFill>
                <a:latin typeface="Cambria"/>
                <a:cs typeface="Cambria"/>
              </a:rPr>
              <a:t>Max</a:t>
            </a:r>
            <a:r>
              <a:rPr sz="1650" b="1" spc="55" dirty="0">
                <a:solidFill>
                  <a:srgbClr val="3F3F3F"/>
                </a:solidFill>
                <a:latin typeface="Cambria"/>
                <a:cs typeface="Cambria"/>
              </a:rPr>
              <a:t> </a:t>
            </a:r>
            <a:r>
              <a:rPr sz="1650" b="1" spc="-65" dirty="0">
                <a:solidFill>
                  <a:srgbClr val="3F3F3F"/>
                </a:solidFill>
                <a:latin typeface="Cambria"/>
                <a:cs typeface="Cambria"/>
              </a:rPr>
              <a:t>pool</a:t>
            </a:r>
            <a:endParaRPr sz="1650">
              <a:latin typeface="Cambria"/>
              <a:cs typeface="Cambria"/>
            </a:endParaRPr>
          </a:p>
          <a:p>
            <a:pPr marL="12700">
              <a:lnSpc>
                <a:spcPct val="100000"/>
              </a:lnSpc>
              <a:spcBef>
                <a:spcPts val="295"/>
              </a:spcBef>
            </a:pPr>
            <a:r>
              <a:rPr sz="1300" b="1" dirty="0">
                <a:solidFill>
                  <a:srgbClr val="3F3F3F"/>
                </a:solidFill>
                <a:latin typeface="Calibri"/>
                <a:cs typeface="Calibri"/>
              </a:rPr>
              <a:t>keras.layers.pooling.MaxPooling2D</a:t>
            </a:r>
            <a:r>
              <a:rPr sz="1300" dirty="0">
                <a:solidFill>
                  <a:srgbClr val="3F3F3F"/>
                </a:solidFill>
                <a:latin typeface="Calibri"/>
                <a:cs typeface="Calibri"/>
              </a:rPr>
              <a:t>(pool_size=(2,</a:t>
            </a:r>
            <a:r>
              <a:rPr sz="1300" spc="35" dirty="0">
                <a:solidFill>
                  <a:srgbClr val="3F3F3F"/>
                </a:solidFill>
                <a:latin typeface="Calibri"/>
                <a:cs typeface="Calibri"/>
              </a:rPr>
              <a:t> </a:t>
            </a:r>
            <a:r>
              <a:rPr sz="1300" spc="5" dirty="0">
                <a:solidFill>
                  <a:srgbClr val="3F3F3F"/>
                </a:solidFill>
                <a:latin typeface="Calibri"/>
                <a:cs typeface="Calibri"/>
              </a:rPr>
              <a:t>2),</a:t>
            </a:r>
            <a:r>
              <a:rPr sz="1300" spc="25" dirty="0">
                <a:solidFill>
                  <a:srgbClr val="3F3F3F"/>
                </a:solidFill>
                <a:latin typeface="Calibri"/>
                <a:cs typeface="Calibri"/>
              </a:rPr>
              <a:t> </a:t>
            </a:r>
            <a:r>
              <a:rPr sz="1300" dirty="0">
                <a:solidFill>
                  <a:srgbClr val="3F3F3F"/>
                </a:solidFill>
                <a:latin typeface="Calibri"/>
                <a:cs typeface="Calibri"/>
              </a:rPr>
              <a:t>strides=None,</a:t>
            </a:r>
            <a:r>
              <a:rPr sz="1300" spc="20" dirty="0">
                <a:solidFill>
                  <a:srgbClr val="3F3F3F"/>
                </a:solidFill>
                <a:latin typeface="Calibri"/>
                <a:cs typeface="Calibri"/>
              </a:rPr>
              <a:t> </a:t>
            </a:r>
            <a:r>
              <a:rPr sz="1300" dirty="0">
                <a:solidFill>
                  <a:srgbClr val="3F3F3F"/>
                </a:solidFill>
                <a:latin typeface="Calibri"/>
                <a:cs typeface="Calibri"/>
              </a:rPr>
              <a:t>padding='valid’)</a:t>
            </a:r>
            <a:endParaRPr sz="1300">
              <a:latin typeface="Calibri"/>
              <a:cs typeface="Calibri"/>
            </a:endParaRPr>
          </a:p>
        </p:txBody>
      </p:sp>
      <p:sp>
        <p:nvSpPr>
          <p:cNvPr id="4" name="object 4"/>
          <p:cNvSpPr txBox="1"/>
          <p:nvPr/>
        </p:nvSpPr>
        <p:spPr>
          <a:xfrm>
            <a:off x="1058672" y="4512436"/>
            <a:ext cx="5991225" cy="1090295"/>
          </a:xfrm>
          <a:prstGeom prst="rect">
            <a:avLst/>
          </a:prstGeom>
        </p:spPr>
        <p:txBody>
          <a:bodyPr vert="horz" wrap="square" lIns="0" tIns="56515" rIns="0" bIns="0" rtlCol="0">
            <a:spAutoFit/>
          </a:bodyPr>
          <a:lstStyle/>
          <a:p>
            <a:pPr marL="163195" indent="-151130">
              <a:lnSpc>
                <a:spcPct val="100000"/>
              </a:lnSpc>
              <a:spcBef>
                <a:spcPts val="445"/>
              </a:spcBef>
              <a:buClr>
                <a:srgbClr val="000000"/>
              </a:buClr>
              <a:buFont typeface="Arial MT"/>
              <a:buChar char="•"/>
              <a:tabLst>
                <a:tab pos="163830" algn="l"/>
              </a:tabLst>
            </a:pPr>
            <a:r>
              <a:rPr sz="1650" b="1" spc="-10" dirty="0">
                <a:solidFill>
                  <a:srgbClr val="3F3F3F"/>
                </a:solidFill>
                <a:latin typeface="Cambria"/>
                <a:cs typeface="Cambria"/>
              </a:rPr>
              <a:t>Average</a:t>
            </a:r>
            <a:r>
              <a:rPr sz="1650" b="1" spc="45" dirty="0">
                <a:solidFill>
                  <a:srgbClr val="3F3F3F"/>
                </a:solidFill>
                <a:latin typeface="Cambria"/>
                <a:cs typeface="Cambria"/>
              </a:rPr>
              <a:t> </a:t>
            </a:r>
            <a:r>
              <a:rPr sz="1650" b="1" spc="-65" dirty="0">
                <a:solidFill>
                  <a:srgbClr val="3F3F3F"/>
                </a:solidFill>
                <a:latin typeface="Cambria"/>
                <a:cs typeface="Cambria"/>
              </a:rPr>
              <a:t>pool</a:t>
            </a:r>
            <a:endParaRPr sz="1650">
              <a:latin typeface="Cambria"/>
              <a:cs typeface="Cambria"/>
            </a:endParaRPr>
          </a:p>
          <a:p>
            <a:pPr marL="12700">
              <a:lnSpc>
                <a:spcPct val="100000"/>
              </a:lnSpc>
              <a:spcBef>
                <a:spcPts val="295"/>
              </a:spcBef>
            </a:pPr>
            <a:r>
              <a:rPr sz="1300" b="1" dirty="0">
                <a:latin typeface="Calibri"/>
                <a:cs typeface="Calibri"/>
              </a:rPr>
              <a:t>keras.layers.pooling.AveragePooling2D</a:t>
            </a:r>
            <a:r>
              <a:rPr sz="1300" dirty="0">
                <a:solidFill>
                  <a:srgbClr val="3F3F3F"/>
                </a:solidFill>
                <a:latin typeface="Calibri"/>
                <a:cs typeface="Calibri"/>
              </a:rPr>
              <a:t>(pool_size=(2,</a:t>
            </a:r>
            <a:r>
              <a:rPr sz="1300" spc="45" dirty="0">
                <a:solidFill>
                  <a:srgbClr val="3F3F3F"/>
                </a:solidFill>
                <a:latin typeface="Calibri"/>
                <a:cs typeface="Calibri"/>
              </a:rPr>
              <a:t> </a:t>
            </a:r>
            <a:r>
              <a:rPr sz="1300" spc="5" dirty="0">
                <a:solidFill>
                  <a:srgbClr val="3F3F3F"/>
                </a:solidFill>
                <a:latin typeface="Calibri"/>
                <a:cs typeface="Calibri"/>
              </a:rPr>
              <a:t>2),</a:t>
            </a:r>
            <a:r>
              <a:rPr sz="1300" spc="40" dirty="0">
                <a:solidFill>
                  <a:srgbClr val="3F3F3F"/>
                </a:solidFill>
                <a:latin typeface="Calibri"/>
                <a:cs typeface="Calibri"/>
              </a:rPr>
              <a:t> </a:t>
            </a:r>
            <a:r>
              <a:rPr sz="1300" dirty="0">
                <a:solidFill>
                  <a:srgbClr val="3F3F3F"/>
                </a:solidFill>
                <a:latin typeface="Calibri"/>
                <a:cs typeface="Calibri"/>
              </a:rPr>
              <a:t>strides=None,</a:t>
            </a:r>
            <a:r>
              <a:rPr sz="1300" spc="30" dirty="0">
                <a:solidFill>
                  <a:srgbClr val="3F3F3F"/>
                </a:solidFill>
                <a:latin typeface="Calibri"/>
                <a:cs typeface="Calibri"/>
              </a:rPr>
              <a:t> </a:t>
            </a:r>
            <a:r>
              <a:rPr sz="1300" dirty="0">
                <a:solidFill>
                  <a:srgbClr val="3F3F3F"/>
                </a:solidFill>
                <a:latin typeface="Calibri"/>
                <a:cs typeface="Calibri"/>
              </a:rPr>
              <a:t>padding='valid')</a:t>
            </a:r>
            <a:endParaRPr sz="1300">
              <a:latin typeface="Calibri"/>
              <a:cs typeface="Calibri"/>
            </a:endParaRPr>
          </a:p>
          <a:p>
            <a:pPr marL="163195" indent="-151130">
              <a:lnSpc>
                <a:spcPct val="100000"/>
              </a:lnSpc>
              <a:spcBef>
                <a:spcPts val="359"/>
              </a:spcBef>
              <a:buClr>
                <a:srgbClr val="000000"/>
              </a:buClr>
              <a:buFont typeface="Arial MT"/>
              <a:buChar char="•"/>
              <a:tabLst>
                <a:tab pos="163830" algn="l"/>
              </a:tabLst>
            </a:pPr>
            <a:r>
              <a:rPr sz="1650" b="1" spc="95" dirty="0">
                <a:solidFill>
                  <a:srgbClr val="3F3F3F"/>
                </a:solidFill>
                <a:latin typeface="Cambria"/>
                <a:cs typeface="Cambria"/>
              </a:rPr>
              <a:t>Up</a:t>
            </a:r>
            <a:r>
              <a:rPr sz="1650" b="1" spc="55" dirty="0">
                <a:solidFill>
                  <a:srgbClr val="3F3F3F"/>
                </a:solidFill>
                <a:latin typeface="Cambria"/>
                <a:cs typeface="Cambria"/>
              </a:rPr>
              <a:t> </a:t>
            </a:r>
            <a:r>
              <a:rPr sz="1650" b="1" dirty="0">
                <a:solidFill>
                  <a:srgbClr val="3F3F3F"/>
                </a:solidFill>
                <a:latin typeface="Cambria"/>
                <a:cs typeface="Cambria"/>
              </a:rPr>
              <a:t>sampling</a:t>
            </a:r>
            <a:endParaRPr sz="1650">
              <a:latin typeface="Cambria"/>
              <a:cs typeface="Cambria"/>
            </a:endParaRPr>
          </a:p>
          <a:p>
            <a:pPr marL="12700">
              <a:lnSpc>
                <a:spcPct val="100000"/>
              </a:lnSpc>
              <a:spcBef>
                <a:spcPts val="300"/>
              </a:spcBef>
            </a:pPr>
            <a:r>
              <a:rPr sz="1300" b="1" dirty="0">
                <a:solidFill>
                  <a:srgbClr val="3F3F3F"/>
                </a:solidFill>
                <a:latin typeface="Calibri"/>
                <a:cs typeface="Calibri"/>
              </a:rPr>
              <a:t>keras.layers.convolutional.UpSampling2D</a:t>
            </a:r>
            <a:r>
              <a:rPr sz="1300" dirty="0">
                <a:solidFill>
                  <a:srgbClr val="3F3F3F"/>
                </a:solidFill>
                <a:latin typeface="Calibri"/>
                <a:cs typeface="Calibri"/>
              </a:rPr>
              <a:t>(size=(2,</a:t>
            </a:r>
            <a:r>
              <a:rPr sz="1300" spc="45" dirty="0">
                <a:solidFill>
                  <a:srgbClr val="3F3F3F"/>
                </a:solidFill>
                <a:latin typeface="Calibri"/>
                <a:cs typeface="Calibri"/>
              </a:rPr>
              <a:t> </a:t>
            </a:r>
            <a:r>
              <a:rPr sz="1300" spc="5" dirty="0">
                <a:solidFill>
                  <a:srgbClr val="3F3F3F"/>
                </a:solidFill>
                <a:latin typeface="Calibri"/>
                <a:cs typeface="Calibri"/>
              </a:rPr>
              <a:t>2))</a:t>
            </a:r>
            <a:endParaRPr sz="1300">
              <a:latin typeface="Calibri"/>
              <a:cs typeface="Calibri"/>
            </a:endParaRPr>
          </a:p>
        </p:txBody>
      </p:sp>
      <p:pic>
        <p:nvPicPr>
          <p:cNvPr id="5" name="object 5"/>
          <p:cNvPicPr/>
          <p:nvPr/>
        </p:nvPicPr>
        <p:blipFill>
          <a:blip r:embed="rId2" cstate="print"/>
          <a:stretch>
            <a:fillRect/>
          </a:stretch>
        </p:blipFill>
        <p:spPr>
          <a:xfrm>
            <a:off x="1003553" y="3160776"/>
            <a:ext cx="3143237" cy="1468374"/>
          </a:xfrm>
          <a:prstGeom prst="rect">
            <a:avLst/>
          </a:prstGeom>
        </p:spPr>
      </p:pic>
      <p:pic>
        <p:nvPicPr>
          <p:cNvPr id="6" name="object 6"/>
          <p:cNvPicPr/>
          <p:nvPr/>
        </p:nvPicPr>
        <p:blipFill>
          <a:blip r:embed="rId3" cstate="print"/>
          <a:stretch>
            <a:fillRect/>
          </a:stretch>
        </p:blipFill>
        <p:spPr>
          <a:xfrm>
            <a:off x="6835902" y="5014721"/>
            <a:ext cx="2406395" cy="1232916"/>
          </a:xfrm>
          <a:prstGeom prst="rect">
            <a:avLst/>
          </a:prstGeom>
        </p:spPr>
      </p:pic>
      <p:sp>
        <p:nvSpPr>
          <p:cNvPr id="7" name="object 7"/>
          <p:cNvSpPr txBox="1"/>
          <p:nvPr/>
        </p:nvSpPr>
        <p:spPr>
          <a:xfrm>
            <a:off x="7909052" y="4748276"/>
            <a:ext cx="1144270" cy="252729"/>
          </a:xfrm>
          <a:prstGeom prst="rect">
            <a:avLst/>
          </a:prstGeom>
        </p:spPr>
        <p:txBody>
          <a:bodyPr vert="horz" wrap="square" lIns="0" tIns="17145" rIns="0" bIns="0" rtlCol="0">
            <a:spAutoFit/>
          </a:bodyPr>
          <a:lstStyle/>
          <a:p>
            <a:pPr marL="12700">
              <a:lnSpc>
                <a:spcPct val="100000"/>
              </a:lnSpc>
              <a:spcBef>
                <a:spcPts val="135"/>
              </a:spcBef>
            </a:pPr>
            <a:r>
              <a:rPr sz="1450" spc="155" dirty="0">
                <a:latin typeface="Cambria"/>
                <a:cs typeface="Cambria"/>
              </a:rPr>
              <a:t>Up</a:t>
            </a:r>
            <a:r>
              <a:rPr sz="1450" spc="40" dirty="0">
                <a:latin typeface="Cambria"/>
                <a:cs typeface="Cambria"/>
              </a:rPr>
              <a:t> </a:t>
            </a:r>
            <a:r>
              <a:rPr sz="1450" spc="75" dirty="0">
                <a:latin typeface="Cambria"/>
                <a:cs typeface="Cambria"/>
              </a:rPr>
              <a:t>sampling</a:t>
            </a:r>
            <a:endParaRPr sz="1450">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3AF6-7258-46AE-AE09-971F5D20155A}"/>
              </a:ext>
            </a:extLst>
          </p:cNvPr>
          <p:cNvSpPr>
            <a:spLocks noGrp="1"/>
          </p:cNvSpPr>
          <p:nvPr>
            <p:ph type="title"/>
          </p:nvPr>
        </p:nvSpPr>
        <p:spPr/>
        <p:txBody>
          <a:bodyPr/>
          <a:lstStyle/>
          <a:p>
            <a:r>
              <a:rPr lang="en-US" dirty="0"/>
              <a:t>Linear vs Non-linear Techniques</a:t>
            </a:r>
          </a:p>
        </p:txBody>
      </p:sp>
      <p:sp>
        <p:nvSpPr>
          <p:cNvPr id="3" name="Content Placeholder 2">
            <a:extLst>
              <a:ext uri="{FF2B5EF4-FFF2-40B4-BE49-F238E27FC236}">
                <a16:creationId xmlns:a16="http://schemas.microsoft.com/office/drawing/2014/main" id="{BF0787D0-CC80-4297-8B22-CFD3DBCDCE91}"/>
              </a:ext>
            </a:extLst>
          </p:cNvPr>
          <p:cNvSpPr>
            <a:spLocks noGrp="1"/>
          </p:cNvSpPr>
          <p:nvPr>
            <p:ph idx="1"/>
          </p:nvPr>
        </p:nvSpPr>
        <p:spPr/>
        <p:txBody>
          <a:bodyPr>
            <a:normAutofit/>
          </a:bodyPr>
          <a:lstStyle/>
          <a:p>
            <a:r>
              <a:rPr lang="en-US" dirty="0"/>
              <a:t>Linear classification techniques</a:t>
            </a:r>
          </a:p>
          <a:p>
            <a:pPr lvl="1"/>
            <a:r>
              <a:rPr lang="en-US" dirty="0"/>
              <a:t>Linear classifier</a:t>
            </a:r>
          </a:p>
          <a:p>
            <a:pPr lvl="1"/>
            <a:r>
              <a:rPr lang="en-US" dirty="0"/>
              <a:t>Perceptron</a:t>
            </a:r>
          </a:p>
          <a:p>
            <a:pPr lvl="1"/>
            <a:r>
              <a:rPr lang="en-US" dirty="0"/>
              <a:t>Logistic regression</a:t>
            </a:r>
          </a:p>
          <a:p>
            <a:pPr lvl="1"/>
            <a:r>
              <a:rPr lang="en-US" dirty="0"/>
              <a:t>Linear SVM</a:t>
            </a:r>
          </a:p>
          <a:p>
            <a:pPr lvl="1"/>
            <a:r>
              <a:rPr lang="en-US" dirty="0"/>
              <a:t>Naïve Bayes</a:t>
            </a:r>
          </a:p>
          <a:p>
            <a:r>
              <a:rPr lang="en-US" dirty="0"/>
              <a:t>Non-linear classification techniques</a:t>
            </a:r>
          </a:p>
          <a:p>
            <a:pPr lvl="1"/>
            <a:r>
              <a:rPr lang="en-US" i="1" dirty="0"/>
              <a:t>k</a:t>
            </a:r>
            <a:r>
              <a:rPr lang="en-US" dirty="0"/>
              <a:t>-nearest neighbors</a:t>
            </a:r>
          </a:p>
          <a:p>
            <a:pPr lvl="1"/>
            <a:r>
              <a:rPr lang="en-US" dirty="0"/>
              <a:t>Non-linear SVM</a:t>
            </a:r>
          </a:p>
          <a:p>
            <a:pPr lvl="1"/>
            <a:r>
              <a:rPr lang="en-US" dirty="0"/>
              <a:t>Neural networks</a:t>
            </a:r>
          </a:p>
          <a:p>
            <a:pPr lvl="1"/>
            <a:r>
              <a:rPr lang="en-US" dirty="0"/>
              <a:t>Decision trees</a:t>
            </a:r>
          </a:p>
          <a:p>
            <a:pPr lvl="1"/>
            <a:r>
              <a:rPr lang="en-US" dirty="0"/>
              <a:t>Random forest</a:t>
            </a:r>
          </a:p>
          <a:p>
            <a:pPr lvl="1"/>
            <a:endParaRPr lang="en-US" dirty="0"/>
          </a:p>
        </p:txBody>
      </p:sp>
      <p:sp>
        <p:nvSpPr>
          <p:cNvPr id="4" name="Content Placeholder 3">
            <a:extLst>
              <a:ext uri="{FF2B5EF4-FFF2-40B4-BE49-F238E27FC236}">
                <a16:creationId xmlns:a16="http://schemas.microsoft.com/office/drawing/2014/main" id="{DBC025D7-0610-4D4E-9F75-D07F770FB8CF}"/>
              </a:ext>
            </a:extLst>
          </p:cNvPr>
          <p:cNvSpPr>
            <a:spLocks noGrp="1"/>
          </p:cNvSpPr>
          <p:nvPr>
            <p:ph idx="10"/>
          </p:nvPr>
        </p:nvSpPr>
        <p:spPr/>
        <p:txBody>
          <a:bodyPr/>
          <a:lstStyle/>
          <a:p>
            <a:r>
              <a:rPr lang="en-US" dirty="0"/>
              <a:t>Linear vs Non-linear Techniques</a:t>
            </a:r>
          </a:p>
        </p:txBody>
      </p:sp>
    </p:spTree>
    <p:extLst>
      <p:ext uri="{BB962C8B-B14F-4D97-AF65-F5344CB8AC3E}">
        <p14:creationId xmlns:p14="http://schemas.microsoft.com/office/powerpoint/2010/main" val="1886996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70349" y="1504980"/>
            <a:ext cx="3372485" cy="629285"/>
          </a:xfrm>
          <a:prstGeom prst="rect">
            <a:avLst/>
          </a:prstGeom>
        </p:spPr>
        <p:txBody>
          <a:bodyPr vert="horz" wrap="square" lIns="0" tIns="13970" rIns="0" bIns="0" rtlCol="0">
            <a:spAutoFit/>
          </a:bodyPr>
          <a:lstStyle/>
          <a:p>
            <a:pPr marL="12700">
              <a:lnSpc>
                <a:spcPct val="100000"/>
              </a:lnSpc>
              <a:spcBef>
                <a:spcPts val="110"/>
              </a:spcBef>
            </a:pPr>
            <a:r>
              <a:rPr sz="3950" spc="180" dirty="0"/>
              <a:t>General</a:t>
            </a:r>
            <a:r>
              <a:rPr sz="3950" spc="125" dirty="0"/>
              <a:t> </a:t>
            </a:r>
            <a:r>
              <a:rPr sz="3950" spc="100" dirty="0"/>
              <a:t>layers</a:t>
            </a:r>
            <a:endParaRPr sz="3950" dirty="0"/>
          </a:p>
        </p:txBody>
      </p:sp>
      <p:sp>
        <p:nvSpPr>
          <p:cNvPr id="4" name="object 4"/>
          <p:cNvSpPr txBox="1"/>
          <p:nvPr/>
        </p:nvSpPr>
        <p:spPr>
          <a:xfrm>
            <a:off x="1058672" y="2537409"/>
            <a:ext cx="7920990" cy="3020060"/>
          </a:xfrm>
          <a:prstGeom prst="rect">
            <a:avLst/>
          </a:prstGeom>
        </p:spPr>
        <p:txBody>
          <a:bodyPr vert="horz" wrap="square" lIns="0" tIns="50165" rIns="0" bIns="0" rtlCol="0">
            <a:spAutoFit/>
          </a:bodyPr>
          <a:lstStyle/>
          <a:p>
            <a:pPr marL="163195" indent="-151130">
              <a:lnSpc>
                <a:spcPct val="100000"/>
              </a:lnSpc>
              <a:spcBef>
                <a:spcPts val="395"/>
              </a:spcBef>
              <a:buClr>
                <a:srgbClr val="000000"/>
              </a:buClr>
              <a:buFont typeface="Arial MT"/>
              <a:buChar char="•"/>
              <a:tabLst>
                <a:tab pos="163830" algn="l"/>
              </a:tabLst>
            </a:pPr>
            <a:r>
              <a:rPr sz="1950" b="1" spc="25" dirty="0">
                <a:solidFill>
                  <a:srgbClr val="3F3F3F"/>
                </a:solidFill>
                <a:latin typeface="Cambria"/>
                <a:cs typeface="Cambria"/>
              </a:rPr>
              <a:t>Dense</a:t>
            </a:r>
            <a:endParaRPr sz="1950">
              <a:latin typeface="Cambria"/>
              <a:cs typeface="Cambria"/>
            </a:endParaRPr>
          </a:p>
          <a:p>
            <a:pPr marL="12700" marR="762635" indent="-635">
              <a:lnSpc>
                <a:spcPts val="1780"/>
              </a:lnSpc>
              <a:spcBef>
                <a:spcPts val="455"/>
              </a:spcBef>
            </a:pPr>
            <a:r>
              <a:rPr sz="1650" b="1" spc="-10" dirty="0">
                <a:solidFill>
                  <a:srgbClr val="3F3F3F"/>
                </a:solidFill>
                <a:latin typeface="Calibri"/>
                <a:cs typeface="Calibri"/>
              </a:rPr>
              <a:t>keras.layers.core.Dense</a:t>
            </a:r>
            <a:r>
              <a:rPr sz="1650" spc="-10" dirty="0">
                <a:solidFill>
                  <a:srgbClr val="3F3F3F"/>
                </a:solidFill>
                <a:latin typeface="Calibri"/>
                <a:cs typeface="Calibri"/>
              </a:rPr>
              <a:t>(units,</a:t>
            </a:r>
            <a:r>
              <a:rPr sz="1650" spc="20" dirty="0">
                <a:solidFill>
                  <a:srgbClr val="3F3F3F"/>
                </a:solidFill>
                <a:latin typeface="Calibri"/>
                <a:cs typeface="Calibri"/>
              </a:rPr>
              <a:t> </a:t>
            </a:r>
            <a:r>
              <a:rPr sz="1650" spc="-5" dirty="0">
                <a:solidFill>
                  <a:srgbClr val="3F3F3F"/>
                </a:solidFill>
                <a:latin typeface="Calibri"/>
                <a:cs typeface="Calibri"/>
              </a:rPr>
              <a:t>activation=</a:t>
            </a:r>
            <a:r>
              <a:rPr sz="1650" b="1" spc="-5" dirty="0">
                <a:solidFill>
                  <a:srgbClr val="3F3F3F"/>
                </a:solidFill>
                <a:latin typeface="Calibri"/>
                <a:cs typeface="Calibri"/>
              </a:rPr>
              <a:t>None</a:t>
            </a:r>
            <a:r>
              <a:rPr sz="1650" spc="-5" dirty="0">
                <a:solidFill>
                  <a:srgbClr val="3F3F3F"/>
                </a:solidFill>
                <a:latin typeface="Calibri"/>
                <a:cs typeface="Calibri"/>
              </a:rPr>
              <a:t>,</a:t>
            </a:r>
            <a:r>
              <a:rPr sz="1650" spc="25" dirty="0">
                <a:solidFill>
                  <a:srgbClr val="3F3F3F"/>
                </a:solidFill>
                <a:latin typeface="Calibri"/>
                <a:cs typeface="Calibri"/>
              </a:rPr>
              <a:t> </a:t>
            </a:r>
            <a:r>
              <a:rPr sz="1650" spc="-10" dirty="0">
                <a:solidFill>
                  <a:srgbClr val="A6A6A6"/>
                </a:solidFill>
                <a:latin typeface="Calibri"/>
                <a:cs typeface="Calibri"/>
              </a:rPr>
              <a:t>use_bias=</a:t>
            </a:r>
            <a:r>
              <a:rPr sz="1650" b="1" spc="-10" dirty="0">
                <a:solidFill>
                  <a:srgbClr val="A6A6A6"/>
                </a:solidFill>
                <a:latin typeface="Calibri"/>
                <a:cs typeface="Calibri"/>
              </a:rPr>
              <a:t>True</a:t>
            </a:r>
            <a:r>
              <a:rPr sz="1650" spc="-10" dirty="0">
                <a:solidFill>
                  <a:srgbClr val="A6A6A6"/>
                </a:solidFill>
                <a:latin typeface="Calibri"/>
                <a:cs typeface="Calibri"/>
              </a:rPr>
              <a:t>, </a:t>
            </a:r>
            <a:r>
              <a:rPr sz="1650" spc="-5" dirty="0">
                <a:solidFill>
                  <a:srgbClr val="A6A6A6"/>
                </a:solidFill>
                <a:latin typeface="Calibri"/>
                <a:cs typeface="Calibri"/>
              </a:rPr>
              <a:t> kernel_initializer='glorot_uniform',</a:t>
            </a:r>
            <a:r>
              <a:rPr sz="1650" spc="25" dirty="0">
                <a:solidFill>
                  <a:srgbClr val="A6A6A6"/>
                </a:solidFill>
                <a:latin typeface="Calibri"/>
                <a:cs typeface="Calibri"/>
              </a:rPr>
              <a:t> </a:t>
            </a:r>
            <a:r>
              <a:rPr sz="1650" spc="-5" dirty="0">
                <a:solidFill>
                  <a:srgbClr val="A6A6A6"/>
                </a:solidFill>
                <a:latin typeface="Calibri"/>
                <a:cs typeface="Calibri"/>
              </a:rPr>
              <a:t>bias_initializer='zeros',</a:t>
            </a:r>
            <a:r>
              <a:rPr sz="1650" spc="20" dirty="0">
                <a:solidFill>
                  <a:srgbClr val="A6A6A6"/>
                </a:solidFill>
                <a:latin typeface="Calibri"/>
                <a:cs typeface="Calibri"/>
              </a:rPr>
              <a:t> </a:t>
            </a:r>
            <a:r>
              <a:rPr sz="1650" spc="-10" dirty="0">
                <a:solidFill>
                  <a:srgbClr val="A6A6A6"/>
                </a:solidFill>
                <a:latin typeface="Calibri"/>
                <a:cs typeface="Calibri"/>
              </a:rPr>
              <a:t>kernel_regularizer=</a:t>
            </a:r>
            <a:r>
              <a:rPr sz="1650" b="1" spc="-10" dirty="0">
                <a:solidFill>
                  <a:srgbClr val="A6A6A6"/>
                </a:solidFill>
                <a:latin typeface="Calibri"/>
                <a:cs typeface="Calibri"/>
              </a:rPr>
              <a:t>None</a:t>
            </a:r>
            <a:r>
              <a:rPr sz="1650" spc="-10" dirty="0">
                <a:solidFill>
                  <a:srgbClr val="A6A6A6"/>
                </a:solidFill>
                <a:latin typeface="Calibri"/>
                <a:cs typeface="Calibri"/>
              </a:rPr>
              <a:t>, </a:t>
            </a:r>
            <a:r>
              <a:rPr sz="1650" spc="-360" dirty="0">
                <a:solidFill>
                  <a:srgbClr val="A6A6A6"/>
                </a:solidFill>
                <a:latin typeface="Calibri"/>
                <a:cs typeface="Calibri"/>
              </a:rPr>
              <a:t> </a:t>
            </a:r>
            <a:r>
              <a:rPr sz="1650" spc="-5" dirty="0">
                <a:solidFill>
                  <a:srgbClr val="A6A6A6"/>
                </a:solidFill>
                <a:latin typeface="Calibri"/>
                <a:cs typeface="Calibri"/>
              </a:rPr>
              <a:t>bias_regularizer=</a:t>
            </a:r>
            <a:r>
              <a:rPr sz="1650" b="1" spc="-5" dirty="0">
                <a:solidFill>
                  <a:srgbClr val="A6A6A6"/>
                </a:solidFill>
                <a:latin typeface="Calibri"/>
                <a:cs typeface="Calibri"/>
              </a:rPr>
              <a:t>None</a:t>
            </a:r>
            <a:r>
              <a:rPr sz="1650" spc="-5" dirty="0">
                <a:solidFill>
                  <a:srgbClr val="A6A6A6"/>
                </a:solidFill>
                <a:latin typeface="Calibri"/>
                <a:cs typeface="Calibri"/>
              </a:rPr>
              <a:t>,</a:t>
            </a:r>
            <a:r>
              <a:rPr sz="1650" spc="30" dirty="0">
                <a:solidFill>
                  <a:srgbClr val="A6A6A6"/>
                </a:solidFill>
                <a:latin typeface="Calibri"/>
                <a:cs typeface="Calibri"/>
              </a:rPr>
              <a:t> </a:t>
            </a:r>
            <a:r>
              <a:rPr sz="1650" spc="-5" dirty="0">
                <a:solidFill>
                  <a:srgbClr val="A6A6A6"/>
                </a:solidFill>
                <a:latin typeface="Calibri"/>
                <a:cs typeface="Calibri"/>
              </a:rPr>
              <a:t>activity_regularizer=</a:t>
            </a:r>
            <a:r>
              <a:rPr sz="1650" b="1" spc="-5" dirty="0">
                <a:solidFill>
                  <a:srgbClr val="A6A6A6"/>
                </a:solidFill>
                <a:latin typeface="Calibri"/>
                <a:cs typeface="Calibri"/>
              </a:rPr>
              <a:t>None</a:t>
            </a:r>
            <a:r>
              <a:rPr sz="1650" spc="-5" dirty="0">
                <a:solidFill>
                  <a:srgbClr val="A6A6A6"/>
                </a:solidFill>
                <a:latin typeface="Calibri"/>
                <a:cs typeface="Calibri"/>
              </a:rPr>
              <a:t>,</a:t>
            </a:r>
            <a:r>
              <a:rPr sz="1650" spc="30" dirty="0">
                <a:solidFill>
                  <a:srgbClr val="A6A6A6"/>
                </a:solidFill>
                <a:latin typeface="Calibri"/>
                <a:cs typeface="Calibri"/>
              </a:rPr>
              <a:t> </a:t>
            </a:r>
            <a:r>
              <a:rPr sz="1650" spc="-10" dirty="0">
                <a:solidFill>
                  <a:srgbClr val="A6A6A6"/>
                </a:solidFill>
                <a:latin typeface="Calibri"/>
                <a:cs typeface="Calibri"/>
              </a:rPr>
              <a:t>kernel_constraint=</a:t>
            </a:r>
            <a:r>
              <a:rPr sz="1650" b="1" spc="-10" dirty="0">
                <a:solidFill>
                  <a:srgbClr val="A6A6A6"/>
                </a:solidFill>
                <a:latin typeface="Calibri"/>
                <a:cs typeface="Calibri"/>
              </a:rPr>
              <a:t>None</a:t>
            </a:r>
            <a:r>
              <a:rPr sz="1650" spc="-10" dirty="0">
                <a:solidFill>
                  <a:srgbClr val="A6A6A6"/>
                </a:solidFill>
                <a:latin typeface="Calibri"/>
                <a:cs typeface="Calibri"/>
              </a:rPr>
              <a:t>, </a:t>
            </a:r>
            <a:r>
              <a:rPr sz="1650" spc="-5" dirty="0">
                <a:solidFill>
                  <a:srgbClr val="A6A6A6"/>
                </a:solidFill>
                <a:latin typeface="Calibri"/>
                <a:cs typeface="Calibri"/>
              </a:rPr>
              <a:t> bias_constraint=</a:t>
            </a:r>
            <a:r>
              <a:rPr sz="1650" b="1" spc="-5" dirty="0">
                <a:solidFill>
                  <a:srgbClr val="A6A6A6"/>
                </a:solidFill>
                <a:latin typeface="Calibri"/>
                <a:cs typeface="Calibri"/>
              </a:rPr>
              <a:t>None</a:t>
            </a:r>
            <a:r>
              <a:rPr sz="1650" spc="-5" dirty="0">
                <a:solidFill>
                  <a:srgbClr val="A6A6A6"/>
                </a:solidFill>
                <a:latin typeface="Calibri"/>
                <a:cs typeface="Calibri"/>
              </a:rPr>
              <a:t>)</a:t>
            </a:r>
            <a:endParaRPr sz="1650">
              <a:latin typeface="Calibri"/>
              <a:cs typeface="Calibri"/>
            </a:endParaRPr>
          </a:p>
          <a:p>
            <a:pPr marL="163195" indent="-151130">
              <a:lnSpc>
                <a:spcPct val="100000"/>
              </a:lnSpc>
              <a:spcBef>
                <a:spcPts val="345"/>
              </a:spcBef>
              <a:buClr>
                <a:srgbClr val="000000"/>
              </a:buClr>
              <a:buFont typeface="Arial MT"/>
              <a:buChar char="•"/>
              <a:tabLst>
                <a:tab pos="163830" algn="l"/>
              </a:tabLst>
            </a:pPr>
            <a:r>
              <a:rPr sz="1950" b="1" spc="-5" dirty="0">
                <a:solidFill>
                  <a:srgbClr val="3F3F3F"/>
                </a:solidFill>
                <a:latin typeface="Cambria"/>
                <a:cs typeface="Cambria"/>
              </a:rPr>
              <a:t>Dropout</a:t>
            </a:r>
            <a:endParaRPr sz="1950">
              <a:latin typeface="Cambria"/>
              <a:cs typeface="Cambria"/>
            </a:endParaRPr>
          </a:p>
          <a:p>
            <a:pPr marL="12700">
              <a:lnSpc>
                <a:spcPct val="100000"/>
              </a:lnSpc>
              <a:spcBef>
                <a:spcPts val="229"/>
              </a:spcBef>
            </a:pPr>
            <a:r>
              <a:rPr sz="1650" b="1" spc="-10" dirty="0">
                <a:solidFill>
                  <a:srgbClr val="3F3F3F"/>
                </a:solidFill>
                <a:latin typeface="Calibri"/>
                <a:cs typeface="Calibri"/>
              </a:rPr>
              <a:t>keras.layers.core.Dropout</a:t>
            </a:r>
            <a:r>
              <a:rPr sz="1650" spc="-10" dirty="0">
                <a:solidFill>
                  <a:srgbClr val="3F3F3F"/>
                </a:solidFill>
                <a:latin typeface="Calibri"/>
                <a:cs typeface="Calibri"/>
              </a:rPr>
              <a:t>(rate,</a:t>
            </a:r>
            <a:r>
              <a:rPr sz="1650" spc="10" dirty="0">
                <a:solidFill>
                  <a:srgbClr val="3F3F3F"/>
                </a:solidFill>
                <a:latin typeface="Calibri"/>
                <a:cs typeface="Calibri"/>
              </a:rPr>
              <a:t> </a:t>
            </a:r>
            <a:r>
              <a:rPr sz="1650" spc="-5" dirty="0">
                <a:solidFill>
                  <a:srgbClr val="A6A6A6"/>
                </a:solidFill>
                <a:latin typeface="Calibri"/>
                <a:cs typeface="Calibri"/>
              </a:rPr>
              <a:t>noise_shape=</a:t>
            </a:r>
            <a:r>
              <a:rPr sz="1650" b="1" spc="-5" dirty="0">
                <a:solidFill>
                  <a:srgbClr val="A6A6A6"/>
                </a:solidFill>
                <a:latin typeface="Calibri"/>
                <a:cs typeface="Calibri"/>
              </a:rPr>
              <a:t>None</a:t>
            </a:r>
            <a:r>
              <a:rPr sz="1650" spc="-5" dirty="0">
                <a:solidFill>
                  <a:srgbClr val="A6A6A6"/>
                </a:solidFill>
                <a:latin typeface="Calibri"/>
                <a:cs typeface="Calibri"/>
              </a:rPr>
              <a:t>,</a:t>
            </a:r>
            <a:r>
              <a:rPr sz="1650" spc="15" dirty="0">
                <a:solidFill>
                  <a:srgbClr val="A6A6A6"/>
                </a:solidFill>
                <a:latin typeface="Calibri"/>
                <a:cs typeface="Calibri"/>
              </a:rPr>
              <a:t> </a:t>
            </a:r>
            <a:r>
              <a:rPr sz="1650" spc="-5" dirty="0">
                <a:solidFill>
                  <a:srgbClr val="A6A6A6"/>
                </a:solidFill>
                <a:latin typeface="Calibri"/>
                <a:cs typeface="Calibri"/>
              </a:rPr>
              <a:t>seed=</a:t>
            </a:r>
            <a:r>
              <a:rPr sz="1650" b="1" spc="-5" dirty="0">
                <a:solidFill>
                  <a:srgbClr val="A6A6A6"/>
                </a:solidFill>
                <a:latin typeface="Calibri"/>
                <a:cs typeface="Calibri"/>
              </a:rPr>
              <a:t>None</a:t>
            </a:r>
            <a:r>
              <a:rPr sz="1650" spc="-5" dirty="0">
                <a:solidFill>
                  <a:srgbClr val="3F3F3F"/>
                </a:solidFill>
                <a:latin typeface="Calibri"/>
                <a:cs typeface="Calibri"/>
              </a:rPr>
              <a:t>)</a:t>
            </a:r>
            <a:endParaRPr sz="1650">
              <a:latin typeface="Calibri"/>
              <a:cs typeface="Calibri"/>
            </a:endParaRPr>
          </a:p>
          <a:p>
            <a:pPr marL="163195" indent="-151130">
              <a:lnSpc>
                <a:spcPct val="100000"/>
              </a:lnSpc>
              <a:spcBef>
                <a:spcPts val="359"/>
              </a:spcBef>
              <a:buClr>
                <a:srgbClr val="000000"/>
              </a:buClr>
              <a:buFont typeface="Arial MT"/>
              <a:buChar char="•"/>
              <a:tabLst>
                <a:tab pos="163830" algn="l"/>
              </a:tabLst>
            </a:pPr>
            <a:r>
              <a:rPr sz="1950" b="1" spc="25" dirty="0">
                <a:solidFill>
                  <a:srgbClr val="3F3F3F"/>
                </a:solidFill>
                <a:latin typeface="Cambria"/>
                <a:cs typeface="Cambria"/>
              </a:rPr>
              <a:t>Embedding</a:t>
            </a:r>
            <a:endParaRPr sz="1950">
              <a:latin typeface="Cambria"/>
              <a:cs typeface="Cambria"/>
            </a:endParaRPr>
          </a:p>
          <a:p>
            <a:pPr marL="12700" marR="5080">
              <a:lnSpc>
                <a:spcPts val="1780"/>
              </a:lnSpc>
              <a:spcBef>
                <a:spcPts val="450"/>
              </a:spcBef>
            </a:pPr>
            <a:r>
              <a:rPr sz="1650" b="1" spc="-5" dirty="0">
                <a:solidFill>
                  <a:srgbClr val="3F3F3F"/>
                </a:solidFill>
                <a:latin typeface="Calibri"/>
                <a:cs typeface="Calibri"/>
              </a:rPr>
              <a:t>keras.layers.embeddings.Embedding</a:t>
            </a:r>
            <a:r>
              <a:rPr sz="1650" spc="-5" dirty="0">
                <a:solidFill>
                  <a:srgbClr val="3F3F3F"/>
                </a:solidFill>
                <a:latin typeface="Calibri"/>
                <a:cs typeface="Calibri"/>
              </a:rPr>
              <a:t>(input_dim,</a:t>
            </a:r>
            <a:r>
              <a:rPr sz="1650" spc="20" dirty="0">
                <a:solidFill>
                  <a:srgbClr val="3F3F3F"/>
                </a:solidFill>
                <a:latin typeface="Calibri"/>
                <a:cs typeface="Calibri"/>
              </a:rPr>
              <a:t> </a:t>
            </a:r>
            <a:r>
              <a:rPr sz="1650" spc="-5" dirty="0">
                <a:solidFill>
                  <a:srgbClr val="3F3F3F"/>
                </a:solidFill>
                <a:latin typeface="Calibri"/>
                <a:cs typeface="Calibri"/>
              </a:rPr>
              <a:t>output_dim,</a:t>
            </a:r>
            <a:r>
              <a:rPr sz="1650" spc="15" dirty="0">
                <a:solidFill>
                  <a:srgbClr val="3F3F3F"/>
                </a:solidFill>
                <a:latin typeface="Calibri"/>
                <a:cs typeface="Calibri"/>
              </a:rPr>
              <a:t> </a:t>
            </a:r>
            <a:r>
              <a:rPr sz="1650" spc="-5" dirty="0">
                <a:solidFill>
                  <a:srgbClr val="3F3F3F"/>
                </a:solidFill>
                <a:latin typeface="Calibri"/>
                <a:cs typeface="Calibri"/>
              </a:rPr>
              <a:t>input_length=</a:t>
            </a:r>
            <a:r>
              <a:rPr sz="1650" b="1" spc="-5" dirty="0">
                <a:solidFill>
                  <a:srgbClr val="3F3F3F"/>
                </a:solidFill>
                <a:latin typeface="Calibri"/>
                <a:cs typeface="Calibri"/>
              </a:rPr>
              <a:t>None </a:t>
            </a:r>
            <a:r>
              <a:rPr sz="1650" b="1" dirty="0">
                <a:solidFill>
                  <a:srgbClr val="3F3F3F"/>
                </a:solidFill>
                <a:latin typeface="Calibri"/>
                <a:cs typeface="Calibri"/>
              </a:rPr>
              <a:t> </a:t>
            </a:r>
            <a:r>
              <a:rPr sz="1650" spc="-5" dirty="0">
                <a:solidFill>
                  <a:srgbClr val="A6A6A6"/>
                </a:solidFill>
                <a:latin typeface="Calibri"/>
                <a:cs typeface="Calibri"/>
              </a:rPr>
              <a:t>embeddings_initializer='uniform',</a:t>
            </a:r>
            <a:r>
              <a:rPr sz="1650" spc="40" dirty="0">
                <a:solidFill>
                  <a:srgbClr val="A6A6A6"/>
                </a:solidFill>
                <a:latin typeface="Calibri"/>
                <a:cs typeface="Calibri"/>
              </a:rPr>
              <a:t> </a:t>
            </a:r>
            <a:r>
              <a:rPr sz="1650" spc="-5" dirty="0">
                <a:solidFill>
                  <a:srgbClr val="A6A6A6"/>
                </a:solidFill>
                <a:latin typeface="Calibri"/>
                <a:cs typeface="Calibri"/>
              </a:rPr>
              <a:t>embeddings_regularizer=</a:t>
            </a:r>
            <a:r>
              <a:rPr sz="1650" b="1" spc="-5" dirty="0">
                <a:solidFill>
                  <a:srgbClr val="A6A6A6"/>
                </a:solidFill>
                <a:latin typeface="Calibri"/>
                <a:cs typeface="Calibri"/>
              </a:rPr>
              <a:t>None</a:t>
            </a:r>
            <a:r>
              <a:rPr sz="1650" spc="-5" dirty="0">
                <a:solidFill>
                  <a:srgbClr val="A6A6A6"/>
                </a:solidFill>
                <a:latin typeface="Calibri"/>
                <a:cs typeface="Calibri"/>
              </a:rPr>
              <a:t>,</a:t>
            </a:r>
            <a:r>
              <a:rPr sz="1650" spc="55" dirty="0">
                <a:solidFill>
                  <a:srgbClr val="A6A6A6"/>
                </a:solidFill>
                <a:latin typeface="Calibri"/>
                <a:cs typeface="Calibri"/>
              </a:rPr>
              <a:t> </a:t>
            </a:r>
            <a:r>
              <a:rPr sz="1650" spc="-5" dirty="0">
                <a:solidFill>
                  <a:srgbClr val="A6A6A6"/>
                </a:solidFill>
                <a:latin typeface="Calibri"/>
                <a:cs typeface="Calibri"/>
              </a:rPr>
              <a:t>activity_regularizer=</a:t>
            </a:r>
            <a:r>
              <a:rPr sz="1650" b="1" spc="-5" dirty="0">
                <a:solidFill>
                  <a:srgbClr val="A6A6A6"/>
                </a:solidFill>
                <a:latin typeface="Calibri"/>
                <a:cs typeface="Calibri"/>
              </a:rPr>
              <a:t>None</a:t>
            </a:r>
            <a:r>
              <a:rPr sz="1650" spc="-5" dirty="0">
                <a:solidFill>
                  <a:srgbClr val="A6A6A6"/>
                </a:solidFill>
                <a:latin typeface="Calibri"/>
                <a:cs typeface="Calibri"/>
              </a:rPr>
              <a:t>, </a:t>
            </a:r>
            <a:r>
              <a:rPr sz="1650" spc="-360" dirty="0">
                <a:solidFill>
                  <a:srgbClr val="A6A6A6"/>
                </a:solidFill>
                <a:latin typeface="Calibri"/>
                <a:cs typeface="Calibri"/>
              </a:rPr>
              <a:t> </a:t>
            </a:r>
            <a:r>
              <a:rPr sz="1650" spc="-5" dirty="0">
                <a:solidFill>
                  <a:srgbClr val="A6A6A6"/>
                </a:solidFill>
                <a:latin typeface="Calibri"/>
                <a:cs typeface="Calibri"/>
              </a:rPr>
              <a:t>embeddings_constraint=</a:t>
            </a:r>
            <a:r>
              <a:rPr sz="1650" b="1" spc="-5" dirty="0">
                <a:solidFill>
                  <a:srgbClr val="A6A6A6"/>
                </a:solidFill>
                <a:latin typeface="Calibri"/>
                <a:cs typeface="Calibri"/>
              </a:rPr>
              <a:t>None</a:t>
            </a:r>
            <a:r>
              <a:rPr sz="1650" spc="-5" dirty="0">
                <a:solidFill>
                  <a:srgbClr val="A6A6A6"/>
                </a:solidFill>
                <a:latin typeface="Calibri"/>
                <a:cs typeface="Calibri"/>
              </a:rPr>
              <a:t>,</a:t>
            </a:r>
            <a:r>
              <a:rPr sz="1650" spc="25" dirty="0">
                <a:solidFill>
                  <a:srgbClr val="A6A6A6"/>
                </a:solidFill>
                <a:latin typeface="Calibri"/>
                <a:cs typeface="Calibri"/>
              </a:rPr>
              <a:t> </a:t>
            </a:r>
            <a:r>
              <a:rPr sz="1650" spc="-10" dirty="0">
                <a:solidFill>
                  <a:srgbClr val="A6A6A6"/>
                </a:solidFill>
                <a:latin typeface="Calibri"/>
                <a:cs typeface="Calibri"/>
              </a:rPr>
              <a:t>mask_zero=</a:t>
            </a:r>
            <a:r>
              <a:rPr sz="1650" b="1" spc="-10" dirty="0">
                <a:solidFill>
                  <a:srgbClr val="A6A6A6"/>
                </a:solidFill>
                <a:latin typeface="Calibri"/>
                <a:cs typeface="Calibri"/>
              </a:rPr>
              <a:t>False</a:t>
            </a:r>
            <a:r>
              <a:rPr sz="1650" spc="-10" dirty="0">
                <a:solidFill>
                  <a:srgbClr val="3F3F3F"/>
                </a:solidFill>
                <a:latin typeface="Calibri"/>
                <a:cs typeface="Calibri"/>
              </a:rPr>
              <a:t>)</a:t>
            </a:r>
            <a:endParaRPr sz="1650">
              <a:latin typeface="Calibri"/>
              <a:cs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67994" y="1829053"/>
            <a:ext cx="6847840" cy="629285"/>
          </a:xfrm>
          <a:prstGeom prst="rect">
            <a:avLst/>
          </a:prstGeom>
        </p:spPr>
        <p:txBody>
          <a:bodyPr vert="horz" wrap="square" lIns="0" tIns="13970" rIns="0" bIns="0" rtlCol="0">
            <a:spAutoFit/>
          </a:bodyPr>
          <a:lstStyle/>
          <a:p>
            <a:pPr marL="12700">
              <a:lnSpc>
                <a:spcPct val="100000"/>
              </a:lnSpc>
              <a:spcBef>
                <a:spcPts val="110"/>
              </a:spcBef>
            </a:pPr>
            <a:r>
              <a:rPr sz="3950" spc="130" dirty="0"/>
              <a:t>Optimizers</a:t>
            </a:r>
            <a:r>
              <a:rPr sz="3950" spc="140" dirty="0"/>
              <a:t> </a:t>
            </a:r>
            <a:r>
              <a:rPr sz="3950" spc="130" dirty="0"/>
              <a:t>available</a:t>
            </a:r>
            <a:r>
              <a:rPr sz="3950" spc="165" dirty="0"/>
              <a:t> </a:t>
            </a:r>
            <a:r>
              <a:rPr sz="3950" spc="155" dirty="0"/>
              <a:t>in</a:t>
            </a:r>
            <a:r>
              <a:rPr sz="3950" spc="145" dirty="0"/>
              <a:t> </a:t>
            </a:r>
            <a:r>
              <a:rPr sz="3950" spc="190" dirty="0"/>
              <a:t>Keras</a:t>
            </a:r>
            <a:endParaRPr sz="3950"/>
          </a:p>
        </p:txBody>
      </p:sp>
      <p:sp>
        <p:nvSpPr>
          <p:cNvPr id="4" name="object 4"/>
          <p:cNvSpPr txBox="1">
            <a:spLocks noGrp="1"/>
          </p:cNvSpPr>
          <p:nvPr>
            <p:ph type="body" idx="1"/>
          </p:nvPr>
        </p:nvSpPr>
        <p:spPr>
          <a:prstGeom prst="rect">
            <a:avLst/>
          </a:prstGeom>
        </p:spPr>
        <p:txBody>
          <a:bodyPr vert="horz" wrap="square" lIns="0" tIns="46355" rIns="0" bIns="0" rtlCol="0">
            <a:spAutoFit/>
          </a:bodyPr>
          <a:lstStyle/>
          <a:p>
            <a:pPr marL="743585" marR="5080" indent="-151130">
              <a:lnSpc>
                <a:spcPts val="2140"/>
              </a:lnSpc>
              <a:spcBef>
                <a:spcPts val="365"/>
              </a:spcBef>
              <a:buClr>
                <a:srgbClr val="000000"/>
              </a:buClr>
              <a:buFont typeface="Arial MT"/>
              <a:buChar char="•"/>
              <a:tabLst>
                <a:tab pos="744220" algn="l"/>
              </a:tabLst>
            </a:pPr>
            <a:r>
              <a:rPr spc="95" dirty="0"/>
              <a:t>How</a:t>
            </a:r>
            <a:r>
              <a:rPr spc="114" dirty="0"/>
              <a:t> </a:t>
            </a:r>
            <a:r>
              <a:rPr dirty="0"/>
              <a:t>do</a:t>
            </a:r>
            <a:r>
              <a:rPr spc="120" dirty="0"/>
              <a:t> </a:t>
            </a:r>
            <a:r>
              <a:rPr spc="30" dirty="0"/>
              <a:t>we</a:t>
            </a:r>
            <a:r>
              <a:rPr spc="114" dirty="0"/>
              <a:t> </a:t>
            </a:r>
            <a:r>
              <a:rPr spc="75" dirty="0"/>
              <a:t>find</a:t>
            </a:r>
            <a:r>
              <a:rPr spc="105" dirty="0"/>
              <a:t> </a:t>
            </a:r>
            <a:r>
              <a:rPr spc="90" dirty="0"/>
              <a:t>the</a:t>
            </a:r>
            <a:r>
              <a:rPr spc="114" dirty="0"/>
              <a:t> </a:t>
            </a:r>
            <a:r>
              <a:rPr spc="55" dirty="0"/>
              <a:t>“best</a:t>
            </a:r>
            <a:r>
              <a:rPr spc="130" dirty="0"/>
              <a:t> </a:t>
            </a:r>
            <a:r>
              <a:rPr spc="70" dirty="0"/>
              <a:t>set</a:t>
            </a:r>
            <a:r>
              <a:rPr spc="114" dirty="0"/>
              <a:t> </a:t>
            </a:r>
            <a:r>
              <a:rPr spc="5" dirty="0"/>
              <a:t>of</a:t>
            </a:r>
            <a:r>
              <a:rPr spc="120" dirty="0"/>
              <a:t> </a:t>
            </a:r>
            <a:r>
              <a:rPr spc="85" dirty="0"/>
              <a:t>parameters</a:t>
            </a:r>
            <a:r>
              <a:rPr spc="125" dirty="0"/>
              <a:t> </a:t>
            </a:r>
            <a:r>
              <a:rPr spc="55" dirty="0"/>
              <a:t>(weights</a:t>
            </a:r>
            <a:r>
              <a:rPr spc="105" dirty="0"/>
              <a:t> and</a:t>
            </a:r>
            <a:r>
              <a:rPr spc="110" dirty="0"/>
              <a:t> </a:t>
            </a:r>
            <a:r>
              <a:rPr spc="45" dirty="0"/>
              <a:t>biases)”</a:t>
            </a:r>
            <a:r>
              <a:rPr spc="114" dirty="0"/>
              <a:t> </a:t>
            </a:r>
            <a:r>
              <a:rPr spc="25" dirty="0"/>
              <a:t>for</a:t>
            </a:r>
            <a:r>
              <a:rPr spc="110" dirty="0"/>
              <a:t> </a:t>
            </a:r>
            <a:r>
              <a:rPr spc="85" dirty="0"/>
              <a:t>the </a:t>
            </a:r>
            <a:r>
              <a:rPr spc="-415" dirty="0"/>
              <a:t> </a:t>
            </a:r>
            <a:r>
              <a:rPr spc="80" dirty="0"/>
              <a:t>given</a:t>
            </a:r>
            <a:r>
              <a:rPr spc="95" dirty="0"/>
              <a:t> </a:t>
            </a:r>
            <a:r>
              <a:rPr spc="65" dirty="0"/>
              <a:t>network</a:t>
            </a:r>
            <a:r>
              <a:rPr spc="114" dirty="0"/>
              <a:t> </a:t>
            </a:r>
            <a:r>
              <a:rPr spc="55" dirty="0"/>
              <a:t>?</a:t>
            </a:r>
          </a:p>
          <a:p>
            <a:pPr marL="743585" indent="-151130">
              <a:lnSpc>
                <a:spcPct val="100000"/>
              </a:lnSpc>
              <a:spcBef>
                <a:spcPts val="300"/>
              </a:spcBef>
              <a:buClr>
                <a:srgbClr val="000000"/>
              </a:buClr>
              <a:buFont typeface="Arial MT"/>
              <a:buChar char="•"/>
              <a:tabLst>
                <a:tab pos="744220" algn="l"/>
              </a:tabLst>
            </a:pPr>
            <a:r>
              <a:rPr sz="1550" b="1" spc="15" dirty="0">
                <a:latin typeface="Cambria"/>
                <a:cs typeface="Cambria"/>
              </a:rPr>
              <a:t>Optimization</a:t>
            </a:r>
            <a:endParaRPr sz="1550">
              <a:latin typeface="Cambria"/>
              <a:cs typeface="Cambria"/>
            </a:endParaRPr>
          </a:p>
          <a:p>
            <a:pPr marL="894715" lvl="1" indent="-151765">
              <a:lnSpc>
                <a:spcPct val="100000"/>
              </a:lnSpc>
              <a:spcBef>
                <a:spcPts val="390"/>
              </a:spcBef>
              <a:buClr>
                <a:srgbClr val="000000"/>
              </a:buClr>
              <a:buFont typeface="Arial MT"/>
              <a:buChar char="•"/>
              <a:tabLst>
                <a:tab pos="895350" algn="l"/>
              </a:tabLst>
            </a:pPr>
            <a:r>
              <a:rPr sz="1200" spc="70" dirty="0">
                <a:solidFill>
                  <a:srgbClr val="3F3F3F"/>
                </a:solidFill>
                <a:latin typeface="Cambria"/>
                <a:cs typeface="Cambria"/>
              </a:rPr>
              <a:t>They</a:t>
            </a:r>
            <a:r>
              <a:rPr sz="1200" spc="75" dirty="0">
                <a:solidFill>
                  <a:srgbClr val="3F3F3F"/>
                </a:solidFill>
                <a:latin typeface="Cambria"/>
                <a:cs typeface="Cambria"/>
              </a:rPr>
              <a:t> </a:t>
            </a:r>
            <a:r>
              <a:rPr sz="1200" spc="60" dirty="0">
                <a:solidFill>
                  <a:srgbClr val="3F3F3F"/>
                </a:solidFill>
                <a:latin typeface="Cambria"/>
                <a:cs typeface="Cambria"/>
              </a:rPr>
              <a:t>vary</a:t>
            </a:r>
            <a:r>
              <a:rPr sz="1200" spc="75" dirty="0">
                <a:solidFill>
                  <a:srgbClr val="3F3F3F"/>
                </a:solidFill>
                <a:latin typeface="Cambria"/>
                <a:cs typeface="Cambria"/>
              </a:rPr>
              <a:t> </a:t>
            </a:r>
            <a:r>
              <a:rPr sz="1200" spc="70" dirty="0">
                <a:solidFill>
                  <a:srgbClr val="3F3F3F"/>
                </a:solidFill>
                <a:latin typeface="Cambria"/>
                <a:cs typeface="Cambria"/>
              </a:rPr>
              <a:t>in</a:t>
            </a:r>
            <a:r>
              <a:rPr sz="1200" spc="75" dirty="0">
                <a:solidFill>
                  <a:srgbClr val="3F3F3F"/>
                </a:solidFill>
                <a:latin typeface="Cambria"/>
                <a:cs typeface="Cambria"/>
              </a:rPr>
              <a:t> </a:t>
            </a:r>
            <a:r>
              <a:rPr sz="1200" spc="60" dirty="0">
                <a:solidFill>
                  <a:srgbClr val="3F3F3F"/>
                </a:solidFill>
                <a:latin typeface="Cambria"/>
                <a:cs typeface="Cambria"/>
              </a:rPr>
              <a:t>the</a:t>
            </a:r>
            <a:r>
              <a:rPr sz="1200" spc="75" dirty="0">
                <a:solidFill>
                  <a:srgbClr val="3F3F3F"/>
                </a:solidFill>
                <a:latin typeface="Cambria"/>
                <a:cs typeface="Cambria"/>
              </a:rPr>
              <a:t> </a:t>
            </a:r>
            <a:r>
              <a:rPr sz="1200" spc="40" dirty="0">
                <a:solidFill>
                  <a:srgbClr val="3F3F3F"/>
                </a:solidFill>
                <a:latin typeface="Cambria"/>
                <a:cs typeface="Cambria"/>
              </a:rPr>
              <a:t>speed</a:t>
            </a:r>
            <a:r>
              <a:rPr sz="1200" spc="100" dirty="0">
                <a:solidFill>
                  <a:srgbClr val="3F3F3F"/>
                </a:solidFill>
                <a:latin typeface="Cambria"/>
                <a:cs typeface="Cambria"/>
              </a:rPr>
              <a:t> </a:t>
            </a:r>
            <a:r>
              <a:rPr sz="1200" spc="10" dirty="0">
                <a:solidFill>
                  <a:srgbClr val="3F3F3F"/>
                </a:solidFill>
                <a:latin typeface="Cambria"/>
                <a:cs typeface="Cambria"/>
              </a:rPr>
              <a:t>of</a:t>
            </a:r>
            <a:r>
              <a:rPr sz="1200" spc="75" dirty="0">
                <a:solidFill>
                  <a:srgbClr val="3F3F3F"/>
                </a:solidFill>
                <a:latin typeface="Cambria"/>
                <a:cs typeface="Cambria"/>
              </a:rPr>
              <a:t> </a:t>
            </a:r>
            <a:r>
              <a:rPr sz="1200" spc="45" dirty="0">
                <a:solidFill>
                  <a:srgbClr val="3F3F3F"/>
                </a:solidFill>
                <a:latin typeface="Cambria"/>
                <a:cs typeface="Cambria"/>
              </a:rPr>
              <a:t>convergence,</a:t>
            </a:r>
            <a:r>
              <a:rPr sz="1200" spc="75" dirty="0">
                <a:solidFill>
                  <a:srgbClr val="3F3F3F"/>
                </a:solidFill>
                <a:latin typeface="Cambria"/>
                <a:cs typeface="Cambria"/>
              </a:rPr>
              <a:t> </a:t>
            </a:r>
            <a:r>
              <a:rPr sz="1200" spc="60" dirty="0">
                <a:solidFill>
                  <a:srgbClr val="3F3F3F"/>
                </a:solidFill>
                <a:latin typeface="Cambria"/>
                <a:cs typeface="Cambria"/>
              </a:rPr>
              <a:t>ability</a:t>
            </a:r>
            <a:r>
              <a:rPr sz="1200" spc="85" dirty="0">
                <a:solidFill>
                  <a:srgbClr val="3F3F3F"/>
                </a:solidFill>
                <a:latin typeface="Cambria"/>
                <a:cs typeface="Cambria"/>
              </a:rPr>
              <a:t> </a:t>
            </a:r>
            <a:r>
              <a:rPr sz="1200" spc="25" dirty="0">
                <a:solidFill>
                  <a:srgbClr val="3F3F3F"/>
                </a:solidFill>
                <a:latin typeface="Cambria"/>
                <a:cs typeface="Cambria"/>
              </a:rPr>
              <a:t>to</a:t>
            </a:r>
            <a:r>
              <a:rPr sz="1200" spc="80" dirty="0">
                <a:solidFill>
                  <a:srgbClr val="3F3F3F"/>
                </a:solidFill>
                <a:latin typeface="Cambria"/>
                <a:cs typeface="Cambria"/>
              </a:rPr>
              <a:t> </a:t>
            </a:r>
            <a:r>
              <a:rPr sz="1200" spc="40" dirty="0">
                <a:solidFill>
                  <a:srgbClr val="3F3F3F"/>
                </a:solidFill>
                <a:latin typeface="Cambria"/>
                <a:cs typeface="Cambria"/>
              </a:rPr>
              <a:t>avoid</a:t>
            </a:r>
            <a:r>
              <a:rPr sz="1200" spc="80" dirty="0">
                <a:solidFill>
                  <a:srgbClr val="3F3F3F"/>
                </a:solidFill>
                <a:latin typeface="Cambria"/>
                <a:cs typeface="Cambria"/>
              </a:rPr>
              <a:t> </a:t>
            </a:r>
            <a:r>
              <a:rPr sz="1200" spc="65" dirty="0">
                <a:solidFill>
                  <a:srgbClr val="3F3F3F"/>
                </a:solidFill>
                <a:latin typeface="Cambria"/>
                <a:cs typeface="Cambria"/>
              </a:rPr>
              <a:t>getting</a:t>
            </a:r>
            <a:r>
              <a:rPr sz="1200" spc="85" dirty="0">
                <a:solidFill>
                  <a:srgbClr val="3F3F3F"/>
                </a:solidFill>
                <a:latin typeface="Cambria"/>
                <a:cs typeface="Cambria"/>
              </a:rPr>
              <a:t> </a:t>
            </a:r>
            <a:r>
              <a:rPr sz="1200" spc="65" dirty="0">
                <a:solidFill>
                  <a:srgbClr val="3F3F3F"/>
                </a:solidFill>
                <a:latin typeface="Cambria"/>
                <a:cs typeface="Cambria"/>
              </a:rPr>
              <a:t>stuck</a:t>
            </a:r>
            <a:r>
              <a:rPr sz="1200" spc="85" dirty="0">
                <a:solidFill>
                  <a:srgbClr val="3F3F3F"/>
                </a:solidFill>
                <a:latin typeface="Cambria"/>
                <a:cs typeface="Cambria"/>
              </a:rPr>
              <a:t> </a:t>
            </a:r>
            <a:r>
              <a:rPr sz="1200" spc="70" dirty="0">
                <a:solidFill>
                  <a:srgbClr val="3F3F3F"/>
                </a:solidFill>
                <a:latin typeface="Cambria"/>
                <a:cs typeface="Cambria"/>
              </a:rPr>
              <a:t>in</a:t>
            </a:r>
            <a:r>
              <a:rPr sz="1200" spc="85" dirty="0">
                <a:solidFill>
                  <a:srgbClr val="3F3F3F"/>
                </a:solidFill>
                <a:latin typeface="Cambria"/>
                <a:cs typeface="Cambria"/>
              </a:rPr>
              <a:t> </a:t>
            </a:r>
            <a:r>
              <a:rPr sz="1200" spc="45" dirty="0">
                <a:solidFill>
                  <a:srgbClr val="3F3F3F"/>
                </a:solidFill>
                <a:latin typeface="Cambria"/>
                <a:cs typeface="Cambria"/>
              </a:rPr>
              <a:t>local</a:t>
            </a:r>
            <a:r>
              <a:rPr sz="1200" spc="85" dirty="0">
                <a:solidFill>
                  <a:srgbClr val="3F3F3F"/>
                </a:solidFill>
                <a:latin typeface="Cambria"/>
                <a:cs typeface="Cambria"/>
              </a:rPr>
              <a:t> </a:t>
            </a:r>
            <a:r>
              <a:rPr sz="1200" spc="80" dirty="0">
                <a:solidFill>
                  <a:srgbClr val="3F3F3F"/>
                </a:solidFill>
                <a:latin typeface="Cambria"/>
                <a:cs typeface="Cambria"/>
              </a:rPr>
              <a:t>minima</a:t>
            </a:r>
            <a:endParaRPr sz="1200">
              <a:latin typeface="Cambria"/>
              <a:cs typeface="Cambria"/>
            </a:endParaRPr>
          </a:p>
          <a:p>
            <a:pPr marL="894715" lvl="1" indent="-151765">
              <a:lnSpc>
                <a:spcPct val="100000"/>
              </a:lnSpc>
              <a:spcBef>
                <a:spcPts val="395"/>
              </a:spcBef>
              <a:buClr>
                <a:srgbClr val="000000"/>
              </a:buClr>
              <a:buFont typeface="Arial MT"/>
              <a:buChar char="•"/>
              <a:tabLst>
                <a:tab pos="895350" algn="l"/>
              </a:tabLst>
            </a:pPr>
            <a:r>
              <a:rPr sz="1200" spc="185" dirty="0">
                <a:solidFill>
                  <a:srgbClr val="3F3F3F"/>
                </a:solidFill>
                <a:latin typeface="Cambria"/>
                <a:cs typeface="Cambria"/>
              </a:rPr>
              <a:t>SGD</a:t>
            </a:r>
            <a:r>
              <a:rPr sz="1200" spc="70" dirty="0">
                <a:solidFill>
                  <a:srgbClr val="3F3F3F"/>
                </a:solidFill>
                <a:latin typeface="Cambria"/>
                <a:cs typeface="Cambria"/>
              </a:rPr>
              <a:t> </a:t>
            </a:r>
            <a:r>
              <a:rPr sz="1200" spc="85" dirty="0">
                <a:solidFill>
                  <a:srgbClr val="3F3F3F"/>
                </a:solidFill>
                <a:latin typeface="Cambria"/>
                <a:cs typeface="Cambria"/>
              </a:rPr>
              <a:t>–</a:t>
            </a:r>
            <a:r>
              <a:rPr sz="1200" spc="75" dirty="0">
                <a:solidFill>
                  <a:srgbClr val="3F3F3F"/>
                </a:solidFill>
                <a:latin typeface="Cambria"/>
                <a:cs typeface="Cambria"/>
              </a:rPr>
              <a:t> </a:t>
            </a:r>
            <a:r>
              <a:rPr sz="1200" spc="60" dirty="0">
                <a:solidFill>
                  <a:srgbClr val="3F3F3F"/>
                </a:solidFill>
                <a:latin typeface="Cambria"/>
                <a:cs typeface="Cambria"/>
              </a:rPr>
              <a:t>Stochastic</a:t>
            </a:r>
            <a:r>
              <a:rPr sz="1200" spc="90" dirty="0">
                <a:solidFill>
                  <a:srgbClr val="3F3F3F"/>
                </a:solidFill>
                <a:latin typeface="Cambria"/>
                <a:cs typeface="Cambria"/>
              </a:rPr>
              <a:t> </a:t>
            </a:r>
            <a:r>
              <a:rPr sz="1200" spc="60" dirty="0">
                <a:solidFill>
                  <a:srgbClr val="3F3F3F"/>
                </a:solidFill>
                <a:latin typeface="Cambria"/>
                <a:cs typeface="Cambria"/>
              </a:rPr>
              <a:t>gradient</a:t>
            </a:r>
            <a:r>
              <a:rPr sz="1200" spc="75" dirty="0">
                <a:solidFill>
                  <a:srgbClr val="3F3F3F"/>
                </a:solidFill>
                <a:latin typeface="Cambria"/>
                <a:cs typeface="Cambria"/>
              </a:rPr>
              <a:t> </a:t>
            </a:r>
            <a:r>
              <a:rPr sz="1200" spc="40" dirty="0">
                <a:solidFill>
                  <a:srgbClr val="3F3F3F"/>
                </a:solidFill>
                <a:latin typeface="Cambria"/>
                <a:cs typeface="Cambria"/>
              </a:rPr>
              <a:t>descent</a:t>
            </a:r>
            <a:endParaRPr sz="1200">
              <a:latin typeface="Cambria"/>
              <a:cs typeface="Cambria"/>
            </a:endParaRPr>
          </a:p>
          <a:p>
            <a:pPr marL="894715" lvl="1" indent="-151765">
              <a:lnSpc>
                <a:spcPct val="100000"/>
              </a:lnSpc>
              <a:spcBef>
                <a:spcPts val="390"/>
              </a:spcBef>
              <a:buClr>
                <a:srgbClr val="000000"/>
              </a:buClr>
              <a:buFont typeface="Arial MT"/>
              <a:buChar char="•"/>
              <a:tabLst>
                <a:tab pos="895350" algn="l"/>
              </a:tabLst>
            </a:pPr>
            <a:r>
              <a:rPr sz="1200" spc="190" dirty="0">
                <a:solidFill>
                  <a:srgbClr val="3F3F3F"/>
                </a:solidFill>
                <a:latin typeface="Cambria"/>
                <a:cs typeface="Cambria"/>
              </a:rPr>
              <a:t>SGD</a:t>
            </a:r>
            <a:r>
              <a:rPr sz="1200" spc="50" dirty="0">
                <a:solidFill>
                  <a:srgbClr val="3F3F3F"/>
                </a:solidFill>
                <a:latin typeface="Cambria"/>
                <a:cs typeface="Cambria"/>
              </a:rPr>
              <a:t> </a:t>
            </a:r>
            <a:r>
              <a:rPr sz="1200" spc="60" dirty="0">
                <a:solidFill>
                  <a:srgbClr val="3F3F3F"/>
                </a:solidFill>
                <a:latin typeface="Cambria"/>
                <a:cs typeface="Cambria"/>
              </a:rPr>
              <a:t>with</a:t>
            </a:r>
            <a:r>
              <a:rPr sz="1200" spc="55" dirty="0">
                <a:solidFill>
                  <a:srgbClr val="3F3F3F"/>
                </a:solidFill>
                <a:latin typeface="Cambria"/>
                <a:cs typeface="Cambria"/>
              </a:rPr>
              <a:t> </a:t>
            </a:r>
            <a:r>
              <a:rPr sz="1200" spc="65" dirty="0">
                <a:solidFill>
                  <a:srgbClr val="3F3F3F"/>
                </a:solidFill>
                <a:latin typeface="Cambria"/>
                <a:cs typeface="Cambria"/>
              </a:rPr>
              <a:t>momentum</a:t>
            </a:r>
            <a:endParaRPr sz="1200">
              <a:latin typeface="Cambria"/>
              <a:cs typeface="Cambria"/>
            </a:endParaRPr>
          </a:p>
          <a:p>
            <a:pPr marL="894715" lvl="1" indent="-151765">
              <a:lnSpc>
                <a:spcPct val="100000"/>
              </a:lnSpc>
              <a:spcBef>
                <a:spcPts val="390"/>
              </a:spcBef>
              <a:buClr>
                <a:srgbClr val="000000"/>
              </a:buClr>
              <a:buFont typeface="Arial MT"/>
              <a:buChar char="•"/>
              <a:tabLst>
                <a:tab pos="895350" algn="l"/>
              </a:tabLst>
            </a:pPr>
            <a:r>
              <a:rPr sz="1200" spc="95" dirty="0">
                <a:solidFill>
                  <a:srgbClr val="3F3F3F"/>
                </a:solidFill>
                <a:latin typeface="Cambria"/>
                <a:cs typeface="Cambria"/>
              </a:rPr>
              <a:t>Adam</a:t>
            </a:r>
            <a:endParaRPr sz="1200">
              <a:latin typeface="Cambria"/>
              <a:cs typeface="Cambria"/>
            </a:endParaRPr>
          </a:p>
          <a:p>
            <a:pPr marL="894715" lvl="1" indent="-151765">
              <a:lnSpc>
                <a:spcPct val="100000"/>
              </a:lnSpc>
              <a:spcBef>
                <a:spcPts val="395"/>
              </a:spcBef>
              <a:buClr>
                <a:srgbClr val="000000"/>
              </a:buClr>
              <a:buFont typeface="Arial MT"/>
              <a:buChar char="•"/>
              <a:tabLst>
                <a:tab pos="895350" algn="l"/>
              </a:tabLst>
            </a:pPr>
            <a:r>
              <a:rPr sz="1200" spc="95" dirty="0">
                <a:solidFill>
                  <a:srgbClr val="3F3F3F"/>
                </a:solidFill>
                <a:latin typeface="Cambria"/>
                <a:cs typeface="Cambria"/>
              </a:rPr>
              <a:t>AdaGrad</a:t>
            </a:r>
            <a:endParaRPr sz="1200">
              <a:latin typeface="Cambria"/>
              <a:cs typeface="Cambria"/>
            </a:endParaRPr>
          </a:p>
          <a:p>
            <a:pPr marL="894715" lvl="1" indent="-151765">
              <a:lnSpc>
                <a:spcPct val="100000"/>
              </a:lnSpc>
              <a:spcBef>
                <a:spcPts val="395"/>
              </a:spcBef>
              <a:buClr>
                <a:srgbClr val="000000"/>
              </a:buClr>
              <a:buFont typeface="Arial MT"/>
              <a:buChar char="•"/>
              <a:tabLst>
                <a:tab pos="895350" algn="l"/>
              </a:tabLst>
            </a:pPr>
            <a:r>
              <a:rPr sz="1200" spc="85" dirty="0">
                <a:solidFill>
                  <a:srgbClr val="3F3F3F"/>
                </a:solidFill>
                <a:latin typeface="Cambria"/>
                <a:cs typeface="Cambria"/>
              </a:rPr>
              <a:t>RMSprop</a:t>
            </a:r>
            <a:endParaRPr sz="1200">
              <a:latin typeface="Cambria"/>
              <a:cs typeface="Cambria"/>
            </a:endParaRPr>
          </a:p>
          <a:p>
            <a:pPr marL="894715" lvl="1" indent="-151765">
              <a:lnSpc>
                <a:spcPct val="100000"/>
              </a:lnSpc>
              <a:spcBef>
                <a:spcPts val="390"/>
              </a:spcBef>
              <a:buClr>
                <a:srgbClr val="000000"/>
              </a:buClr>
              <a:buFont typeface="Arial MT"/>
              <a:buChar char="•"/>
              <a:tabLst>
                <a:tab pos="895350" algn="l"/>
              </a:tabLst>
            </a:pPr>
            <a:r>
              <a:rPr sz="1200" spc="85" dirty="0">
                <a:solidFill>
                  <a:srgbClr val="3F3F3F"/>
                </a:solidFill>
                <a:latin typeface="Cambria"/>
                <a:cs typeface="Cambria"/>
              </a:rPr>
              <a:t>AdaDelta</a:t>
            </a:r>
            <a:endParaRPr sz="1200">
              <a:latin typeface="Cambria"/>
              <a:cs typeface="Cambria"/>
            </a:endParaRPr>
          </a:p>
          <a:p>
            <a:pPr marL="743585" indent="-151130">
              <a:lnSpc>
                <a:spcPct val="100000"/>
              </a:lnSpc>
              <a:spcBef>
                <a:spcPts val="325"/>
              </a:spcBef>
              <a:buClr>
                <a:srgbClr val="000000"/>
              </a:buClr>
              <a:buFont typeface="Arial MT"/>
              <a:buChar char="•"/>
              <a:tabLst>
                <a:tab pos="744220" algn="l"/>
              </a:tabLst>
            </a:pPr>
            <a:r>
              <a:rPr sz="1550" spc="75" dirty="0"/>
              <a:t>Detailed</a:t>
            </a:r>
            <a:r>
              <a:rPr sz="1550" spc="100" dirty="0"/>
              <a:t> </a:t>
            </a:r>
            <a:r>
              <a:rPr sz="1550" spc="65" dirty="0"/>
              <a:t>explanation</a:t>
            </a:r>
            <a:r>
              <a:rPr sz="1550" spc="125" dirty="0"/>
              <a:t> </a:t>
            </a:r>
            <a:r>
              <a:rPr sz="1550" spc="5" dirty="0"/>
              <a:t>of</a:t>
            </a:r>
            <a:r>
              <a:rPr sz="1550" spc="100" dirty="0"/>
              <a:t> </a:t>
            </a:r>
            <a:r>
              <a:rPr sz="1550" spc="60" dirty="0"/>
              <a:t>each</a:t>
            </a:r>
            <a:r>
              <a:rPr sz="1550" spc="105" dirty="0"/>
              <a:t> </a:t>
            </a:r>
            <a:r>
              <a:rPr sz="1550" spc="45" dirty="0"/>
              <a:t>optimizer</a:t>
            </a:r>
            <a:r>
              <a:rPr sz="1550" spc="75" dirty="0"/>
              <a:t> </a:t>
            </a:r>
            <a:r>
              <a:rPr sz="1550" spc="60" dirty="0"/>
              <a:t>is</a:t>
            </a:r>
            <a:r>
              <a:rPr sz="1550" spc="105" dirty="0"/>
              <a:t> </a:t>
            </a:r>
            <a:r>
              <a:rPr sz="1550" spc="55" dirty="0"/>
              <a:t>given</a:t>
            </a:r>
            <a:r>
              <a:rPr sz="1550" spc="110" dirty="0"/>
              <a:t> </a:t>
            </a:r>
            <a:r>
              <a:rPr sz="1550" spc="75" dirty="0"/>
              <a:t>in</a:t>
            </a:r>
            <a:r>
              <a:rPr sz="1550" spc="105" dirty="0"/>
              <a:t> </a:t>
            </a:r>
            <a:r>
              <a:rPr sz="1550" spc="65" dirty="0"/>
              <a:t>the</a:t>
            </a:r>
            <a:r>
              <a:rPr sz="1550" spc="95" dirty="0"/>
              <a:t> </a:t>
            </a:r>
            <a:r>
              <a:rPr sz="1550" spc="55" dirty="0"/>
              <a:t>“Deep</a:t>
            </a:r>
            <a:r>
              <a:rPr sz="1550" spc="85" dirty="0"/>
              <a:t> </a:t>
            </a:r>
            <a:r>
              <a:rPr sz="1550" spc="70" dirty="0"/>
              <a:t>learning</a:t>
            </a:r>
            <a:r>
              <a:rPr sz="1550" spc="110" dirty="0"/>
              <a:t> </a:t>
            </a:r>
            <a:r>
              <a:rPr sz="1550" spc="10" dirty="0"/>
              <a:t>book”</a:t>
            </a:r>
            <a:endParaRPr sz="1550"/>
          </a:p>
          <a:p>
            <a:pPr marL="894715" lvl="1" indent="-151765">
              <a:lnSpc>
                <a:spcPct val="100000"/>
              </a:lnSpc>
              <a:spcBef>
                <a:spcPts val="334"/>
              </a:spcBef>
              <a:buClr>
                <a:srgbClr val="000000"/>
              </a:buClr>
              <a:buFont typeface="Arial MT"/>
              <a:buChar char="•"/>
              <a:tabLst>
                <a:tab pos="895350" algn="l"/>
              </a:tabLst>
            </a:pPr>
            <a:r>
              <a:rPr sz="1200" spc="15" dirty="0">
                <a:solidFill>
                  <a:srgbClr val="3F3F3F"/>
                </a:solidFill>
                <a:latin typeface="Calibri"/>
                <a:cs typeface="Calibri"/>
              </a:rPr>
              <a:t>URL:</a:t>
            </a:r>
            <a:r>
              <a:rPr sz="1200" spc="-10" dirty="0">
                <a:solidFill>
                  <a:srgbClr val="6B9F25"/>
                </a:solidFill>
                <a:latin typeface="Calibri"/>
                <a:cs typeface="Calibri"/>
              </a:rPr>
              <a:t> </a:t>
            </a:r>
            <a:r>
              <a:rPr sz="1200" u="sng" spc="10" dirty="0">
                <a:solidFill>
                  <a:srgbClr val="6B9F25"/>
                </a:solidFill>
                <a:uFill>
                  <a:solidFill>
                    <a:srgbClr val="6B9F25"/>
                  </a:solidFill>
                </a:uFill>
                <a:latin typeface="Calibri"/>
                <a:cs typeface="Calibri"/>
                <a:hlinkClick r:id="rId2"/>
              </a:rPr>
              <a:t>http://www.deeplearningbook.org/contents/optimization.html</a:t>
            </a:r>
            <a:endParaRPr sz="1200">
              <a:latin typeface="Calibri"/>
              <a:cs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6283452"/>
            <a:ext cx="10058400" cy="432434"/>
            <a:chOff x="380" y="6283452"/>
            <a:chExt cx="10058400" cy="432434"/>
          </a:xfrm>
        </p:grpSpPr>
        <p:sp>
          <p:nvSpPr>
            <p:cNvPr id="3" name="object 3"/>
            <p:cNvSpPr/>
            <p:nvPr/>
          </p:nvSpPr>
          <p:spPr>
            <a:xfrm>
              <a:off x="380" y="6338316"/>
              <a:ext cx="10058400" cy="377190"/>
            </a:xfrm>
            <a:custGeom>
              <a:avLst/>
              <a:gdLst/>
              <a:ahLst/>
              <a:cxnLst/>
              <a:rect l="l" t="t" r="r" b="b"/>
              <a:pathLst>
                <a:path w="10058400" h="377190">
                  <a:moveTo>
                    <a:pt x="10058019" y="377190"/>
                  </a:moveTo>
                  <a:lnTo>
                    <a:pt x="10058019" y="0"/>
                  </a:lnTo>
                  <a:lnTo>
                    <a:pt x="0" y="0"/>
                  </a:lnTo>
                  <a:lnTo>
                    <a:pt x="0" y="377190"/>
                  </a:lnTo>
                  <a:lnTo>
                    <a:pt x="10058019" y="377190"/>
                  </a:lnTo>
                  <a:close/>
                </a:path>
              </a:pathLst>
            </a:custGeom>
            <a:solidFill>
              <a:srgbClr val="63A537"/>
            </a:solidFill>
          </p:spPr>
          <p:txBody>
            <a:bodyPr wrap="square" lIns="0" tIns="0" rIns="0" bIns="0" rtlCol="0"/>
            <a:lstStyle/>
            <a:p>
              <a:endParaRPr/>
            </a:p>
          </p:txBody>
        </p:sp>
        <p:sp>
          <p:nvSpPr>
            <p:cNvPr id="4" name="object 4"/>
            <p:cNvSpPr/>
            <p:nvPr/>
          </p:nvSpPr>
          <p:spPr>
            <a:xfrm>
              <a:off x="380" y="6283452"/>
              <a:ext cx="10058400" cy="55244"/>
            </a:xfrm>
            <a:custGeom>
              <a:avLst/>
              <a:gdLst/>
              <a:ahLst/>
              <a:cxnLst/>
              <a:rect l="l" t="t" r="r" b="b"/>
              <a:pathLst>
                <a:path w="10058400" h="55245">
                  <a:moveTo>
                    <a:pt x="10058019" y="54863"/>
                  </a:moveTo>
                  <a:lnTo>
                    <a:pt x="10058019" y="0"/>
                  </a:lnTo>
                  <a:lnTo>
                    <a:pt x="0" y="0"/>
                  </a:lnTo>
                  <a:lnTo>
                    <a:pt x="0" y="54864"/>
                  </a:lnTo>
                  <a:lnTo>
                    <a:pt x="10058019" y="54863"/>
                  </a:lnTo>
                  <a:close/>
                </a:path>
              </a:pathLst>
            </a:custGeom>
            <a:solidFill>
              <a:srgbClr val="99CB38"/>
            </a:solidFill>
          </p:spPr>
          <p:txBody>
            <a:bodyPr wrap="square" lIns="0" tIns="0" rIns="0" bIns="0" rtlCol="0"/>
            <a:lstStyle/>
            <a:p>
              <a:endParaRPr/>
            </a:p>
          </p:txBody>
        </p:sp>
      </p:grpSp>
      <p:sp>
        <p:nvSpPr>
          <p:cNvPr id="5" name="object 5"/>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6" name="object 6"/>
          <p:cNvSpPr txBox="1">
            <a:spLocks noGrp="1"/>
          </p:cNvSpPr>
          <p:nvPr>
            <p:ph type="title"/>
          </p:nvPr>
        </p:nvSpPr>
        <p:spPr>
          <a:xfrm>
            <a:off x="967994" y="1829053"/>
            <a:ext cx="7581900" cy="629285"/>
          </a:xfrm>
          <a:prstGeom prst="rect">
            <a:avLst/>
          </a:prstGeom>
        </p:spPr>
        <p:txBody>
          <a:bodyPr vert="horz" wrap="square" lIns="0" tIns="13970" rIns="0" bIns="0" rtlCol="0">
            <a:spAutoFit/>
          </a:bodyPr>
          <a:lstStyle/>
          <a:p>
            <a:pPr marL="12700">
              <a:lnSpc>
                <a:spcPct val="100000"/>
              </a:lnSpc>
              <a:spcBef>
                <a:spcPts val="110"/>
              </a:spcBef>
            </a:pPr>
            <a:r>
              <a:rPr sz="3950" spc="135" dirty="0"/>
              <a:t>Loss</a:t>
            </a:r>
            <a:r>
              <a:rPr sz="3950" spc="140" dirty="0"/>
              <a:t> </a:t>
            </a:r>
            <a:r>
              <a:rPr sz="3950" spc="90" dirty="0"/>
              <a:t>functions</a:t>
            </a:r>
            <a:r>
              <a:rPr sz="3950" spc="140" dirty="0"/>
              <a:t> </a:t>
            </a:r>
            <a:r>
              <a:rPr sz="3950" spc="130" dirty="0"/>
              <a:t>available</a:t>
            </a:r>
            <a:r>
              <a:rPr sz="3950" spc="170" dirty="0"/>
              <a:t> </a:t>
            </a:r>
            <a:r>
              <a:rPr sz="3950" spc="155" dirty="0"/>
              <a:t>in</a:t>
            </a:r>
            <a:r>
              <a:rPr sz="3950" spc="140" dirty="0"/>
              <a:t> </a:t>
            </a:r>
            <a:r>
              <a:rPr sz="3950" spc="190" dirty="0"/>
              <a:t>Keras</a:t>
            </a:r>
            <a:endParaRPr sz="3950"/>
          </a:p>
        </p:txBody>
      </p:sp>
      <p:sp>
        <p:nvSpPr>
          <p:cNvPr id="7" name="object 7"/>
          <p:cNvSpPr txBox="1"/>
          <p:nvPr/>
        </p:nvSpPr>
        <p:spPr>
          <a:xfrm>
            <a:off x="1058672" y="2571242"/>
            <a:ext cx="3418840" cy="1330960"/>
          </a:xfrm>
          <a:prstGeom prst="rect">
            <a:avLst/>
          </a:prstGeom>
        </p:spPr>
        <p:txBody>
          <a:bodyPr vert="horz" wrap="square" lIns="0" tIns="16510" rIns="0" bIns="0" rtlCol="0">
            <a:spAutoFit/>
          </a:bodyPr>
          <a:lstStyle/>
          <a:p>
            <a:pPr marL="163195" indent="-151130">
              <a:lnSpc>
                <a:spcPct val="100000"/>
              </a:lnSpc>
              <a:spcBef>
                <a:spcPts val="130"/>
              </a:spcBef>
              <a:buClr>
                <a:srgbClr val="000000"/>
              </a:buClr>
              <a:buFont typeface="Arial MT"/>
              <a:buChar char="•"/>
              <a:tabLst>
                <a:tab pos="163830" algn="l"/>
              </a:tabLst>
            </a:pPr>
            <a:r>
              <a:rPr sz="1950" b="1" spc="254" dirty="0">
                <a:solidFill>
                  <a:srgbClr val="3F3F3F"/>
                </a:solidFill>
                <a:latin typeface="Cambria"/>
                <a:cs typeface="Cambria"/>
              </a:rPr>
              <a:t>MSE</a:t>
            </a:r>
            <a:r>
              <a:rPr sz="1950" b="1" spc="90" dirty="0">
                <a:solidFill>
                  <a:srgbClr val="3F3F3F"/>
                </a:solidFill>
                <a:latin typeface="Cambria"/>
                <a:cs typeface="Cambria"/>
              </a:rPr>
              <a:t> </a:t>
            </a:r>
            <a:r>
              <a:rPr sz="1950" b="1" spc="125" dirty="0">
                <a:solidFill>
                  <a:srgbClr val="3F3F3F"/>
                </a:solidFill>
                <a:latin typeface="Cambria"/>
                <a:cs typeface="Cambria"/>
              </a:rPr>
              <a:t>–</a:t>
            </a:r>
            <a:r>
              <a:rPr sz="1950" b="1" spc="105" dirty="0">
                <a:solidFill>
                  <a:srgbClr val="3F3F3F"/>
                </a:solidFill>
                <a:latin typeface="Cambria"/>
                <a:cs typeface="Cambria"/>
              </a:rPr>
              <a:t> </a:t>
            </a:r>
            <a:r>
              <a:rPr sz="1950" b="1" spc="65" dirty="0">
                <a:solidFill>
                  <a:srgbClr val="3F3F3F"/>
                </a:solidFill>
                <a:latin typeface="Cambria"/>
                <a:cs typeface="Cambria"/>
              </a:rPr>
              <a:t>Mean</a:t>
            </a:r>
            <a:r>
              <a:rPr sz="1950" b="1" spc="90" dirty="0">
                <a:solidFill>
                  <a:srgbClr val="3F3F3F"/>
                </a:solidFill>
                <a:latin typeface="Cambria"/>
                <a:cs typeface="Cambria"/>
              </a:rPr>
              <a:t> </a:t>
            </a:r>
            <a:r>
              <a:rPr sz="1950" b="1" dirty="0">
                <a:solidFill>
                  <a:srgbClr val="3F3F3F"/>
                </a:solidFill>
                <a:latin typeface="Cambria"/>
                <a:cs typeface="Cambria"/>
              </a:rPr>
              <a:t>square</a:t>
            </a:r>
            <a:r>
              <a:rPr sz="1950" b="1" spc="95" dirty="0">
                <a:solidFill>
                  <a:srgbClr val="3F3F3F"/>
                </a:solidFill>
                <a:latin typeface="Cambria"/>
                <a:cs typeface="Cambria"/>
              </a:rPr>
              <a:t> </a:t>
            </a:r>
            <a:r>
              <a:rPr sz="1950" b="1" spc="-50" dirty="0">
                <a:solidFill>
                  <a:srgbClr val="3F3F3F"/>
                </a:solidFill>
                <a:latin typeface="Cambria"/>
                <a:cs typeface="Cambria"/>
              </a:rPr>
              <a:t>error</a:t>
            </a:r>
            <a:endParaRPr sz="1950">
              <a:latin typeface="Cambria"/>
              <a:cs typeface="Cambria"/>
            </a:endParaRPr>
          </a:p>
          <a:p>
            <a:pPr>
              <a:lnSpc>
                <a:spcPct val="100000"/>
              </a:lnSpc>
              <a:buFont typeface="Arial MT"/>
              <a:buChar char="•"/>
            </a:pPr>
            <a:endParaRPr sz="2400">
              <a:latin typeface="Cambria"/>
              <a:cs typeface="Cambria"/>
            </a:endParaRPr>
          </a:p>
          <a:p>
            <a:pPr>
              <a:lnSpc>
                <a:spcPct val="100000"/>
              </a:lnSpc>
              <a:spcBef>
                <a:spcPts val="50"/>
              </a:spcBef>
              <a:buFont typeface="Arial MT"/>
              <a:buChar char="•"/>
            </a:pPr>
            <a:endParaRPr sz="2300">
              <a:latin typeface="Cambria"/>
              <a:cs typeface="Cambria"/>
            </a:endParaRPr>
          </a:p>
          <a:p>
            <a:pPr marL="163195" indent="-151130">
              <a:lnSpc>
                <a:spcPct val="100000"/>
              </a:lnSpc>
              <a:buClr>
                <a:srgbClr val="000000"/>
              </a:buClr>
              <a:buFont typeface="Arial MT"/>
              <a:buChar char="•"/>
              <a:tabLst>
                <a:tab pos="163830" algn="l"/>
              </a:tabLst>
            </a:pPr>
            <a:r>
              <a:rPr sz="1950" b="1" spc="225" dirty="0">
                <a:solidFill>
                  <a:srgbClr val="3F3F3F"/>
                </a:solidFill>
                <a:latin typeface="Cambria"/>
                <a:cs typeface="Cambria"/>
              </a:rPr>
              <a:t>MAE</a:t>
            </a:r>
            <a:r>
              <a:rPr sz="1950" b="1" spc="105" dirty="0">
                <a:solidFill>
                  <a:srgbClr val="3F3F3F"/>
                </a:solidFill>
                <a:latin typeface="Cambria"/>
                <a:cs typeface="Cambria"/>
              </a:rPr>
              <a:t> </a:t>
            </a:r>
            <a:r>
              <a:rPr sz="1950" b="1" spc="125" dirty="0">
                <a:solidFill>
                  <a:srgbClr val="3F3F3F"/>
                </a:solidFill>
                <a:latin typeface="Cambria"/>
                <a:cs typeface="Cambria"/>
              </a:rPr>
              <a:t>–</a:t>
            </a:r>
            <a:r>
              <a:rPr sz="1950" b="1" spc="105" dirty="0">
                <a:solidFill>
                  <a:srgbClr val="3F3F3F"/>
                </a:solidFill>
                <a:latin typeface="Cambria"/>
                <a:cs typeface="Cambria"/>
              </a:rPr>
              <a:t> </a:t>
            </a:r>
            <a:r>
              <a:rPr sz="1950" b="1" spc="65" dirty="0">
                <a:solidFill>
                  <a:srgbClr val="3F3F3F"/>
                </a:solidFill>
                <a:latin typeface="Cambria"/>
                <a:cs typeface="Cambria"/>
              </a:rPr>
              <a:t>Mean</a:t>
            </a:r>
            <a:r>
              <a:rPr sz="1950" b="1" spc="90" dirty="0">
                <a:solidFill>
                  <a:srgbClr val="3F3F3F"/>
                </a:solidFill>
                <a:latin typeface="Cambria"/>
                <a:cs typeface="Cambria"/>
              </a:rPr>
              <a:t> </a:t>
            </a:r>
            <a:r>
              <a:rPr sz="1950" b="1" spc="-5" dirty="0">
                <a:solidFill>
                  <a:srgbClr val="3F3F3F"/>
                </a:solidFill>
                <a:latin typeface="Cambria"/>
                <a:cs typeface="Cambria"/>
              </a:rPr>
              <a:t>absolute</a:t>
            </a:r>
            <a:r>
              <a:rPr sz="1950" b="1" spc="90" dirty="0">
                <a:solidFill>
                  <a:srgbClr val="3F3F3F"/>
                </a:solidFill>
                <a:latin typeface="Cambria"/>
                <a:cs typeface="Cambria"/>
              </a:rPr>
              <a:t> </a:t>
            </a:r>
            <a:r>
              <a:rPr sz="1950" b="1" spc="-50" dirty="0">
                <a:solidFill>
                  <a:srgbClr val="3F3F3F"/>
                </a:solidFill>
                <a:latin typeface="Cambria"/>
                <a:cs typeface="Cambria"/>
              </a:rPr>
              <a:t>error</a:t>
            </a:r>
            <a:endParaRPr sz="1950">
              <a:latin typeface="Cambria"/>
              <a:cs typeface="Cambria"/>
            </a:endParaRPr>
          </a:p>
        </p:txBody>
      </p:sp>
      <p:sp>
        <p:nvSpPr>
          <p:cNvPr id="8" name="object 8"/>
          <p:cNvSpPr txBox="1"/>
          <p:nvPr/>
        </p:nvSpPr>
        <p:spPr>
          <a:xfrm>
            <a:off x="5465307" y="2571242"/>
            <a:ext cx="4013835" cy="2960370"/>
          </a:xfrm>
          <a:prstGeom prst="rect">
            <a:avLst/>
          </a:prstGeom>
        </p:spPr>
        <p:txBody>
          <a:bodyPr vert="horz" wrap="square" lIns="0" tIns="46355" rIns="0" bIns="0" rtlCol="0">
            <a:spAutoFit/>
          </a:bodyPr>
          <a:lstStyle/>
          <a:p>
            <a:pPr marL="163195" marR="228600" indent="-151130">
              <a:lnSpc>
                <a:spcPts val="2140"/>
              </a:lnSpc>
              <a:spcBef>
                <a:spcPts val="365"/>
              </a:spcBef>
              <a:buClr>
                <a:srgbClr val="000000"/>
              </a:buClr>
              <a:buFont typeface="Arial MT"/>
              <a:buChar char="•"/>
              <a:tabLst>
                <a:tab pos="163830" algn="l"/>
              </a:tabLst>
            </a:pPr>
            <a:r>
              <a:rPr sz="1950" b="1" spc="30" dirty="0">
                <a:solidFill>
                  <a:srgbClr val="3F3F3F"/>
                </a:solidFill>
                <a:latin typeface="Cambria"/>
                <a:cs typeface="Cambria"/>
              </a:rPr>
              <a:t>Categorical</a:t>
            </a:r>
            <a:r>
              <a:rPr sz="1950" b="1" spc="90" dirty="0">
                <a:solidFill>
                  <a:srgbClr val="3F3F3F"/>
                </a:solidFill>
                <a:latin typeface="Cambria"/>
                <a:cs typeface="Cambria"/>
              </a:rPr>
              <a:t> </a:t>
            </a:r>
            <a:r>
              <a:rPr sz="1950" b="1" spc="-30" dirty="0">
                <a:solidFill>
                  <a:srgbClr val="3F3F3F"/>
                </a:solidFill>
                <a:latin typeface="Cambria"/>
                <a:cs typeface="Cambria"/>
              </a:rPr>
              <a:t>cross</a:t>
            </a:r>
            <a:r>
              <a:rPr sz="1950" b="1" spc="90" dirty="0">
                <a:solidFill>
                  <a:srgbClr val="3F3F3F"/>
                </a:solidFill>
                <a:latin typeface="Cambria"/>
                <a:cs typeface="Cambria"/>
              </a:rPr>
              <a:t> </a:t>
            </a:r>
            <a:r>
              <a:rPr sz="1950" b="1" spc="-15" dirty="0">
                <a:solidFill>
                  <a:srgbClr val="3F3F3F"/>
                </a:solidFill>
                <a:latin typeface="Cambria"/>
                <a:cs typeface="Cambria"/>
              </a:rPr>
              <a:t>entropy</a:t>
            </a:r>
            <a:r>
              <a:rPr sz="1950" b="1" spc="90" dirty="0">
                <a:solidFill>
                  <a:srgbClr val="3F3F3F"/>
                </a:solidFill>
                <a:latin typeface="Cambria"/>
                <a:cs typeface="Cambria"/>
              </a:rPr>
              <a:t> </a:t>
            </a:r>
            <a:r>
              <a:rPr sz="1950" spc="125" dirty="0">
                <a:solidFill>
                  <a:srgbClr val="3F3F3F"/>
                </a:solidFill>
                <a:latin typeface="Cambria"/>
                <a:cs typeface="Cambria"/>
              </a:rPr>
              <a:t>–</a:t>
            </a:r>
            <a:r>
              <a:rPr sz="1950" spc="110" dirty="0">
                <a:solidFill>
                  <a:srgbClr val="3F3F3F"/>
                </a:solidFill>
                <a:latin typeface="Cambria"/>
                <a:cs typeface="Cambria"/>
              </a:rPr>
              <a:t> </a:t>
            </a:r>
            <a:r>
              <a:rPr sz="1950" spc="125" dirty="0">
                <a:solidFill>
                  <a:srgbClr val="3F3F3F"/>
                </a:solidFill>
                <a:latin typeface="Cambria"/>
                <a:cs typeface="Cambria"/>
              </a:rPr>
              <a:t>“K” </a:t>
            </a:r>
            <a:r>
              <a:rPr sz="1950" spc="-415" dirty="0">
                <a:solidFill>
                  <a:srgbClr val="3F3F3F"/>
                </a:solidFill>
                <a:latin typeface="Cambria"/>
                <a:cs typeface="Cambria"/>
              </a:rPr>
              <a:t> </a:t>
            </a:r>
            <a:r>
              <a:rPr sz="1950" spc="85" dirty="0">
                <a:solidFill>
                  <a:srgbClr val="3F3F3F"/>
                </a:solidFill>
                <a:latin typeface="Cambria"/>
                <a:cs typeface="Cambria"/>
              </a:rPr>
              <a:t>number</a:t>
            </a:r>
            <a:r>
              <a:rPr sz="1950" spc="105" dirty="0">
                <a:solidFill>
                  <a:srgbClr val="3F3F3F"/>
                </a:solidFill>
                <a:latin typeface="Cambria"/>
                <a:cs typeface="Cambria"/>
              </a:rPr>
              <a:t> </a:t>
            </a:r>
            <a:r>
              <a:rPr sz="1950" spc="10" dirty="0">
                <a:solidFill>
                  <a:srgbClr val="3F3F3F"/>
                </a:solidFill>
                <a:latin typeface="Cambria"/>
                <a:cs typeface="Cambria"/>
              </a:rPr>
              <a:t>of</a:t>
            </a:r>
            <a:r>
              <a:rPr sz="1950" spc="110" dirty="0">
                <a:solidFill>
                  <a:srgbClr val="3F3F3F"/>
                </a:solidFill>
                <a:latin typeface="Cambria"/>
                <a:cs typeface="Cambria"/>
              </a:rPr>
              <a:t> </a:t>
            </a:r>
            <a:r>
              <a:rPr sz="1950" spc="75" dirty="0">
                <a:solidFill>
                  <a:srgbClr val="3F3F3F"/>
                </a:solidFill>
                <a:latin typeface="Cambria"/>
                <a:cs typeface="Cambria"/>
              </a:rPr>
              <a:t>classes</a:t>
            </a:r>
            <a:endParaRPr sz="1950">
              <a:latin typeface="Cambria"/>
              <a:cs typeface="Cambria"/>
            </a:endParaRPr>
          </a:p>
          <a:p>
            <a:pPr>
              <a:lnSpc>
                <a:spcPct val="100000"/>
              </a:lnSpc>
              <a:buFont typeface="Arial MT"/>
              <a:buChar char="•"/>
            </a:pPr>
            <a:endParaRPr sz="2400">
              <a:latin typeface="Cambria"/>
              <a:cs typeface="Cambria"/>
            </a:endParaRPr>
          </a:p>
          <a:p>
            <a:pPr>
              <a:lnSpc>
                <a:spcPct val="100000"/>
              </a:lnSpc>
              <a:spcBef>
                <a:spcPts val="35"/>
              </a:spcBef>
              <a:buFont typeface="Arial MT"/>
              <a:buChar char="•"/>
            </a:pPr>
            <a:endParaRPr sz="2450">
              <a:latin typeface="Cambria"/>
              <a:cs typeface="Cambria"/>
            </a:endParaRPr>
          </a:p>
          <a:p>
            <a:pPr marL="163195" marR="5080" indent="-151130">
              <a:lnSpc>
                <a:spcPct val="91400"/>
              </a:lnSpc>
              <a:buClr>
                <a:srgbClr val="000000"/>
              </a:buClr>
              <a:buFont typeface="Arial MT"/>
              <a:buChar char="•"/>
              <a:tabLst>
                <a:tab pos="163830" algn="l"/>
              </a:tabLst>
            </a:pPr>
            <a:r>
              <a:rPr sz="1950" b="1" spc="229" dirty="0">
                <a:solidFill>
                  <a:srgbClr val="3F3F3F"/>
                </a:solidFill>
                <a:latin typeface="Cambria"/>
                <a:cs typeface="Cambria"/>
              </a:rPr>
              <a:t>KL</a:t>
            </a:r>
            <a:r>
              <a:rPr sz="1950" b="1" spc="55" dirty="0">
                <a:solidFill>
                  <a:srgbClr val="3F3F3F"/>
                </a:solidFill>
                <a:latin typeface="Cambria"/>
                <a:cs typeface="Cambria"/>
              </a:rPr>
              <a:t> </a:t>
            </a:r>
            <a:r>
              <a:rPr sz="1950" b="1" spc="-10" dirty="0">
                <a:solidFill>
                  <a:srgbClr val="3F3F3F"/>
                </a:solidFill>
                <a:latin typeface="Cambria"/>
                <a:cs typeface="Cambria"/>
              </a:rPr>
              <a:t>divergence</a:t>
            </a:r>
            <a:r>
              <a:rPr sz="1950" b="1" spc="100" dirty="0">
                <a:solidFill>
                  <a:srgbClr val="3F3F3F"/>
                </a:solidFill>
                <a:latin typeface="Cambria"/>
                <a:cs typeface="Cambria"/>
              </a:rPr>
              <a:t> </a:t>
            </a:r>
            <a:r>
              <a:rPr sz="1950" spc="125" dirty="0">
                <a:solidFill>
                  <a:srgbClr val="3F3F3F"/>
                </a:solidFill>
                <a:latin typeface="Cambria"/>
                <a:cs typeface="Cambria"/>
              </a:rPr>
              <a:t>–</a:t>
            </a:r>
            <a:r>
              <a:rPr sz="1950" spc="105" dirty="0">
                <a:solidFill>
                  <a:srgbClr val="3F3F3F"/>
                </a:solidFill>
                <a:latin typeface="Cambria"/>
                <a:cs typeface="Cambria"/>
              </a:rPr>
              <a:t> </a:t>
            </a:r>
            <a:r>
              <a:rPr sz="1950" spc="114" dirty="0">
                <a:solidFill>
                  <a:srgbClr val="3F3F3F"/>
                </a:solidFill>
                <a:latin typeface="Cambria"/>
                <a:cs typeface="Cambria"/>
              </a:rPr>
              <a:t>If</a:t>
            </a:r>
            <a:r>
              <a:rPr sz="1950" spc="100" dirty="0">
                <a:solidFill>
                  <a:srgbClr val="3F3F3F"/>
                </a:solidFill>
                <a:latin typeface="Cambria"/>
                <a:cs typeface="Cambria"/>
              </a:rPr>
              <a:t> </a:t>
            </a:r>
            <a:r>
              <a:rPr sz="1950" spc="75" dirty="0">
                <a:solidFill>
                  <a:srgbClr val="3F3F3F"/>
                </a:solidFill>
                <a:latin typeface="Cambria"/>
                <a:cs typeface="Cambria"/>
              </a:rPr>
              <a:t>P(X)</a:t>
            </a:r>
            <a:r>
              <a:rPr sz="1950" spc="95" dirty="0">
                <a:solidFill>
                  <a:srgbClr val="3F3F3F"/>
                </a:solidFill>
                <a:latin typeface="Cambria"/>
                <a:cs typeface="Cambria"/>
              </a:rPr>
              <a:t> </a:t>
            </a:r>
            <a:r>
              <a:rPr sz="1950" spc="105" dirty="0">
                <a:solidFill>
                  <a:srgbClr val="3F3F3F"/>
                </a:solidFill>
                <a:latin typeface="Cambria"/>
                <a:cs typeface="Cambria"/>
              </a:rPr>
              <a:t>and</a:t>
            </a:r>
            <a:r>
              <a:rPr sz="1950" spc="100" dirty="0">
                <a:solidFill>
                  <a:srgbClr val="3F3F3F"/>
                </a:solidFill>
                <a:latin typeface="Cambria"/>
                <a:cs typeface="Cambria"/>
              </a:rPr>
              <a:t> </a:t>
            </a:r>
            <a:r>
              <a:rPr sz="1950" spc="90" dirty="0">
                <a:solidFill>
                  <a:srgbClr val="3F3F3F"/>
                </a:solidFill>
                <a:latin typeface="Cambria"/>
                <a:cs typeface="Cambria"/>
              </a:rPr>
              <a:t>Q(X) </a:t>
            </a:r>
            <a:r>
              <a:rPr sz="1950" spc="-409" dirty="0">
                <a:solidFill>
                  <a:srgbClr val="3F3F3F"/>
                </a:solidFill>
                <a:latin typeface="Cambria"/>
                <a:cs typeface="Cambria"/>
              </a:rPr>
              <a:t> </a:t>
            </a:r>
            <a:r>
              <a:rPr sz="1950" spc="80" dirty="0">
                <a:solidFill>
                  <a:srgbClr val="3F3F3F"/>
                </a:solidFill>
                <a:latin typeface="Cambria"/>
                <a:cs typeface="Cambria"/>
              </a:rPr>
              <a:t>are</a:t>
            </a:r>
            <a:r>
              <a:rPr sz="1950" spc="110" dirty="0">
                <a:solidFill>
                  <a:srgbClr val="3F3F3F"/>
                </a:solidFill>
                <a:latin typeface="Cambria"/>
                <a:cs typeface="Cambria"/>
              </a:rPr>
              <a:t> </a:t>
            </a:r>
            <a:r>
              <a:rPr sz="1950" spc="25" dirty="0">
                <a:solidFill>
                  <a:srgbClr val="3F3F3F"/>
                </a:solidFill>
                <a:latin typeface="Cambria"/>
                <a:cs typeface="Cambria"/>
              </a:rPr>
              <a:t>two</a:t>
            </a:r>
            <a:r>
              <a:rPr sz="1950" spc="114" dirty="0">
                <a:solidFill>
                  <a:srgbClr val="3F3F3F"/>
                </a:solidFill>
                <a:latin typeface="Cambria"/>
                <a:cs typeface="Cambria"/>
              </a:rPr>
              <a:t> </a:t>
            </a:r>
            <a:r>
              <a:rPr sz="1950" spc="65" dirty="0">
                <a:solidFill>
                  <a:srgbClr val="3F3F3F"/>
                </a:solidFill>
                <a:latin typeface="Cambria"/>
                <a:cs typeface="Cambria"/>
              </a:rPr>
              <a:t>different</a:t>
            </a:r>
            <a:r>
              <a:rPr sz="1950" spc="114" dirty="0">
                <a:solidFill>
                  <a:srgbClr val="3F3F3F"/>
                </a:solidFill>
                <a:latin typeface="Cambria"/>
                <a:cs typeface="Cambria"/>
              </a:rPr>
              <a:t> </a:t>
            </a:r>
            <a:r>
              <a:rPr sz="1950" spc="60" dirty="0">
                <a:solidFill>
                  <a:srgbClr val="3F3F3F"/>
                </a:solidFill>
                <a:latin typeface="Cambria"/>
                <a:cs typeface="Cambria"/>
              </a:rPr>
              <a:t>probability </a:t>
            </a:r>
            <a:r>
              <a:rPr sz="1950" spc="65" dirty="0">
                <a:solidFill>
                  <a:srgbClr val="3F3F3F"/>
                </a:solidFill>
                <a:latin typeface="Cambria"/>
                <a:cs typeface="Cambria"/>
              </a:rPr>
              <a:t> </a:t>
            </a:r>
            <a:r>
              <a:rPr sz="1950" spc="75" dirty="0">
                <a:solidFill>
                  <a:srgbClr val="3F3F3F"/>
                </a:solidFill>
                <a:latin typeface="Cambria"/>
                <a:cs typeface="Cambria"/>
              </a:rPr>
              <a:t>distributions,</a:t>
            </a:r>
            <a:r>
              <a:rPr sz="1950" spc="100" dirty="0">
                <a:solidFill>
                  <a:srgbClr val="3F3F3F"/>
                </a:solidFill>
                <a:latin typeface="Cambria"/>
                <a:cs typeface="Cambria"/>
              </a:rPr>
              <a:t> </a:t>
            </a:r>
            <a:r>
              <a:rPr sz="1950" spc="95" dirty="0">
                <a:solidFill>
                  <a:srgbClr val="3F3F3F"/>
                </a:solidFill>
                <a:latin typeface="Cambria"/>
                <a:cs typeface="Cambria"/>
              </a:rPr>
              <a:t>then</a:t>
            </a:r>
            <a:r>
              <a:rPr sz="1950" spc="100" dirty="0">
                <a:solidFill>
                  <a:srgbClr val="3F3F3F"/>
                </a:solidFill>
                <a:latin typeface="Cambria"/>
                <a:cs typeface="Cambria"/>
              </a:rPr>
              <a:t> </a:t>
            </a:r>
            <a:r>
              <a:rPr sz="1950" spc="30" dirty="0">
                <a:solidFill>
                  <a:srgbClr val="3F3F3F"/>
                </a:solidFill>
                <a:latin typeface="Cambria"/>
                <a:cs typeface="Cambria"/>
              </a:rPr>
              <a:t>we</a:t>
            </a:r>
            <a:r>
              <a:rPr sz="1950" spc="105" dirty="0">
                <a:solidFill>
                  <a:srgbClr val="3F3F3F"/>
                </a:solidFill>
                <a:latin typeface="Cambria"/>
                <a:cs typeface="Cambria"/>
              </a:rPr>
              <a:t> </a:t>
            </a:r>
            <a:r>
              <a:rPr sz="1950" spc="95" dirty="0">
                <a:solidFill>
                  <a:srgbClr val="3F3F3F"/>
                </a:solidFill>
                <a:latin typeface="Cambria"/>
                <a:cs typeface="Cambria"/>
              </a:rPr>
              <a:t>can </a:t>
            </a:r>
            <a:r>
              <a:rPr sz="1950" spc="100" dirty="0">
                <a:solidFill>
                  <a:srgbClr val="3F3F3F"/>
                </a:solidFill>
                <a:latin typeface="Cambria"/>
                <a:cs typeface="Cambria"/>
              </a:rPr>
              <a:t> </a:t>
            </a:r>
            <a:r>
              <a:rPr sz="1950" spc="85" dirty="0">
                <a:solidFill>
                  <a:srgbClr val="3F3F3F"/>
                </a:solidFill>
                <a:latin typeface="Cambria"/>
                <a:cs typeface="Cambria"/>
              </a:rPr>
              <a:t>measure</a:t>
            </a:r>
            <a:r>
              <a:rPr sz="1950" spc="110" dirty="0">
                <a:solidFill>
                  <a:srgbClr val="3F3F3F"/>
                </a:solidFill>
                <a:latin typeface="Cambria"/>
                <a:cs typeface="Cambria"/>
              </a:rPr>
              <a:t> </a:t>
            </a:r>
            <a:r>
              <a:rPr sz="1950" spc="35" dirty="0">
                <a:solidFill>
                  <a:srgbClr val="3F3F3F"/>
                </a:solidFill>
                <a:latin typeface="Cambria"/>
                <a:cs typeface="Cambria"/>
              </a:rPr>
              <a:t>how</a:t>
            </a:r>
            <a:r>
              <a:rPr sz="1950" spc="100" dirty="0">
                <a:solidFill>
                  <a:srgbClr val="3F3F3F"/>
                </a:solidFill>
                <a:latin typeface="Cambria"/>
                <a:cs typeface="Cambria"/>
              </a:rPr>
              <a:t> </a:t>
            </a:r>
            <a:r>
              <a:rPr sz="1950" spc="65" dirty="0">
                <a:solidFill>
                  <a:srgbClr val="3F3F3F"/>
                </a:solidFill>
                <a:latin typeface="Cambria"/>
                <a:cs typeface="Cambria"/>
              </a:rPr>
              <a:t>different</a:t>
            </a:r>
            <a:r>
              <a:rPr sz="1950" spc="110" dirty="0">
                <a:solidFill>
                  <a:srgbClr val="3F3F3F"/>
                </a:solidFill>
                <a:latin typeface="Cambria"/>
                <a:cs typeface="Cambria"/>
              </a:rPr>
              <a:t> </a:t>
            </a:r>
            <a:r>
              <a:rPr sz="1950" spc="75" dirty="0">
                <a:solidFill>
                  <a:srgbClr val="3F3F3F"/>
                </a:solidFill>
                <a:latin typeface="Cambria"/>
                <a:cs typeface="Cambria"/>
              </a:rPr>
              <a:t>these</a:t>
            </a:r>
            <a:r>
              <a:rPr sz="1950" spc="110" dirty="0">
                <a:solidFill>
                  <a:srgbClr val="3F3F3F"/>
                </a:solidFill>
                <a:latin typeface="Cambria"/>
                <a:cs typeface="Cambria"/>
              </a:rPr>
              <a:t> </a:t>
            </a:r>
            <a:r>
              <a:rPr sz="1950" spc="25" dirty="0">
                <a:solidFill>
                  <a:srgbClr val="3F3F3F"/>
                </a:solidFill>
                <a:latin typeface="Cambria"/>
                <a:cs typeface="Cambria"/>
              </a:rPr>
              <a:t>two </a:t>
            </a:r>
            <a:r>
              <a:rPr sz="1950" spc="30" dirty="0">
                <a:solidFill>
                  <a:srgbClr val="3F3F3F"/>
                </a:solidFill>
                <a:latin typeface="Cambria"/>
                <a:cs typeface="Cambria"/>
              </a:rPr>
              <a:t> </a:t>
            </a:r>
            <a:r>
              <a:rPr sz="1950" spc="70" dirty="0">
                <a:solidFill>
                  <a:srgbClr val="3F3F3F"/>
                </a:solidFill>
                <a:latin typeface="Cambria"/>
                <a:cs typeface="Cambria"/>
              </a:rPr>
              <a:t>distributions</a:t>
            </a:r>
            <a:r>
              <a:rPr sz="1950" spc="90" dirty="0">
                <a:solidFill>
                  <a:srgbClr val="3F3F3F"/>
                </a:solidFill>
                <a:latin typeface="Cambria"/>
                <a:cs typeface="Cambria"/>
              </a:rPr>
              <a:t> </a:t>
            </a:r>
            <a:r>
              <a:rPr sz="1950" spc="80" dirty="0">
                <a:solidFill>
                  <a:srgbClr val="3F3F3F"/>
                </a:solidFill>
                <a:latin typeface="Cambria"/>
                <a:cs typeface="Cambria"/>
              </a:rPr>
              <a:t>are</a:t>
            </a:r>
            <a:r>
              <a:rPr sz="1950" spc="114" dirty="0">
                <a:solidFill>
                  <a:srgbClr val="3F3F3F"/>
                </a:solidFill>
                <a:latin typeface="Cambria"/>
                <a:cs typeface="Cambria"/>
              </a:rPr>
              <a:t> </a:t>
            </a:r>
            <a:r>
              <a:rPr sz="1950" spc="100" dirty="0">
                <a:solidFill>
                  <a:srgbClr val="3F3F3F"/>
                </a:solidFill>
                <a:latin typeface="Cambria"/>
                <a:cs typeface="Cambria"/>
              </a:rPr>
              <a:t>using</a:t>
            </a:r>
            <a:r>
              <a:rPr sz="1950" spc="95" dirty="0">
                <a:solidFill>
                  <a:srgbClr val="3F3F3F"/>
                </a:solidFill>
                <a:latin typeface="Cambria"/>
                <a:cs typeface="Cambria"/>
              </a:rPr>
              <a:t> </a:t>
            </a:r>
            <a:r>
              <a:rPr sz="1950" spc="290" dirty="0">
                <a:solidFill>
                  <a:srgbClr val="3F3F3F"/>
                </a:solidFill>
                <a:latin typeface="Cambria"/>
                <a:cs typeface="Cambria"/>
              </a:rPr>
              <a:t>KL </a:t>
            </a:r>
            <a:r>
              <a:rPr sz="1950" spc="295" dirty="0">
                <a:solidFill>
                  <a:srgbClr val="3F3F3F"/>
                </a:solidFill>
                <a:latin typeface="Cambria"/>
                <a:cs typeface="Cambria"/>
              </a:rPr>
              <a:t> </a:t>
            </a:r>
            <a:r>
              <a:rPr sz="1950" spc="55" dirty="0">
                <a:solidFill>
                  <a:srgbClr val="3F3F3F"/>
                </a:solidFill>
                <a:latin typeface="Cambria"/>
                <a:cs typeface="Cambria"/>
              </a:rPr>
              <a:t>divergence</a:t>
            </a:r>
            <a:endParaRPr sz="1950">
              <a:latin typeface="Cambria"/>
              <a:cs typeface="Cambria"/>
            </a:endParaRPr>
          </a:p>
        </p:txBody>
      </p:sp>
      <p:pic>
        <p:nvPicPr>
          <p:cNvPr id="9" name="object 9"/>
          <p:cNvPicPr/>
          <p:nvPr/>
        </p:nvPicPr>
        <p:blipFill>
          <a:blip r:embed="rId2" cstate="print"/>
          <a:stretch>
            <a:fillRect/>
          </a:stretch>
        </p:blipFill>
        <p:spPr>
          <a:xfrm>
            <a:off x="1451143" y="2947346"/>
            <a:ext cx="1388773" cy="572331"/>
          </a:xfrm>
          <a:prstGeom prst="rect">
            <a:avLst/>
          </a:prstGeom>
        </p:spPr>
      </p:pic>
      <p:pic>
        <p:nvPicPr>
          <p:cNvPr id="10" name="object 10"/>
          <p:cNvPicPr/>
          <p:nvPr/>
        </p:nvPicPr>
        <p:blipFill>
          <a:blip r:embed="rId3" cstate="print"/>
          <a:stretch>
            <a:fillRect/>
          </a:stretch>
        </p:blipFill>
        <p:spPr>
          <a:xfrm>
            <a:off x="1453133" y="3985286"/>
            <a:ext cx="1585348" cy="585951"/>
          </a:xfrm>
          <a:prstGeom prst="rect">
            <a:avLst/>
          </a:prstGeom>
        </p:spPr>
      </p:pic>
      <p:pic>
        <p:nvPicPr>
          <p:cNvPr id="11" name="object 11"/>
          <p:cNvPicPr/>
          <p:nvPr/>
        </p:nvPicPr>
        <p:blipFill>
          <a:blip r:embed="rId4" cstate="print"/>
          <a:stretch>
            <a:fillRect/>
          </a:stretch>
        </p:blipFill>
        <p:spPr>
          <a:xfrm>
            <a:off x="4668773" y="3244595"/>
            <a:ext cx="5319521" cy="422148"/>
          </a:xfrm>
          <a:prstGeom prst="rect">
            <a:avLst/>
          </a:prstGeom>
        </p:spPr>
      </p:pic>
      <p:pic>
        <p:nvPicPr>
          <p:cNvPr id="12" name="object 12"/>
          <p:cNvPicPr/>
          <p:nvPr/>
        </p:nvPicPr>
        <p:blipFill>
          <a:blip r:embed="rId5" cstate="print"/>
          <a:stretch>
            <a:fillRect/>
          </a:stretch>
        </p:blipFill>
        <p:spPr>
          <a:xfrm>
            <a:off x="4753085" y="5645848"/>
            <a:ext cx="5134674" cy="448627"/>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6795" rIns="0" bIns="0" rtlCol="0">
            <a:spAutoFit/>
          </a:bodyPr>
          <a:lstStyle/>
          <a:p>
            <a:pPr marL="142875">
              <a:lnSpc>
                <a:spcPct val="100000"/>
              </a:lnSpc>
              <a:spcBef>
                <a:spcPts val="110"/>
              </a:spcBef>
              <a:tabLst>
                <a:tab pos="8370570" algn="l"/>
              </a:tabLst>
            </a:pPr>
            <a:r>
              <a:rPr sz="3950" u="sng" spc="145" dirty="0">
                <a:uFill>
                  <a:solidFill>
                    <a:srgbClr val="7F7F7F"/>
                  </a:solidFill>
                </a:uFill>
              </a:rPr>
              <a:t>Loading</a:t>
            </a:r>
            <a:r>
              <a:rPr sz="3950" u="sng" spc="155" dirty="0">
                <a:uFill>
                  <a:solidFill>
                    <a:srgbClr val="7F7F7F"/>
                  </a:solidFill>
                </a:uFill>
              </a:rPr>
              <a:t> </a:t>
            </a:r>
            <a:r>
              <a:rPr sz="3950" u="sng" spc="160" dirty="0">
                <a:uFill>
                  <a:solidFill>
                    <a:srgbClr val="7F7F7F"/>
                  </a:solidFill>
                </a:uFill>
              </a:rPr>
              <a:t>and</a:t>
            </a:r>
            <a:r>
              <a:rPr sz="3950" u="sng" spc="155" dirty="0">
                <a:uFill>
                  <a:solidFill>
                    <a:srgbClr val="7F7F7F"/>
                  </a:solidFill>
                </a:uFill>
              </a:rPr>
              <a:t> </a:t>
            </a:r>
            <a:r>
              <a:rPr sz="3950" u="sng" spc="204" dirty="0">
                <a:uFill>
                  <a:solidFill>
                    <a:srgbClr val="7F7F7F"/>
                  </a:solidFill>
                </a:uFill>
              </a:rPr>
              <a:t>Saving</a:t>
            </a:r>
            <a:r>
              <a:rPr sz="3950" u="sng" spc="160" dirty="0">
                <a:uFill>
                  <a:solidFill>
                    <a:srgbClr val="7F7F7F"/>
                  </a:solidFill>
                </a:uFill>
              </a:rPr>
              <a:t> </a:t>
            </a:r>
            <a:r>
              <a:rPr sz="3950" u="sng" spc="200" dirty="0">
                <a:uFill>
                  <a:solidFill>
                    <a:srgbClr val="7F7F7F"/>
                  </a:solidFill>
                </a:uFill>
              </a:rPr>
              <a:t>Keras</a:t>
            </a:r>
            <a:r>
              <a:rPr sz="3950" u="sng" spc="155" dirty="0">
                <a:uFill>
                  <a:solidFill>
                    <a:srgbClr val="7F7F7F"/>
                  </a:solidFill>
                </a:uFill>
              </a:rPr>
              <a:t> </a:t>
            </a:r>
            <a:r>
              <a:rPr sz="3950" u="sng" spc="55" dirty="0">
                <a:uFill>
                  <a:solidFill>
                    <a:srgbClr val="7F7F7F"/>
                  </a:solidFill>
                </a:uFill>
              </a:rPr>
              <a:t>models	</a:t>
            </a:r>
            <a:endParaRPr sz="3950"/>
          </a:p>
        </p:txBody>
      </p:sp>
      <p:pic>
        <p:nvPicPr>
          <p:cNvPr id="3" name="object 3"/>
          <p:cNvPicPr/>
          <p:nvPr/>
        </p:nvPicPr>
        <p:blipFill>
          <a:blip r:embed="rId2" cstate="print"/>
          <a:stretch>
            <a:fillRect/>
          </a:stretch>
        </p:blipFill>
        <p:spPr>
          <a:xfrm>
            <a:off x="4314444" y="2837688"/>
            <a:ext cx="5473446" cy="1562100"/>
          </a:xfrm>
          <a:prstGeom prst="rect">
            <a:avLst/>
          </a:prstGeom>
        </p:spPr>
      </p:pic>
      <p:sp>
        <p:nvSpPr>
          <p:cNvPr id="4" name="object 4"/>
          <p:cNvSpPr txBox="1"/>
          <p:nvPr/>
        </p:nvSpPr>
        <p:spPr>
          <a:xfrm>
            <a:off x="1029714" y="2656860"/>
            <a:ext cx="3100070" cy="3243580"/>
          </a:xfrm>
          <a:prstGeom prst="rect">
            <a:avLst/>
          </a:prstGeom>
        </p:spPr>
        <p:txBody>
          <a:bodyPr vert="horz" wrap="square" lIns="0" tIns="33019" rIns="0" bIns="0" rtlCol="0">
            <a:spAutoFit/>
          </a:bodyPr>
          <a:lstStyle/>
          <a:p>
            <a:pPr marL="247650" marR="40005" indent="-235585">
              <a:lnSpc>
                <a:spcPts val="1980"/>
              </a:lnSpc>
              <a:spcBef>
                <a:spcPts val="259"/>
              </a:spcBef>
              <a:buFont typeface="Arial MT"/>
              <a:buChar char="•"/>
              <a:tabLst>
                <a:tab pos="247650" algn="l"/>
                <a:tab pos="248285" algn="l"/>
              </a:tabLst>
            </a:pPr>
            <a:r>
              <a:rPr sz="1650" spc="114" dirty="0">
                <a:latin typeface="Cambria"/>
                <a:cs typeface="Cambria"/>
              </a:rPr>
              <a:t>Use</a:t>
            </a:r>
            <a:r>
              <a:rPr sz="1650" spc="70" dirty="0">
                <a:latin typeface="Cambria"/>
                <a:cs typeface="Cambria"/>
              </a:rPr>
              <a:t> </a:t>
            </a:r>
            <a:r>
              <a:rPr sz="1750" i="1" spc="60" dirty="0">
                <a:latin typeface="Cambria"/>
                <a:cs typeface="Cambria"/>
              </a:rPr>
              <a:t>.save</a:t>
            </a:r>
            <a:r>
              <a:rPr sz="1750" i="1" spc="40" dirty="0">
                <a:latin typeface="Cambria"/>
                <a:cs typeface="Cambria"/>
              </a:rPr>
              <a:t> </a:t>
            </a:r>
            <a:r>
              <a:rPr sz="1650" spc="40" dirty="0">
                <a:latin typeface="Cambria"/>
                <a:cs typeface="Cambria"/>
              </a:rPr>
              <a:t>method</a:t>
            </a:r>
            <a:r>
              <a:rPr sz="1650" spc="70" dirty="0">
                <a:latin typeface="Cambria"/>
                <a:cs typeface="Cambria"/>
              </a:rPr>
              <a:t> </a:t>
            </a:r>
            <a:r>
              <a:rPr sz="1650" spc="10" dirty="0">
                <a:latin typeface="Cambria"/>
                <a:cs typeface="Cambria"/>
              </a:rPr>
              <a:t>to</a:t>
            </a:r>
            <a:r>
              <a:rPr sz="1650" spc="70" dirty="0">
                <a:latin typeface="Cambria"/>
                <a:cs typeface="Cambria"/>
              </a:rPr>
              <a:t> </a:t>
            </a:r>
            <a:r>
              <a:rPr sz="1650" spc="60" dirty="0">
                <a:latin typeface="Cambria"/>
                <a:cs typeface="Cambria"/>
              </a:rPr>
              <a:t>save</a:t>
            </a:r>
            <a:r>
              <a:rPr sz="1650" spc="75" dirty="0">
                <a:latin typeface="Cambria"/>
                <a:cs typeface="Cambria"/>
              </a:rPr>
              <a:t> </a:t>
            </a:r>
            <a:r>
              <a:rPr sz="1650" spc="60" dirty="0">
                <a:latin typeface="Cambria"/>
                <a:cs typeface="Cambria"/>
              </a:rPr>
              <a:t>the </a:t>
            </a:r>
            <a:r>
              <a:rPr sz="1650" spc="-350" dirty="0">
                <a:latin typeface="Cambria"/>
                <a:cs typeface="Cambria"/>
              </a:rPr>
              <a:t> </a:t>
            </a:r>
            <a:r>
              <a:rPr sz="1650" spc="30" dirty="0">
                <a:latin typeface="Cambria"/>
                <a:cs typeface="Cambria"/>
              </a:rPr>
              <a:t>model</a:t>
            </a:r>
            <a:endParaRPr sz="1650">
              <a:latin typeface="Cambria"/>
              <a:cs typeface="Cambria"/>
            </a:endParaRPr>
          </a:p>
          <a:p>
            <a:pPr marL="247650" marR="219710" indent="-235585">
              <a:lnSpc>
                <a:spcPts val="1980"/>
              </a:lnSpc>
              <a:spcBef>
                <a:spcPts val="490"/>
              </a:spcBef>
              <a:buFont typeface="Arial MT"/>
              <a:buChar char="•"/>
              <a:tabLst>
                <a:tab pos="247650" algn="l"/>
                <a:tab pos="248285" algn="l"/>
              </a:tabLst>
            </a:pPr>
            <a:r>
              <a:rPr sz="1650" spc="114" dirty="0">
                <a:latin typeface="Cambria"/>
                <a:cs typeface="Cambria"/>
              </a:rPr>
              <a:t>Use</a:t>
            </a:r>
            <a:r>
              <a:rPr sz="1650" spc="65" dirty="0">
                <a:latin typeface="Cambria"/>
                <a:cs typeface="Cambria"/>
              </a:rPr>
              <a:t> </a:t>
            </a:r>
            <a:r>
              <a:rPr sz="1750" i="1" spc="30" dirty="0">
                <a:latin typeface="Cambria"/>
                <a:cs typeface="Cambria"/>
              </a:rPr>
              <a:t>load_model</a:t>
            </a:r>
            <a:r>
              <a:rPr sz="1750" i="1" spc="25" dirty="0">
                <a:latin typeface="Cambria"/>
                <a:cs typeface="Cambria"/>
              </a:rPr>
              <a:t> </a:t>
            </a:r>
            <a:r>
              <a:rPr sz="1650" spc="50" dirty="0">
                <a:latin typeface="Cambria"/>
                <a:cs typeface="Cambria"/>
              </a:rPr>
              <a:t>function</a:t>
            </a:r>
            <a:r>
              <a:rPr sz="1650" spc="60" dirty="0">
                <a:latin typeface="Cambria"/>
                <a:cs typeface="Cambria"/>
              </a:rPr>
              <a:t> </a:t>
            </a:r>
            <a:r>
              <a:rPr sz="1650" spc="15" dirty="0">
                <a:latin typeface="Cambria"/>
                <a:cs typeface="Cambria"/>
              </a:rPr>
              <a:t>to </a:t>
            </a:r>
            <a:r>
              <a:rPr sz="1650" spc="-350" dirty="0">
                <a:latin typeface="Cambria"/>
                <a:cs typeface="Cambria"/>
              </a:rPr>
              <a:t> </a:t>
            </a:r>
            <a:r>
              <a:rPr sz="1650" spc="40" dirty="0">
                <a:latin typeface="Cambria"/>
                <a:cs typeface="Cambria"/>
              </a:rPr>
              <a:t>load</a:t>
            </a:r>
            <a:r>
              <a:rPr sz="1650" spc="80" dirty="0">
                <a:latin typeface="Cambria"/>
                <a:cs typeface="Cambria"/>
              </a:rPr>
              <a:t> </a:t>
            </a:r>
            <a:r>
              <a:rPr sz="1650" spc="50" dirty="0">
                <a:latin typeface="Cambria"/>
                <a:cs typeface="Cambria"/>
              </a:rPr>
              <a:t>saved</a:t>
            </a:r>
            <a:r>
              <a:rPr sz="1650" spc="80" dirty="0">
                <a:latin typeface="Cambria"/>
                <a:cs typeface="Cambria"/>
              </a:rPr>
              <a:t> </a:t>
            </a:r>
            <a:r>
              <a:rPr sz="1650" spc="30" dirty="0">
                <a:latin typeface="Cambria"/>
                <a:cs typeface="Cambria"/>
              </a:rPr>
              <a:t>model</a:t>
            </a:r>
            <a:endParaRPr sz="1650">
              <a:latin typeface="Cambria"/>
              <a:cs typeface="Cambria"/>
            </a:endParaRPr>
          </a:p>
          <a:p>
            <a:pPr marL="247650" indent="-235585">
              <a:lnSpc>
                <a:spcPct val="100000"/>
              </a:lnSpc>
              <a:spcBef>
                <a:spcPts val="430"/>
              </a:spcBef>
              <a:buFont typeface="Arial MT"/>
              <a:buChar char="•"/>
              <a:tabLst>
                <a:tab pos="247650" algn="l"/>
                <a:tab pos="248285" algn="l"/>
              </a:tabLst>
            </a:pPr>
            <a:r>
              <a:rPr sz="1650" spc="85" dirty="0">
                <a:latin typeface="Cambria"/>
                <a:cs typeface="Cambria"/>
              </a:rPr>
              <a:t>Saved</a:t>
            </a:r>
            <a:r>
              <a:rPr sz="1650" spc="70" dirty="0">
                <a:latin typeface="Cambria"/>
                <a:cs typeface="Cambria"/>
              </a:rPr>
              <a:t> </a:t>
            </a:r>
            <a:r>
              <a:rPr sz="1650" spc="50" dirty="0">
                <a:latin typeface="Cambria"/>
                <a:cs typeface="Cambria"/>
              </a:rPr>
              <a:t>file</a:t>
            </a:r>
            <a:r>
              <a:rPr sz="1650" spc="55" dirty="0">
                <a:latin typeface="Cambria"/>
                <a:cs typeface="Cambria"/>
              </a:rPr>
              <a:t> contains</a:t>
            </a:r>
            <a:r>
              <a:rPr sz="1650" spc="60" dirty="0">
                <a:latin typeface="Cambria"/>
                <a:cs typeface="Cambria"/>
              </a:rPr>
              <a:t> </a:t>
            </a:r>
            <a:r>
              <a:rPr sz="1650" spc="90" dirty="0">
                <a:latin typeface="Cambria"/>
                <a:cs typeface="Cambria"/>
              </a:rPr>
              <a:t>–</a:t>
            </a:r>
            <a:endParaRPr sz="1650">
              <a:latin typeface="Cambria"/>
              <a:cs typeface="Cambria"/>
            </a:endParaRPr>
          </a:p>
          <a:p>
            <a:pPr marL="624840" lvl="1" indent="-235585">
              <a:lnSpc>
                <a:spcPct val="100000"/>
              </a:lnSpc>
              <a:spcBef>
                <a:spcPts val="495"/>
              </a:spcBef>
              <a:buFont typeface="Arial MT"/>
              <a:buChar char="•"/>
              <a:tabLst>
                <a:tab pos="624840" algn="l"/>
                <a:tab pos="625475" algn="l"/>
              </a:tabLst>
            </a:pPr>
            <a:r>
              <a:rPr sz="1650" spc="60" dirty="0">
                <a:latin typeface="Cambria"/>
                <a:cs typeface="Cambria"/>
              </a:rPr>
              <a:t>Architecture </a:t>
            </a:r>
            <a:r>
              <a:rPr sz="1650" spc="-5" dirty="0">
                <a:latin typeface="Cambria"/>
                <a:cs typeface="Cambria"/>
              </a:rPr>
              <a:t>of</a:t>
            </a:r>
            <a:r>
              <a:rPr sz="1650" spc="65" dirty="0">
                <a:latin typeface="Cambria"/>
                <a:cs typeface="Cambria"/>
              </a:rPr>
              <a:t> the</a:t>
            </a:r>
            <a:r>
              <a:rPr sz="1650" spc="60" dirty="0">
                <a:latin typeface="Cambria"/>
                <a:cs typeface="Cambria"/>
              </a:rPr>
              <a:t> </a:t>
            </a:r>
            <a:r>
              <a:rPr sz="1650" spc="30" dirty="0">
                <a:latin typeface="Cambria"/>
                <a:cs typeface="Cambria"/>
              </a:rPr>
              <a:t>model</a:t>
            </a:r>
            <a:endParaRPr sz="1650">
              <a:latin typeface="Cambria"/>
              <a:cs typeface="Cambria"/>
            </a:endParaRPr>
          </a:p>
          <a:p>
            <a:pPr marL="624840" lvl="1" indent="-235585">
              <a:lnSpc>
                <a:spcPct val="100000"/>
              </a:lnSpc>
              <a:spcBef>
                <a:spcPts val="495"/>
              </a:spcBef>
              <a:buFont typeface="Arial MT"/>
              <a:buChar char="•"/>
              <a:tabLst>
                <a:tab pos="624840" algn="l"/>
                <a:tab pos="625475" algn="l"/>
              </a:tabLst>
            </a:pPr>
            <a:r>
              <a:rPr sz="1650" spc="55" dirty="0">
                <a:latin typeface="Cambria"/>
                <a:cs typeface="Cambria"/>
              </a:rPr>
              <a:t>Weights</a:t>
            </a:r>
            <a:r>
              <a:rPr sz="1650" spc="45" dirty="0">
                <a:latin typeface="Cambria"/>
                <a:cs typeface="Cambria"/>
              </a:rPr>
              <a:t> </a:t>
            </a:r>
            <a:r>
              <a:rPr sz="1650" spc="75" dirty="0">
                <a:latin typeface="Cambria"/>
                <a:cs typeface="Cambria"/>
              </a:rPr>
              <a:t>and</a:t>
            </a:r>
            <a:r>
              <a:rPr sz="1650" spc="60" dirty="0">
                <a:latin typeface="Cambria"/>
                <a:cs typeface="Cambria"/>
              </a:rPr>
              <a:t> </a:t>
            </a:r>
            <a:r>
              <a:rPr sz="1650" spc="50" dirty="0">
                <a:latin typeface="Cambria"/>
                <a:cs typeface="Cambria"/>
              </a:rPr>
              <a:t>biases</a:t>
            </a:r>
            <a:endParaRPr sz="1650">
              <a:latin typeface="Cambria"/>
              <a:cs typeface="Cambria"/>
            </a:endParaRPr>
          </a:p>
          <a:p>
            <a:pPr marL="624840" lvl="1" indent="-235585">
              <a:lnSpc>
                <a:spcPct val="100000"/>
              </a:lnSpc>
              <a:spcBef>
                <a:spcPts val="495"/>
              </a:spcBef>
              <a:buFont typeface="Arial MT"/>
              <a:buChar char="•"/>
              <a:tabLst>
                <a:tab pos="624840" algn="l"/>
                <a:tab pos="625475" algn="l"/>
              </a:tabLst>
            </a:pPr>
            <a:r>
              <a:rPr sz="1650" spc="100" dirty="0">
                <a:latin typeface="Cambria"/>
                <a:cs typeface="Cambria"/>
              </a:rPr>
              <a:t>State</a:t>
            </a:r>
            <a:r>
              <a:rPr sz="1650" spc="75" dirty="0">
                <a:latin typeface="Cambria"/>
                <a:cs typeface="Cambria"/>
              </a:rPr>
              <a:t> </a:t>
            </a:r>
            <a:r>
              <a:rPr sz="1650" spc="-5" dirty="0">
                <a:latin typeface="Cambria"/>
                <a:cs typeface="Cambria"/>
              </a:rPr>
              <a:t>of</a:t>
            </a:r>
            <a:r>
              <a:rPr sz="1650" spc="80" dirty="0">
                <a:latin typeface="Cambria"/>
                <a:cs typeface="Cambria"/>
              </a:rPr>
              <a:t> </a:t>
            </a:r>
            <a:r>
              <a:rPr sz="1650" spc="65" dirty="0">
                <a:latin typeface="Cambria"/>
                <a:cs typeface="Cambria"/>
              </a:rPr>
              <a:t>the</a:t>
            </a:r>
            <a:r>
              <a:rPr sz="1650" spc="75" dirty="0">
                <a:latin typeface="Cambria"/>
                <a:cs typeface="Cambria"/>
              </a:rPr>
              <a:t> </a:t>
            </a:r>
            <a:r>
              <a:rPr sz="1650" spc="40" dirty="0">
                <a:latin typeface="Cambria"/>
                <a:cs typeface="Cambria"/>
              </a:rPr>
              <a:t>optimizer</a:t>
            </a:r>
            <a:endParaRPr sz="1650">
              <a:latin typeface="Cambria"/>
              <a:cs typeface="Cambria"/>
            </a:endParaRPr>
          </a:p>
          <a:p>
            <a:pPr marL="247650" indent="-235585">
              <a:lnSpc>
                <a:spcPct val="100000"/>
              </a:lnSpc>
              <a:spcBef>
                <a:spcPts val="495"/>
              </a:spcBef>
              <a:buFont typeface="Arial MT"/>
              <a:buChar char="•"/>
              <a:tabLst>
                <a:tab pos="247650" algn="l"/>
                <a:tab pos="248285" algn="l"/>
              </a:tabLst>
            </a:pPr>
            <a:r>
              <a:rPr sz="1650" spc="100" dirty="0">
                <a:latin typeface="Cambria"/>
                <a:cs typeface="Cambria"/>
              </a:rPr>
              <a:t>Saving</a:t>
            </a:r>
            <a:r>
              <a:rPr sz="1650" spc="45" dirty="0">
                <a:latin typeface="Cambria"/>
                <a:cs typeface="Cambria"/>
              </a:rPr>
              <a:t> </a:t>
            </a:r>
            <a:r>
              <a:rPr sz="1650" spc="55" dirty="0">
                <a:latin typeface="Cambria"/>
                <a:cs typeface="Cambria"/>
              </a:rPr>
              <a:t>weights</a:t>
            </a:r>
            <a:endParaRPr sz="1650">
              <a:latin typeface="Cambria"/>
              <a:cs typeface="Cambria"/>
            </a:endParaRPr>
          </a:p>
          <a:p>
            <a:pPr marL="247650" marR="145415" indent="-235585">
              <a:lnSpc>
                <a:spcPct val="100000"/>
              </a:lnSpc>
              <a:spcBef>
                <a:spcPts val="495"/>
              </a:spcBef>
              <a:buFont typeface="Arial MT"/>
              <a:buChar char="•"/>
              <a:tabLst>
                <a:tab pos="247650" algn="l"/>
                <a:tab pos="248285" algn="l"/>
              </a:tabLst>
            </a:pPr>
            <a:r>
              <a:rPr sz="1650" spc="75" dirty="0">
                <a:latin typeface="Cambria"/>
                <a:cs typeface="Cambria"/>
              </a:rPr>
              <a:t>Loading </a:t>
            </a:r>
            <a:r>
              <a:rPr sz="1650" spc="85" dirty="0">
                <a:latin typeface="Cambria"/>
                <a:cs typeface="Cambria"/>
              </a:rPr>
              <a:t>all </a:t>
            </a:r>
            <a:r>
              <a:rPr sz="1650" spc="65" dirty="0">
                <a:latin typeface="Cambria"/>
                <a:cs typeface="Cambria"/>
              </a:rPr>
              <a:t>the </a:t>
            </a:r>
            <a:r>
              <a:rPr sz="1650" spc="55" dirty="0">
                <a:latin typeface="Cambria"/>
                <a:cs typeface="Cambria"/>
              </a:rPr>
              <a:t>weights </a:t>
            </a:r>
            <a:r>
              <a:rPr sz="1650" spc="75" dirty="0">
                <a:latin typeface="Cambria"/>
                <a:cs typeface="Cambria"/>
              </a:rPr>
              <a:t>and </a:t>
            </a:r>
            <a:r>
              <a:rPr sz="1650" spc="-350" dirty="0">
                <a:latin typeface="Cambria"/>
                <a:cs typeface="Cambria"/>
              </a:rPr>
              <a:t> </a:t>
            </a:r>
            <a:r>
              <a:rPr sz="1650" spc="50" dirty="0">
                <a:latin typeface="Cambria"/>
                <a:cs typeface="Cambria"/>
              </a:rPr>
              <a:t>loading</a:t>
            </a:r>
            <a:r>
              <a:rPr sz="1650" spc="65" dirty="0">
                <a:latin typeface="Cambria"/>
                <a:cs typeface="Cambria"/>
              </a:rPr>
              <a:t> </a:t>
            </a:r>
            <a:r>
              <a:rPr sz="1650" spc="55" dirty="0">
                <a:latin typeface="Cambria"/>
                <a:cs typeface="Cambria"/>
              </a:rPr>
              <a:t>weights</a:t>
            </a:r>
            <a:r>
              <a:rPr sz="1650" spc="65" dirty="0">
                <a:latin typeface="Cambria"/>
                <a:cs typeface="Cambria"/>
              </a:rPr>
              <a:t> </a:t>
            </a:r>
            <a:r>
              <a:rPr sz="1650" spc="60" dirty="0">
                <a:latin typeface="Cambria"/>
                <a:cs typeface="Cambria"/>
              </a:rPr>
              <a:t>layer</a:t>
            </a:r>
            <a:r>
              <a:rPr sz="1650" spc="70" dirty="0">
                <a:latin typeface="Cambria"/>
                <a:cs typeface="Cambria"/>
              </a:rPr>
              <a:t> </a:t>
            </a:r>
            <a:r>
              <a:rPr sz="1650" spc="35" dirty="0">
                <a:latin typeface="Cambria"/>
                <a:cs typeface="Cambria"/>
              </a:rPr>
              <a:t>wise</a:t>
            </a:r>
            <a:endParaRPr sz="1650">
              <a:latin typeface="Cambria"/>
              <a:cs typeface="Cambria"/>
            </a:endParaRPr>
          </a:p>
        </p:txBody>
      </p:sp>
      <p:grpSp>
        <p:nvGrpSpPr>
          <p:cNvPr id="5" name="object 5"/>
          <p:cNvGrpSpPr/>
          <p:nvPr/>
        </p:nvGrpSpPr>
        <p:grpSpPr>
          <a:xfrm>
            <a:off x="4314444" y="4980432"/>
            <a:ext cx="5274310" cy="553720"/>
            <a:chOff x="4314444" y="4980432"/>
            <a:chExt cx="5274310" cy="553720"/>
          </a:xfrm>
        </p:grpSpPr>
        <p:pic>
          <p:nvPicPr>
            <p:cNvPr id="6" name="object 6"/>
            <p:cNvPicPr/>
            <p:nvPr/>
          </p:nvPicPr>
          <p:blipFill>
            <a:blip r:embed="rId3" cstate="print"/>
            <a:stretch>
              <a:fillRect/>
            </a:stretch>
          </p:blipFill>
          <p:spPr>
            <a:xfrm>
              <a:off x="4314444" y="5218938"/>
              <a:ext cx="5273802" cy="314706"/>
            </a:xfrm>
            <a:prstGeom prst="rect">
              <a:avLst/>
            </a:prstGeom>
          </p:spPr>
        </p:pic>
        <p:pic>
          <p:nvPicPr>
            <p:cNvPr id="7" name="object 7"/>
            <p:cNvPicPr/>
            <p:nvPr/>
          </p:nvPicPr>
          <p:blipFill>
            <a:blip r:embed="rId4" cstate="print"/>
            <a:stretch>
              <a:fillRect/>
            </a:stretch>
          </p:blipFill>
          <p:spPr>
            <a:xfrm>
              <a:off x="4314444" y="4980432"/>
              <a:ext cx="3985259" cy="243840"/>
            </a:xfrm>
            <a:prstGeom prst="rect">
              <a:avLst/>
            </a:prstGeom>
          </p:spPr>
        </p:pic>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68882" y="1675958"/>
            <a:ext cx="7532370" cy="478155"/>
          </a:xfrm>
          <a:prstGeom prst="rect">
            <a:avLst/>
          </a:prstGeom>
        </p:spPr>
        <p:txBody>
          <a:bodyPr vert="horz" wrap="square" lIns="0" tIns="15240" rIns="0" bIns="0" rtlCol="0">
            <a:spAutoFit/>
          </a:bodyPr>
          <a:lstStyle/>
          <a:p>
            <a:pPr marL="12700">
              <a:lnSpc>
                <a:spcPct val="100000"/>
              </a:lnSpc>
              <a:spcBef>
                <a:spcPts val="120"/>
              </a:spcBef>
            </a:pPr>
            <a:r>
              <a:rPr sz="2950" spc="125" dirty="0"/>
              <a:t>Extracting</a:t>
            </a:r>
            <a:r>
              <a:rPr sz="2950" spc="95" dirty="0"/>
              <a:t> </a:t>
            </a:r>
            <a:r>
              <a:rPr sz="2950" spc="75" dirty="0"/>
              <a:t>features</a:t>
            </a:r>
            <a:r>
              <a:rPr sz="2950" spc="95" dirty="0"/>
              <a:t> </a:t>
            </a:r>
            <a:r>
              <a:rPr sz="2950" spc="40" dirty="0"/>
              <a:t>from</a:t>
            </a:r>
            <a:r>
              <a:rPr sz="2950" spc="95" dirty="0"/>
              <a:t> </a:t>
            </a:r>
            <a:r>
              <a:rPr sz="2950" spc="55" dirty="0"/>
              <a:t>pre-trained</a:t>
            </a:r>
            <a:r>
              <a:rPr sz="2950" spc="95" dirty="0"/>
              <a:t> </a:t>
            </a:r>
            <a:r>
              <a:rPr sz="2950" spc="30" dirty="0"/>
              <a:t>models</a:t>
            </a:r>
            <a:endParaRPr sz="2950" dirty="0"/>
          </a:p>
        </p:txBody>
      </p:sp>
      <p:pic>
        <p:nvPicPr>
          <p:cNvPr id="4" name="object 4"/>
          <p:cNvPicPr/>
          <p:nvPr/>
        </p:nvPicPr>
        <p:blipFill>
          <a:blip r:embed="rId2" cstate="print"/>
          <a:stretch>
            <a:fillRect/>
          </a:stretch>
        </p:blipFill>
        <p:spPr>
          <a:xfrm>
            <a:off x="4735067" y="2669285"/>
            <a:ext cx="4888991" cy="2732532"/>
          </a:xfrm>
          <a:prstGeom prst="rect">
            <a:avLst/>
          </a:prstGeom>
        </p:spPr>
      </p:pic>
      <p:sp>
        <p:nvSpPr>
          <p:cNvPr id="5" name="object 5"/>
          <p:cNvSpPr txBox="1"/>
          <p:nvPr/>
        </p:nvSpPr>
        <p:spPr>
          <a:xfrm>
            <a:off x="1147063" y="2687062"/>
            <a:ext cx="3439160" cy="3105785"/>
          </a:xfrm>
          <a:prstGeom prst="rect">
            <a:avLst/>
          </a:prstGeom>
        </p:spPr>
        <p:txBody>
          <a:bodyPr vert="horz" wrap="square" lIns="0" tIns="74930" rIns="0" bIns="0" rtlCol="0">
            <a:spAutoFit/>
          </a:bodyPr>
          <a:lstStyle/>
          <a:p>
            <a:pPr marL="247650" indent="-235585">
              <a:lnSpc>
                <a:spcPct val="100000"/>
              </a:lnSpc>
              <a:spcBef>
                <a:spcPts val="590"/>
              </a:spcBef>
              <a:buFont typeface="Arial MT"/>
              <a:buChar char="•"/>
              <a:tabLst>
                <a:tab pos="247650" algn="l"/>
                <a:tab pos="248285" algn="l"/>
              </a:tabLst>
            </a:pPr>
            <a:r>
              <a:rPr sz="1650" spc="55" dirty="0">
                <a:latin typeface="Cambria"/>
                <a:cs typeface="Cambria"/>
              </a:rPr>
              <a:t>Import</a:t>
            </a:r>
            <a:r>
              <a:rPr sz="1650" spc="70" dirty="0">
                <a:latin typeface="Cambria"/>
                <a:cs typeface="Cambria"/>
              </a:rPr>
              <a:t> </a:t>
            </a:r>
            <a:r>
              <a:rPr sz="1650" spc="65" dirty="0">
                <a:latin typeface="Cambria"/>
                <a:cs typeface="Cambria"/>
              </a:rPr>
              <a:t>the</a:t>
            </a:r>
            <a:r>
              <a:rPr sz="1650" spc="70" dirty="0">
                <a:latin typeface="Cambria"/>
                <a:cs typeface="Cambria"/>
              </a:rPr>
              <a:t> </a:t>
            </a:r>
            <a:r>
              <a:rPr sz="1650" spc="40" dirty="0">
                <a:latin typeface="Cambria"/>
                <a:cs typeface="Cambria"/>
              </a:rPr>
              <a:t>network</a:t>
            </a:r>
            <a:r>
              <a:rPr sz="1650" spc="70" dirty="0">
                <a:latin typeface="Cambria"/>
                <a:cs typeface="Cambria"/>
              </a:rPr>
              <a:t> </a:t>
            </a:r>
            <a:r>
              <a:rPr sz="1650" spc="80" dirty="0">
                <a:latin typeface="Cambria"/>
                <a:cs typeface="Cambria"/>
              </a:rPr>
              <a:t>[eg:VGG16]</a:t>
            </a:r>
            <a:endParaRPr sz="1650" dirty="0">
              <a:latin typeface="Cambria"/>
              <a:cs typeface="Cambria"/>
            </a:endParaRPr>
          </a:p>
          <a:p>
            <a:pPr marL="247650" indent="-235585">
              <a:lnSpc>
                <a:spcPct val="100000"/>
              </a:lnSpc>
              <a:spcBef>
                <a:spcPts val="495"/>
              </a:spcBef>
              <a:buFont typeface="Arial MT"/>
              <a:buChar char="•"/>
              <a:tabLst>
                <a:tab pos="247650" algn="l"/>
                <a:tab pos="248285" algn="l"/>
              </a:tabLst>
            </a:pPr>
            <a:r>
              <a:rPr sz="1650" spc="60" dirty="0">
                <a:latin typeface="Cambria"/>
                <a:cs typeface="Cambria"/>
              </a:rPr>
              <a:t>Specify</a:t>
            </a:r>
            <a:r>
              <a:rPr sz="1650" spc="65" dirty="0">
                <a:latin typeface="Cambria"/>
                <a:cs typeface="Cambria"/>
              </a:rPr>
              <a:t> the</a:t>
            </a:r>
            <a:r>
              <a:rPr sz="1650" spc="60" dirty="0">
                <a:latin typeface="Cambria"/>
                <a:cs typeface="Cambria"/>
              </a:rPr>
              <a:t> </a:t>
            </a:r>
            <a:r>
              <a:rPr sz="1650" spc="55" dirty="0">
                <a:latin typeface="Cambria"/>
                <a:cs typeface="Cambria"/>
              </a:rPr>
              <a:t>weights</a:t>
            </a:r>
            <a:endParaRPr sz="1650" dirty="0">
              <a:latin typeface="Cambria"/>
              <a:cs typeface="Cambria"/>
            </a:endParaRPr>
          </a:p>
          <a:p>
            <a:pPr marL="247650" marR="69850" indent="-235585">
              <a:lnSpc>
                <a:spcPct val="100000"/>
              </a:lnSpc>
              <a:spcBef>
                <a:spcPts val="495"/>
              </a:spcBef>
              <a:buFont typeface="Arial MT"/>
              <a:buChar char="•"/>
              <a:tabLst>
                <a:tab pos="247650" algn="l"/>
                <a:tab pos="248285" algn="l"/>
              </a:tabLst>
            </a:pPr>
            <a:r>
              <a:rPr sz="1650" spc="60" dirty="0">
                <a:latin typeface="Cambria"/>
                <a:cs typeface="Cambria"/>
              </a:rPr>
              <a:t>Specify</a:t>
            </a:r>
            <a:r>
              <a:rPr sz="1650" spc="75" dirty="0">
                <a:latin typeface="Cambria"/>
                <a:cs typeface="Cambria"/>
              </a:rPr>
              <a:t> </a:t>
            </a:r>
            <a:r>
              <a:rPr sz="1650" spc="50" dirty="0">
                <a:latin typeface="Cambria"/>
                <a:cs typeface="Cambria"/>
              </a:rPr>
              <a:t>whether</a:t>
            </a:r>
            <a:r>
              <a:rPr sz="1650" spc="80" dirty="0">
                <a:latin typeface="Cambria"/>
                <a:cs typeface="Cambria"/>
              </a:rPr>
              <a:t> </a:t>
            </a:r>
            <a:r>
              <a:rPr sz="1650" spc="65" dirty="0">
                <a:latin typeface="Cambria"/>
                <a:cs typeface="Cambria"/>
              </a:rPr>
              <a:t>the</a:t>
            </a:r>
            <a:r>
              <a:rPr sz="1650" spc="80" dirty="0">
                <a:latin typeface="Cambria"/>
                <a:cs typeface="Cambria"/>
              </a:rPr>
              <a:t> </a:t>
            </a:r>
            <a:r>
              <a:rPr sz="1650" spc="50" dirty="0">
                <a:latin typeface="Cambria"/>
                <a:cs typeface="Cambria"/>
              </a:rPr>
              <a:t>classifier</a:t>
            </a:r>
            <a:r>
              <a:rPr sz="1650" spc="80" dirty="0">
                <a:latin typeface="Cambria"/>
                <a:cs typeface="Cambria"/>
              </a:rPr>
              <a:t> </a:t>
            </a:r>
            <a:r>
              <a:rPr sz="1650" spc="95" dirty="0">
                <a:latin typeface="Cambria"/>
                <a:cs typeface="Cambria"/>
              </a:rPr>
              <a:t>at </a:t>
            </a:r>
            <a:r>
              <a:rPr sz="1650" spc="-345" dirty="0">
                <a:latin typeface="Cambria"/>
                <a:cs typeface="Cambria"/>
              </a:rPr>
              <a:t> </a:t>
            </a:r>
            <a:r>
              <a:rPr sz="1650" spc="60" dirty="0">
                <a:latin typeface="Cambria"/>
                <a:cs typeface="Cambria"/>
              </a:rPr>
              <a:t>the</a:t>
            </a:r>
            <a:r>
              <a:rPr sz="1650" spc="75" dirty="0">
                <a:latin typeface="Cambria"/>
                <a:cs typeface="Cambria"/>
              </a:rPr>
              <a:t> </a:t>
            </a:r>
            <a:r>
              <a:rPr sz="1650" spc="15" dirty="0">
                <a:latin typeface="Cambria"/>
                <a:cs typeface="Cambria"/>
              </a:rPr>
              <a:t>top</a:t>
            </a:r>
            <a:r>
              <a:rPr sz="1650" spc="80" dirty="0">
                <a:latin typeface="Cambria"/>
                <a:cs typeface="Cambria"/>
              </a:rPr>
              <a:t> </a:t>
            </a:r>
            <a:r>
              <a:rPr sz="1650" spc="85" dirty="0">
                <a:latin typeface="Cambria"/>
                <a:cs typeface="Cambria"/>
              </a:rPr>
              <a:t>has</a:t>
            </a:r>
            <a:r>
              <a:rPr sz="1650" spc="80" dirty="0">
                <a:latin typeface="Cambria"/>
                <a:cs typeface="Cambria"/>
              </a:rPr>
              <a:t> </a:t>
            </a:r>
            <a:r>
              <a:rPr sz="1650" spc="10" dirty="0">
                <a:latin typeface="Cambria"/>
                <a:cs typeface="Cambria"/>
              </a:rPr>
              <a:t>to</a:t>
            </a:r>
            <a:r>
              <a:rPr sz="1650" spc="80" dirty="0">
                <a:latin typeface="Cambria"/>
                <a:cs typeface="Cambria"/>
              </a:rPr>
              <a:t> </a:t>
            </a:r>
            <a:r>
              <a:rPr sz="1650" spc="10" dirty="0">
                <a:latin typeface="Cambria"/>
                <a:cs typeface="Cambria"/>
              </a:rPr>
              <a:t>be</a:t>
            </a:r>
            <a:r>
              <a:rPr sz="1650" spc="80" dirty="0">
                <a:latin typeface="Cambria"/>
                <a:cs typeface="Cambria"/>
              </a:rPr>
              <a:t> </a:t>
            </a:r>
            <a:r>
              <a:rPr sz="1650" spc="50" dirty="0">
                <a:latin typeface="Cambria"/>
                <a:cs typeface="Cambria"/>
              </a:rPr>
              <a:t>included</a:t>
            </a:r>
            <a:r>
              <a:rPr sz="1650" spc="80" dirty="0">
                <a:latin typeface="Cambria"/>
                <a:cs typeface="Cambria"/>
              </a:rPr>
              <a:t> </a:t>
            </a:r>
            <a:r>
              <a:rPr sz="1650" spc="-5" dirty="0">
                <a:latin typeface="Cambria"/>
                <a:cs typeface="Cambria"/>
              </a:rPr>
              <a:t>or</a:t>
            </a:r>
            <a:r>
              <a:rPr sz="1650" spc="80" dirty="0">
                <a:latin typeface="Cambria"/>
                <a:cs typeface="Cambria"/>
              </a:rPr>
              <a:t> </a:t>
            </a:r>
            <a:r>
              <a:rPr sz="1650" spc="40" dirty="0">
                <a:latin typeface="Cambria"/>
                <a:cs typeface="Cambria"/>
              </a:rPr>
              <a:t>not</a:t>
            </a:r>
            <a:endParaRPr sz="1650" dirty="0">
              <a:latin typeface="Cambria"/>
              <a:cs typeface="Cambria"/>
            </a:endParaRPr>
          </a:p>
          <a:p>
            <a:pPr marL="247650" marR="243840" indent="-235585">
              <a:lnSpc>
                <a:spcPts val="1980"/>
              </a:lnSpc>
              <a:spcBef>
                <a:spcPts val="560"/>
              </a:spcBef>
              <a:buFont typeface="Arial MT"/>
              <a:buChar char="•"/>
              <a:tabLst>
                <a:tab pos="247650" algn="l"/>
                <a:tab pos="248285" algn="l"/>
              </a:tabLst>
            </a:pPr>
            <a:r>
              <a:rPr sz="1650" spc="80" dirty="0">
                <a:latin typeface="Cambria"/>
                <a:cs typeface="Cambria"/>
              </a:rPr>
              <a:t>The</a:t>
            </a:r>
            <a:r>
              <a:rPr sz="1650" spc="75" dirty="0">
                <a:latin typeface="Cambria"/>
                <a:cs typeface="Cambria"/>
              </a:rPr>
              <a:t> argument </a:t>
            </a:r>
            <a:r>
              <a:rPr sz="1750" i="1" spc="35" dirty="0">
                <a:latin typeface="Cambria"/>
                <a:cs typeface="Cambria"/>
              </a:rPr>
              <a:t>“include_top</a:t>
            </a:r>
            <a:r>
              <a:rPr sz="1750" i="1" spc="40" dirty="0">
                <a:latin typeface="Cambria"/>
                <a:cs typeface="Cambria"/>
              </a:rPr>
              <a:t> </a:t>
            </a:r>
            <a:r>
              <a:rPr sz="1750" i="1" spc="75" dirty="0">
                <a:latin typeface="Cambria"/>
                <a:cs typeface="Cambria"/>
              </a:rPr>
              <a:t>= </a:t>
            </a:r>
            <a:r>
              <a:rPr sz="1750" i="1" spc="80" dirty="0">
                <a:latin typeface="Cambria"/>
                <a:cs typeface="Cambria"/>
              </a:rPr>
              <a:t> </a:t>
            </a:r>
            <a:r>
              <a:rPr sz="1750" i="1" spc="55" dirty="0">
                <a:latin typeface="Cambria"/>
                <a:cs typeface="Cambria"/>
              </a:rPr>
              <a:t>False” </a:t>
            </a:r>
            <a:r>
              <a:rPr sz="1650" spc="90" dirty="0">
                <a:latin typeface="Cambria"/>
                <a:cs typeface="Cambria"/>
              </a:rPr>
              <a:t>–</a:t>
            </a:r>
            <a:r>
              <a:rPr sz="1650" spc="85" dirty="0">
                <a:latin typeface="Cambria"/>
                <a:cs typeface="Cambria"/>
              </a:rPr>
              <a:t> </a:t>
            </a:r>
            <a:r>
              <a:rPr sz="1650" spc="30" dirty="0">
                <a:latin typeface="Cambria"/>
                <a:cs typeface="Cambria"/>
              </a:rPr>
              <a:t>removes</a:t>
            </a:r>
            <a:r>
              <a:rPr sz="1650" spc="80" dirty="0">
                <a:latin typeface="Cambria"/>
                <a:cs typeface="Cambria"/>
              </a:rPr>
              <a:t> </a:t>
            </a:r>
            <a:r>
              <a:rPr sz="1650" spc="65" dirty="0">
                <a:latin typeface="Cambria"/>
                <a:cs typeface="Cambria"/>
              </a:rPr>
              <a:t>the</a:t>
            </a:r>
            <a:r>
              <a:rPr sz="1650" spc="80" dirty="0">
                <a:latin typeface="Cambria"/>
                <a:cs typeface="Cambria"/>
              </a:rPr>
              <a:t> </a:t>
            </a:r>
            <a:r>
              <a:rPr sz="1650" spc="50" dirty="0">
                <a:latin typeface="Cambria"/>
                <a:cs typeface="Cambria"/>
              </a:rPr>
              <a:t>classifier </a:t>
            </a:r>
            <a:r>
              <a:rPr sz="1650" spc="-350" dirty="0">
                <a:latin typeface="Cambria"/>
                <a:cs typeface="Cambria"/>
              </a:rPr>
              <a:t> </a:t>
            </a:r>
            <a:r>
              <a:rPr sz="1650" spc="35" dirty="0">
                <a:latin typeface="Cambria"/>
                <a:cs typeface="Cambria"/>
              </a:rPr>
              <a:t>from</a:t>
            </a:r>
            <a:r>
              <a:rPr sz="1650" spc="65" dirty="0">
                <a:latin typeface="Cambria"/>
                <a:cs typeface="Cambria"/>
              </a:rPr>
              <a:t> the</a:t>
            </a:r>
            <a:r>
              <a:rPr sz="1650" spc="80" dirty="0">
                <a:latin typeface="Cambria"/>
                <a:cs typeface="Cambria"/>
              </a:rPr>
              <a:t> </a:t>
            </a:r>
            <a:r>
              <a:rPr sz="1650" spc="40" dirty="0">
                <a:latin typeface="Cambria"/>
                <a:cs typeface="Cambria"/>
              </a:rPr>
              <a:t>imported</a:t>
            </a:r>
            <a:r>
              <a:rPr sz="1650" spc="70" dirty="0">
                <a:latin typeface="Cambria"/>
                <a:cs typeface="Cambria"/>
              </a:rPr>
              <a:t> </a:t>
            </a:r>
            <a:r>
              <a:rPr sz="1650" spc="30" dirty="0">
                <a:latin typeface="Cambria"/>
                <a:cs typeface="Cambria"/>
              </a:rPr>
              <a:t>model</a:t>
            </a:r>
            <a:endParaRPr sz="1650" dirty="0">
              <a:latin typeface="Cambria"/>
              <a:cs typeface="Cambria"/>
            </a:endParaRPr>
          </a:p>
          <a:p>
            <a:pPr marL="247650" marR="5080" indent="-235585">
              <a:lnSpc>
                <a:spcPct val="100000"/>
              </a:lnSpc>
              <a:spcBef>
                <a:spcPts val="430"/>
              </a:spcBef>
              <a:buFont typeface="Arial MT"/>
              <a:buChar char="•"/>
              <a:tabLst>
                <a:tab pos="247650" algn="l"/>
                <a:tab pos="248285" algn="l"/>
              </a:tabLst>
            </a:pPr>
            <a:r>
              <a:rPr sz="1650" spc="80" dirty="0">
                <a:latin typeface="Cambria"/>
                <a:cs typeface="Cambria"/>
              </a:rPr>
              <a:t>The </a:t>
            </a:r>
            <a:r>
              <a:rPr sz="1650" spc="70" dirty="0">
                <a:latin typeface="Cambria"/>
                <a:cs typeface="Cambria"/>
              </a:rPr>
              <a:t>input</a:t>
            </a:r>
            <a:r>
              <a:rPr sz="1650" spc="85" dirty="0">
                <a:latin typeface="Cambria"/>
                <a:cs typeface="Cambria"/>
              </a:rPr>
              <a:t> </a:t>
            </a:r>
            <a:r>
              <a:rPr sz="1650" spc="40" dirty="0">
                <a:latin typeface="Cambria"/>
                <a:cs typeface="Cambria"/>
              </a:rPr>
              <a:t>size</a:t>
            </a:r>
            <a:r>
              <a:rPr sz="1650" spc="75" dirty="0">
                <a:latin typeface="Cambria"/>
                <a:cs typeface="Cambria"/>
              </a:rPr>
              <a:t> </a:t>
            </a:r>
            <a:r>
              <a:rPr sz="1650" spc="-5" dirty="0">
                <a:latin typeface="Cambria"/>
                <a:cs typeface="Cambria"/>
              </a:rPr>
              <a:t>of</a:t>
            </a:r>
            <a:r>
              <a:rPr sz="1650" spc="75" dirty="0">
                <a:latin typeface="Cambria"/>
                <a:cs typeface="Cambria"/>
              </a:rPr>
              <a:t> </a:t>
            </a:r>
            <a:r>
              <a:rPr sz="1650" spc="65" dirty="0">
                <a:latin typeface="Cambria"/>
                <a:cs typeface="Cambria"/>
              </a:rPr>
              <a:t>the</a:t>
            </a:r>
            <a:r>
              <a:rPr sz="1650" spc="80" dirty="0">
                <a:latin typeface="Cambria"/>
                <a:cs typeface="Cambria"/>
              </a:rPr>
              <a:t> </a:t>
            </a:r>
            <a:r>
              <a:rPr sz="1650" spc="70" dirty="0">
                <a:latin typeface="Cambria"/>
                <a:cs typeface="Cambria"/>
              </a:rPr>
              <a:t>image</a:t>
            </a:r>
            <a:r>
              <a:rPr sz="1650" spc="65" dirty="0">
                <a:latin typeface="Cambria"/>
                <a:cs typeface="Cambria"/>
              </a:rPr>
              <a:t> </a:t>
            </a:r>
            <a:r>
              <a:rPr sz="1650" spc="80" dirty="0">
                <a:latin typeface="Cambria"/>
                <a:cs typeface="Cambria"/>
              </a:rPr>
              <a:t>must </a:t>
            </a:r>
            <a:r>
              <a:rPr sz="1650" spc="-350" dirty="0">
                <a:latin typeface="Cambria"/>
                <a:cs typeface="Cambria"/>
              </a:rPr>
              <a:t> </a:t>
            </a:r>
            <a:r>
              <a:rPr sz="1650" spc="15" dirty="0">
                <a:latin typeface="Cambria"/>
                <a:cs typeface="Cambria"/>
              </a:rPr>
              <a:t>be</a:t>
            </a:r>
            <a:r>
              <a:rPr sz="1650" spc="75" dirty="0">
                <a:latin typeface="Cambria"/>
                <a:cs typeface="Cambria"/>
              </a:rPr>
              <a:t> </a:t>
            </a:r>
            <a:r>
              <a:rPr sz="1650" spc="70" dirty="0">
                <a:latin typeface="Cambria"/>
                <a:cs typeface="Cambria"/>
              </a:rPr>
              <a:t>same</a:t>
            </a:r>
            <a:r>
              <a:rPr sz="1650" spc="80" dirty="0">
                <a:latin typeface="Cambria"/>
                <a:cs typeface="Cambria"/>
              </a:rPr>
              <a:t> as </a:t>
            </a:r>
            <a:r>
              <a:rPr sz="1650" spc="70" dirty="0">
                <a:latin typeface="Cambria"/>
                <a:cs typeface="Cambria"/>
              </a:rPr>
              <a:t>what</a:t>
            </a:r>
            <a:r>
              <a:rPr sz="1650" spc="80" dirty="0">
                <a:latin typeface="Cambria"/>
                <a:cs typeface="Cambria"/>
              </a:rPr>
              <a:t> </a:t>
            </a:r>
            <a:r>
              <a:rPr sz="1650" spc="65" dirty="0">
                <a:latin typeface="Cambria"/>
                <a:cs typeface="Cambria"/>
              </a:rPr>
              <a:t>the</a:t>
            </a:r>
            <a:r>
              <a:rPr sz="1650" spc="75" dirty="0">
                <a:latin typeface="Cambria"/>
                <a:cs typeface="Cambria"/>
              </a:rPr>
              <a:t> </a:t>
            </a:r>
            <a:r>
              <a:rPr sz="1650" spc="40" dirty="0">
                <a:latin typeface="Cambria"/>
                <a:cs typeface="Cambria"/>
              </a:rPr>
              <a:t>imported </a:t>
            </a:r>
            <a:r>
              <a:rPr sz="1650" spc="45" dirty="0">
                <a:latin typeface="Cambria"/>
                <a:cs typeface="Cambria"/>
              </a:rPr>
              <a:t> </a:t>
            </a:r>
            <a:r>
              <a:rPr sz="1650" spc="30" dirty="0">
                <a:latin typeface="Cambria"/>
                <a:cs typeface="Cambria"/>
              </a:rPr>
              <a:t>model</a:t>
            </a:r>
            <a:r>
              <a:rPr sz="1650" spc="70" dirty="0">
                <a:latin typeface="Cambria"/>
                <a:cs typeface="Cambria"/>
              </a:rPr>
              <a:t> </a:t>
            </a:r>
            <a:r>
              <a:rPr sz="1650" spc="55" dirty="0">
                <a:latin typeface="Cambria"/>
                <a:cs typeface="Cambria"/>
              </a:rPr>
              <a:t>was</a:t>
            </a:r>
            <a:r>
              <a:rPr sz="1650" spc="85" dirty="0">
                <a:latin typeface="Cambria"/>
                <a:cs typeface="Cambria"/>
              </a:rPr>
              <a:t> </a:t>
            </a:r>
            <a:r>
              <a:rPr sz="1650" spc="60" dirty="0">
                <a:latin typeface="Cambria"/>
                <a:cs typeface="Cambria"/>
              </a:rPr>
              <a:t>trained</a:t>
            </a:r>
            <a:r>
              <a:rPr sz="1650" spc="80" dirty="0">
                <a:latin typeface="Cambria"/>
                <a:cs typeface="Cambria"/>
              </a:rPr>
              <a:t> </a:t>
            </a:r>
            <a:r>
              <a:rPr sz="1650" spc="15" dirty="0">
                <a:latin typeface="Cambria"/>
                <a:cs typeface="Cambria"/>
              </a:rPr>
              <a:t>on</a:t>
            </a:r>
            <a:r>
              <a:rPr sz="1650" spc="85" dirty="0">
                <a:latin typeface="Cambria"/>
                <a:cs typeface="Cambria"/>
              </a:rPr>
              <a:t> </a:t>
            </a:r>
            <a:r>
              <a:rPr sz="1650" spc="30" dirty="0">
                <a:latin typeface="Cambria"/>
                <a:cs typeface="Cambria"/>
              </a:rPr>
              <a:t>(with </a:t>
            </a:r>
            <a:r>
              <a:rPr sz="1650" spc="35" dirty="0">
                <a:latin typeface="Cambria"/>
                <a:cs typeface="Cambria"/>
              </a:rPr>
              <a:t> </a:t>
            </a:r>
            <a:r>
              <a:rPr sz="1650" spc="25" dirty="0">
                <a:latin typeface="Cambria"/>
                <a:cs typeface="Cambria"/>
              </a:rPr>
              <a:t>exceptions)</a:t>
            </a:r>
            <a:endParaRPr sz="1650" dirty="0">
              <a:latin typeface="Cambria"/>
              <a:cs typeface="Cambri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80390" rIns="0" bIns="0" rtlCol="0">
            <a:spAutoFit/>
          </a:bodyPr>
          <a:lstStyle/>
          <a:p>
            <a:pPr marL="142875">
              <a:lnSpc>
                <a:spcPct val="100000"/>
              </a:lnSpc>
              <a:spcBef>
                <a:spcPts val="130"/>
              </a:spcBef>
              <a:tabLst>
                <a:tab pos="8370570" algn="l"/>
              </a:tabLst>
            </a:pPr>
            <a:r>
              <a:rPr sz="3600" u="sng" spc="120" dirty="0">
                <a:uFill>
                  <a:solidFill>
                    <a:srgbClr val="7F7F7F"/>
                  </a:solidFill>
                </a:uFill>
              </a:rPr>
              <a:t>Popular</a:t>
            </a:r>
            <a:r>
              <a:rPr sz="3600" u="sng" spc="125" dirty="0">
                <a:uFill>
                  <a:solidFill>
                    <a:srgbClr val="7F7F7F"/>
                  </a:solidFill>
                </a:uFill>
              </a:rPr>
              <a:t> </a:t>
            </a:r>
            <a:r>
              <a:rPr sz="3600" u="sng" spc="130" dirty="0">
                <a:uFill>
                  <a:solidFill>
                    <a:srgbClr val="7F7F7F"/>
                  </a:solidFill>
                </a:uFill>
              </a:rPr>
              <a:t>Deep</a:t>
            </a:r>
            <a:r>
              <a:rPr sz="3600" u="sng" spc="125" dirty="0">
                <a:uFill>
                  <a:solidFill>
                    <a:srgbClr val="7F7F7F"/>
                  </a:solidFill>
                </a:uFill>
              </a:rPr>
              <a:t> </a:t>
            </a:r>
            <a:r>
              <a:rPr sz="3600" u="sng" spc="130" dirty="0">
                <a:uFill>
                  <a:solidFill>
                    <a:srgbClr val="7F7F7F"/>
                  </a:solidFill>
                </a:uFill>
              </a:rPr>
              <a:t>learning</a:t>
            </a:r>
            <a:r>
              <a:rPr sz="3600" u="sng" spc="-80" dirty="0">
                <a:uFill>
                  <a:solidFill>
                    <a:srgbClr val="7F7F7F"/>
                  </a:solidFill>
                </a:uFill>
              </a:rPr>
              <a:t> </a:t>
            </a:r>
            <a:r>
              <a:rPr sz="3600" u="sng" spc="105" dirty="0">
                <a:uFill>
                  <a:solidFill>
                    <a:srgbClr val="7F7F7F"/>
                  </a:solidFill>
                </a:uFill>
              </a:rPr>
              <a:t>Architectures	</a:t>
            </a:r>
            <a:endParaRPr sz="3600"/>
          </a:p>
        </p:txBody>
      </p:sp>
      <p:sp>
        <p:nvSpPr>
          <p:cNvPr id="3" name="object 3"/>
          <p:cNvSpPr txBox="1"/>
          <p:nvPr/>
        </p:nvSpPr>
        <p:spPr>
          <a:xfrm>
            <a:off x="1058672" y="2511501"/>
            <a:ext cx="4317365" cy="2548255"/>
          </a:xfrm>
          <a:prstGeom prst="rect">
            <a:avLst/>
          </a:prstGeom>
        </p:spPr>
        <p:txBody>
          <a:bodyPr vert="horz" wrap="square" lIns="0" tIns="67945" rIns="0" bIns="0" rtlCol="0">
            <a:spAutoFit/>
          </a:bodyPr>
          <a:lstStyle/>
          <a:p>
            <a:pPr marL="163195" indent="-151130">
              <a:lnSpc>
                <a:spcPct val="100000"/>
              </a:lnSpc>
              <a:spcBef>
                <a:spcPts val="535"/>
              </a:spcBef>
              <a:buClr>
                <a:srgbClr val="000000"/>
              </a:buClr>
              <a:buFont typeface="Arial MT"/>
              <a:buChar char="•"/>
              <a:tabLst>
                <a:tab pos="163830" algn="l"/>
              </a:tabLst>
            </a:pPr>
            <a:r>
              <a:rPr sz="2300" spc="95" dirty="0">
                <a:solidFill>
                  <a:srgbClr val="3F3F3F"/>
                </a:solidFill>
                <a:latin typeface="Cambria"/>
                <a:cs typeface="Cambria"/>
              </a:rPr>
              <a:t>Popular</a:t>
            </a:r>
            <a:r>
              <a:rPr sz="2300" spc="130" dirty="0">
                <a:solidFill>
                  <a:srgbClr val="3F3F3F"/>
                </a:solidFill>
                <a:latin typeface="Cambria"/>
                <a:cs typeface="Cambria"/>
              </a:rPr>
              <a:t> </a:t>
            </a:r>
            <a:r>
              <a:rPr sz="2300" spc="80" dirty="0">
                <a:solidFill>
                  <a:srgbClr val="3F3F3F"/>
                </a:solidFill>
                <a:latin typeface="Cambria"/>
                <a:cs typeface="Cambria"/>
              </a:rPr>
              <a:t>Convolution</a:t>
            </a:r>
            <a:r>
              <a:rPr sz="2300" spc="135" dirty="0">
                <a:solidFill>
                  <a:srgbClr val="3F3F3F"/>
                </a:solidFill>
                <a:latin typeface="Cambria"/>
                <a:cs typeface="Cambria"/>
              </a:rPr>
              <a:t> </a:t>
            </a:r>
            <a:r>
              <a:rPr sz="2300" spc="65" dirty="0">
                <a:solidFill>
                  <a:srgbClr val="3F3F3F"/>
                </a:solidFill>
                <a:latin typeface="Cambria"/>
                <a:cs typeface="Cambria"/>
              </a:rPr>
              <a:t>networks</a:t>
            </a:r>
            <a:endParaRPr sz="2300">
              <a:latin typeface="Cambria"/>
              <a:cs typeface="Cambria"/>
            </a:endParaRPr>
          </a:p>
          <a:p>
            <a:pPr marL="314325" lvl="1" indent="-151765">
              <a:lnSpc>
                <a:spcPct val="100000"/>
              </a:lnSpc>
              <a:spcBef>
                <a:spcPts val="310"/>
              </a:spcBef>
              <a:buClr>
                <a:srgbClr val="000000"/>
              </a:buClr>
              <a:buFont typeface="Arial MT"/>
              <a:buChar char="•"/>
              <a:tabLst>
                <a:tab pos="314960" algn="l"/>
              </a:tabLst>
            </a:pPr>
            <a:r>
              <a:rPr sz="1650" spc="85" dirty="0">
                <a:solidFill>
                  <a:srgbClr val="3F3F3F"/>
                </a:solidFill>
                <a:latin typeface="Cambria"/>
                <a:cs typeface="Cambria"/>
              </a:rPr>
              <a:t>Alex</a:t>
            </a:r>
            <a:r>
              <a:rPr sz="1650" spc="-5" dirty="0">
                <a:solidFill>
                  <a:srgbClr val="3F3F3F"/>
                </a:solidFill>
                <a:latin typeface="Cambria"/>
                <a:cs typeface="Cambria"/>
              </a:rPr>
              <a:t> </a:t>
            </a:r>
            <a:r>
              <a:rPr sz="1650" spc="60" dirty="0">
                <a:solidFill>
                  <a:srgbClr val="3F3F3F"/>
                </a:solidFill>
                <a:latin typeface="Cambria"/>
                <a:cs typeface="Cambria"/>
              </a:rPr>
              <a:t>net</a:t>
            </a:r>
            <a:endParaRPr sz="1650">
              <a:latin typeface="Cambria"/>
              <a:cs typeface="Cambria"/>
            </a:endParaRPr>
          </a:p>
          <a:p>
            <a:pPr marL="314325" lvl="1" indent="-151765">
              <a:lnSpc>
                <a:spcPct val="100000"/>
              </a:lnSpc>
              <a:spcBef>
                <a:spcPts val="300"/>
              </a:spcBef>
              <a:buClr>
                <a:srgbClr val="000000"/>
              </a:buClr>
              <a:buFont typeface="Arial MT"/>
              <a:buChar char="•"/>
              <a:tabLst>
                <a:tab pos="314960" algn="l"/>
              </a:tabLst>
            </a:pPr>
            <a:r>
              <a:rPr sz="1650" spc="245" dirty="0">
                <a:solidFill>
                  <a:srgbClr val="3F3F3F"/>
                </a:solidFill>
                <a:latin typeface="Cambria"/>
                <a:cs typeface="Cambria"/>
              </a:rPr>
              <a:t>VGG</a:t>
            </a:r>
            <a:endParaRPr sz="1650">
              <a:latin typeface="Cambria"/>
              <a:cs typeface="Cambria"/>
            </a:endParaRPr>
          </a:p>
          <a:p>
            <a:pPr marL="314325" lvl="1" indent="-151765">
              <a:lnSpc>
                <a:spcPct val="100000"/>
              </a:lnSpc>
              <a:spcBef>
                <a:spcPts val="295"/>
              </a:spcBef>
              <a:buClr>
                <a:srgbClr val="000000"/>
              </a:buClr>
              <a:buFont typeface="Arial MT"/>
              <a:buChar char="•"/>
              <a:tabLst>
                <a:tab pos="314960" algn="l"/>
              </a:tabLst>
            </a:pPr>
            <a:r>
              <a:rPr sz="1650" spc="80" dirty="0">
                <a:solidFill>
                  <a:srgbClr val="3F3F3F"/>
                </a:solidFill>
                <a:latin typeface="Cambria"/>
                <a:cs typeface="Cambria"/>
              </a:rPr>
              <a:t>Res-Net</a:t>
            </a:r>
            <a:endParaRPr sz="1650">
              <a:latin typeface="Cambria"/>
              <a:cs typeface="Cambria"/>
            </a:endParaRPr>
          </a:p>
          <a:p>
            <a:pPr marL="314325" lvl="1" indent="-151765">
              <a:lnSpc>
                <a:spcPct val="100000"/>
              </a:lnSpc>
              <a:spcBef>
                <a:spcPts val="300"/>
              </a:spcBef>
              <a:buClr>
                <a:srgbClr val="000000"/>
              </a:buClr>
              <a:buFont typeface="Arial MT"/>
              <a:buChar char="•"/>
              <a:tabLst>
                <a:tab pos="314960" algn="l"/>
              </a:tabLst>
            </a:pPr>
            <a:r>
              <a:rPr sz="1650" spc="85" dirty="0">
                <a:solidFill>
                  <a:srgbClr val="3F3F3F"/>
                </a:solidFill>
                <a:latin typeface="Cambria"/>
                <a:cs typeface="Cambria"/>
              </a:rPr>
              <a:t>DenseNet</a:t>
            </a:r>
            <a:endParaRPr sz="1650">
              <a:latin typeface="Cambria"/>
              <a:cs typeface="Cambria"/>
            </a:endParaRPr>
          </a:p>
          <a:p>
            <a:pPr marL="163195" indent="-151130">
              <a:lnSpc>
                <a:spcPct val="100000"/>
              </a:lnSpc>
              <a:spcBef>
                <a:spcPts val="215"/>
              </a:spcBef>
              <a:buClr>
                <a:srgbClr val="000000"/>
              </a:buClr>
              <a:buFont typeface="Arial MT"/>
              <a:buChar char="•"/>
              <a:tabLst>
                <a:tab pos="163830" algn="l"/>
              </a:tabLst>
            </a:pPr>
            <a:r>
              <a:rPr sz="2300" spc="110" dirty="0">
                <a:solidFill>
                  <a:srgbClr val="3F3F3F"/>
                </a:solidFill>
                <a:latin typeface="Cambria"/>
                <a:cs typeface="Cambria"/>
              </a:rPr>
              <a:t>Generative</a:t>
            </a:r>
            <a:r>
              <a:rPr sz="2300" spc="100" dirty="0">
                <a:solidFill>
                  <a:srgbClr val="3F3F3F"/>
                </a:solidFill>
                <a:latin typeface="Cambria"/>
                <a:cs typeface="Cambria"/>
              </a:rPr>
              <a:t> </a:t>
            </a:r>
            <a:r>
              <a:rPr sz="2300" spc="50" dirty="0">
                <a:solidFill>
                  <a:srgbClr val="3F3F3F"/>
                </a:solidFill>
                <a:latin typeface="Cambria"/>
                <a:cs typeface="Cambria"/>
              </a:rPr>
              <a:t>models</a:t>
            </a:r>
            <a:endParaRPr sz="2300">
              <a:latin typeface="Cambria"/>
              <a:cs typeface="Cambria"/>
            </a:endParaRPr>
          </a:p>
          <a:p>
            <a:pPr marL="314325" lvl="1" indent="-151765">
              <a:lnSpc>
                <a:spcPct val="100000"/>
              </a:lnSpc>
              <a:spcBef>
                <a:spcPts val="305"/>
              </a:spcBef>
              <a:buClr>
                <a:srgbClr val="000000"/>
              </a:buClr>
              <a:buFont typeface="Arial MT"/>
              <a:buChar char="•"/>
              <a:tabLst>
                <a:tab pos="314960" algn="l"/>
              </a:tabLst>
            </a:pPr>
            <a:r>
              <a:rPr sz="1650" spc="40" dirty="0">
                <a:solidFill>
                  <a:srgbClr val="3F3F3F"/>
                </a:solidFill>
                <a:latin typeface="Cambria"/>
                <a:cs typeface="Cambria"/>
              </a:rPr>
              <a:t>Autoencoders</a:t>
            </a:r>
            <a:endParaRPr sz="1650">
              <a:latin typeface="Cambria"/>
              <a:cs typeface="Cambria"/>
            </a:endParaRPr>
          </a:p>
          <a:p>
            <a:pPr marL="314325" lvl="1" indent="-151765">
              <a:lnSpc>
                <a:spcPct val="100000"/>
              </a:lnSpc>
              <a:spcBef>
                <a:spcPts val="300"/>
              </a:spcBef>
              <a:buClr>
                <a:srgbClr val="000000"/>
              </a:buClr>
              <a:buFont typeface="Arial MT"/>
              <a:buChar char="•"/>
              <a:tabLst>
                <a:tab pos="314960" algn="l"/>
              </a:tabLst>
            </a:pPr>
            <a:r>
              <a:rPr sz="1650" spc="75" dirty="0">
                <a:solidFill>
                  <a:srgbClr val="3F3F3F"/>
                </a:solidFill>
                <a:latin typeface="Cambria"/>
                <a:cs typeface="Cambria"/>
              </a:rPr>
              <a:t>Generative</a:t>
            </a:r>
            <a:r>
              <a:rPr sz="1650" spc="60" dirty="0">
                <a:solidFill>
                  <a:srgbClr val="3F3F3F"/>
                </a:solidFill>
                <a:latin typeface="Cambria"/>
                <a:cs typeface="Cambria"/>
              </a:rPr>
              <a:t> </a:t>
            </a:r>
            <a:r>
              <a:rPr sz="1650" spc="65" dirty="0">
                <a:solidFill>
                  <a:srgbClr val="3F3F3F"/>
                </a:solidFill>
                <a:latin typeface="Cambria"/>
                <a:cs typeface="Cambria"/>
              </a:rPr>
              <a:t>adversarial</a:t>
            </a:r>
            <a:r>
              <a:rPr sz="1650" spc="60" dirty="0">
                <a:solidFill>
                  <a:srgbClr val="3F3F3F"/>
                </a:solidFill>
                <a:latin typeface="Cambria"/>
                <a:cs typeface="Cambria"/>
              </a:rPr>
              <a:t> </a:t>
            </a:r>
            <a:r>
              <a:rPr sz="1650" spc="45" dirty="0">
                <a:solidFill>
                  <a:srgbClr val="3F3F3F"/>
                </a:solidFill>
                <a:latin typeface="Cambria"/>
                <a:cs typeface="Cambria"/>
              </a:rPr>
              <a:t>networks</a:t>
            </a:r>
            <a:endParaRPr sz="1650">
              <a:latin typeface="Cambria"/>
              <a:cs typeface="Cambri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26795" rIns="0" bIns="0" rtlCol="0">
            <a:spAutoFit/>
          </a:bodyPr>
          <a:lstStyle/>
          <a:p>
            <a:pPr marL="142875">
              <a:lnSpc>
                <a:spcPct val="100000"/>
              </a:lnSpc>
              <a:spcBef>
                <a:spcPts val="110"/>
              </a:spcBef>
              <a:tabLst>
                <a:tab pos="8370570" algn="l"/>
              </a:tabLst>
            </a:pPr>
            <a:r>
              <a:rPr sz="3950" u="sng" spc="175" dirty="0">
                <a:uFill>
                  <a:solidFill>
                    <a:srgbClr val="7F7F7F"/>
                  </a:solidFill>
                </a:uFill>
              </a:rPr>
              <a:t>Image</a:t>
            </a:r>
            <a:r>
              <a:rPr sz="3950" u="sng" spc="130" dirty="0">
                <a:uFill>
                  <a:solidFill>
                    <a:srgbClr val="7F7F7F"/>
                  </a:solidFill>
                </a:uFill>
              </a:rPr>
              <a:t> </a:t>
            </a:r>
            <a:r>
              <a:rPr sz="3950" u="sng" spc="55" dirty="0">
                <a:uFill>
                  <a:solidFill>
                    <a:srgbClr val="7F7F7F"/>
                  </a:solidFill>
                </a:uFill>
              </a:rPr>
              <a:t>recognition</a:t>
            </a:r>
            <a:r>
              <a:rPr sz="3950" u="sng" spc="140" dirty="0">
                <a:uFill>
                  <a:solidFill>
                    <a:srgbClr val="7F7F7F"/>
                  </a:solidFill>
                </a:uFill>
              </a:rPr>
              <a:t> </a:t>
            </a:r>
            <a:r>
              <a:rPr sz="3950" u="sng" spc="70" dirty="0">
                <a:uFill>
                  <a:solidFill>
                    <a:srgbClr val="7F7F7F"/>
                  </a:solidFill>
                </a:uFill>
              </a:rPr>
              <a:t>networks	</a:t>
            </a:r>
            <a:endParaRPr sz="3950"/>
          </a:p>
        </p:txBody>
      </p:sp>
      <p:sp>
        <p:nvSpPr>
          <p:cNvPr id="3" name="object 3"/>
          <p:cNvSpPr txBox="1"/>
          <p:nvPr/>
        </p:nvSpPr>
        <p:spPr>
          <a:xfrm>
            <a:off x="1058672" y="2579623"/>
            <a:ext cx="1518920" cy="252729"/>
          </a:xfrm>
          <a:prstGeom prst="rect">
            <a:avLst/>
          </a:prstGeom>
        </p:spPr>
        <p:txBody>
          <a:bodyPr vert="horz" wrap="square" lIns="0" tIns="17145" rIns="0" bIns="0" rtlCol="0">
            <a:spAutoFit/>
          </a:bodyPr>
          <a:lstStyle/>
          <a:p>
            <a:pPr marL="163195" indent="-151130">
              <a:lnSpc>
                <a:spcPct val="100000"/>
              </a:lnSpc>
              <a:spcBef>
                <a:spcPts val="135"/>
              </a:spcBef>
              <a:buClr>
                <a:srgbClr val="000000"/>
              </a:buClr>
              <a:buFont typeface="Arial MT"/>
              <a:buChar char="•"/>
              <a:tabLst>
                <a:tab pos="163830" algn="l"/>
              </a:tabLst>
            </a:pPr>
            <a:r>
              <a:rPr sz="1450" b="1" spc="55" dirty="0">
                <a:solidFill>
                  <a:srgbClr val="3F3F3F"/>
                </a:solidFill>
                <a:latin typeface="Cambria"/>
                <a:cs typeface="Cambria"/>
              </a:rPr>
              <a:t>AlexNet</a:t>
            </a:r>
            <a:r>
              <a:rPr sz="1450" b="1" spc="35" dirty="0">
                <a:solidFill>
                  <a:srgbClr val="3F3F3F"/>
                </a:solidFill>
                <a:latin typeface="Cambria"/>
                <a:cs typeface="Cambria"/>
              </a:rPr>
              <a:t> </a:t>
            </a:r>
            <a:r>
              <a:rPr sz="1450" b="1" spc="100" dirty="0">
                <a:solidFill>
                  <a:srgbClr val="3F3F3F"/>
                </a:solidFill>
                <a:latin typeface="Cambria"/>
                <a:cs typeface="Cambria"/>
              </a:rPr>
              <a:t>–</a:t>
            </a:r>
            <a:r>
              <a:rPr sz="1450" b="1" spc="55" dirty="0">
                <a:solidFill>
                  <a:srgbClr val="3F3F3F"/>
                </a:solidFill>
                <a:latin typeface="Cambria"/>
                <a:cs typeface="Cambria"/>
              </a:rPr>
              <a:t> </a:t>
            </a:r>
            <a:r>
              <a:rPr sz="1450" b="1" spc="-35" dirty="0">
                <a:solidFill>
                  <a:srgbClr val="3F3F3F"/>
                </a:solidFill>
                <a:latin typeface="Cambria"/>
                <a:cs typeface="Cambria"/>
              </a:rPr>
              <a:t>2012</a:t>
            </a:r>
            <a:endParaRPr sz="1450">
              <a:latin typeface="Cambria"/>
              <a:cs typeface="Cambria"/>
            </a:endParaRPr>
          </a:p>
        </p:txBody>
      </p:sp>
      <p:sp>
        <p:nvSpPr>
          <p:cNvPr id="4" name="object 4"/>
          <p:cNvSpPr txBox="1"/>
          <p:nvPr/>
        </p:nvSpPr>
        <p:spPr>
          <a:xfrm>
            <a:off x="1058672" y="4445761"/>
            <a:ext cx="1195070" cy="252729"/>
          </a:xfrm>
          <a:prstGeom prst="rect">
            <a:avLst/>
          </a:prstGeom>
        </p:spPr>
        <p:txBody>
          <a:bodyPr vert="horz" wrap="square" lIns="0" tIns="17145" rIns="0" bIns="0" rtlCol="0">
            <a:spAutoFit/>
          </a:bodyPr>
          <a:lstStyle/>
          <a:p>
            <a:pPr marL="163195" indent="-151130">
              <a:lnSpc>
                <a:spcPct val="100000"/>
              </a:lnSpc>
              <a:spcBef>
                <a:spcPts val="135"/>
              </a:spcBef>
              <a:buClr>
                <a:srgbClr val="000000"/>
              </a:buClr>
              <a:buFont typeface="Arial MT"/>
              <a:buChar char="•"/>
              <a:tabLst>
                <a:tab pos="163830" algn="l"/>
              </a:tabLst>
            </a:pPr>
            <a:r>
              <a:rPr sz="1450" b="1" spc="195" dirty="0">
                <a:solidFill>
                  <a:srgbClr val="3F3F3F"/>
                </a:solidFill>
                <a:latin typeface="Cambria"/>
                <a:cs typeface="Cambria"/>
              </a:rPr>
              <a:t>VGG</a:t>
            </a:r>
            <a:r>
              <a:rPr sz="1450" b="1" spc="30" dirty="0">
                <a:solidFill>
                  <a:srgbClr val="3F3F3F"/>
                </a:solidFill>
                <a:latin typeface="Cambria"/>
                <a:cs typeface="Cambria"/>
              </a:rPr>
              <a:t> </a:t>
            </a:r>
            <a:r>
              <a:rPr sz="1450" b="1" spc="5" dirty="0">
                <a:solidFill>
                  <a:srgbClr val="3F3F3F"/>
                </a:solidFill>
                <a:latin typeface="Cambria"/>
                <a:cs typeface="Cambria"/>
              </a:rPr>
              <a:t>-</a:t>
            </a:r>
            <a:r>
              <a:rPr sz="1450" b="1" spc="55" dirty="0">
                <a:solidFill>
                  <a:srgbClr val="3F3F3F"/>
                </a:solidFill>
                <a:latin typeface="Cambria"/>
                <a:cs typeface="Cambria"/>
              </a:rPr>
              <a:t> </a:t>
            </a:r>
            <a:r>
              <a:rPr sz="1450" b="1" spc="-30" dirty="0">
                <a:solidFill>
                  <a:srgbClr val="3F3F3F"/>
                </a:solidFill>
                <a:latin typeface="Cambria"/>
                <a:cs typeface="Cambria"/>
              </a:rPr>
              <a:t>2014</a:t>
            </a:r>
            <a:endParaRPr sz="1450">
              <a:latin typeface="Cambria"/>
              <a:cs typeface="Cambria"/>
            </a:endParaRPr>
          </a:p>
        </p:txBody>
      </p:sp>
      <p:pic>
        <p:nvPicPr>
          <p:cNvPr id="5" name="object 5"/>
          <p:cNvPicPr/>
          <p:nvPr/>
        </p:nvPicPr>
        <p:blipFill>
          <a:blip r:embed="rId2" cstate="print"/>
          <a:stretch>
            <a:fillRect/>
          </a:stretch>
        </p:blipFill>
        <p:spPr>
          <a:xfrm>
            <a:off x="1223738" y="2960041"/>
            <a:ext cx="4727223" cy="1458116"/>
          </a:xfrm>
          <a:prstGeom prst="rect">
            <a:avLst/>
          </a:prstGeom>
        </p:spPr>
      </p:pic>
      <p:pic>
        <p:nvPicPr>
          <p:cNvPr id="6" name="object 6"/>
          <p:cNvPicPr/>
          <p:nvPr/>
        </p:nvPicPr>
        <p:blipFill>
          <a:blip r:embed="rId3" cstate="print"/>
          <a:stretch>
            <a:fillRect/>
          </a:stretch>
        </p:blipFill>
        <p:spPr>
          <a:xfrm>
            <a:off x="1198913" y="4773983"/>
            <a:ext cx="7769254" cy="1216948"/>
          </a:xfrm>
          <a:prstGeom prst="rect">
            <a:avLst/>
          </a:prstGeom>
        </p:spPr>
      </p:pic>
      <p:sp>
        <p:nvSpPr>
          <p:cNvPr id="7" name="object 7"/>
          <p:cNvSpPr txBox="1"/>
          <p:nvPr/>
        </p:nvSpPr>
        <p:spPr>
          <a:xfrm>
            <a:off x="62738" y="6351523"/>
            <a:ext cx="5998210" cy="327660"/>
          </a:xfrm>
          <a:prstGeom prst="rect">
            <a:avLst/>
          </a:prstGeom>
        </p:spPr>
        <p:txBody>
          <a:bodyPr vert="horz" wrap="square" lIns="0" tIns="17780" rIns="0" bIns="0" rtlCol="0">
            <a:spAutoFit/>
          </a:bodyPr>
          <a:lstStyle/>
          <a:p>
            <a:pPr marL="181610" indent="-169545">
              <a:lnSpc>
                <a:spcPct val="100000"/>
              </a:lnSpc>
              <a:spcBef>
                <a:spcPts val="140"/>
              </a:spcBef>
              <a:buAutoNum type="arabicPlain"/>
              <a:tabLst>
                <a:tab pos="182245" algn="l"/>
              </a:tabLst>
            </a:pPr>
            <a:r>
              <a:rPr sz="950" spc="10" dirty="0">
                <a:latin typeface="Calibri"/>
                <a:cs typeface="Calibri"/>
              </a:rPr>
              <a:t>AlexNet,</a:t>
            </a:r>
            <a:r>
              <a:rPr sz="950" spc="75" dirty="0">
                <a:latin typeface="Calibri"/>
                <a:cs typeface="Calibri"/>
              </a:rPr>
              <a:t> </a:t>
            </a:r>
            <a:r>
              <a:rPr sz="950" spc="10" dirty="0">
                <a:latin typeface="Calibri"/>
                <a:cs typeface="Calibri"/>
              </a:rPr>
              <a:t>https://papers.nips.cc/paper/4824‐imagenet‐classification‐with‐deep‐convolutional‐neural‐networks.pdf</a:t>
            </a:r>
            <a:endParaRPr sz="950">
              <a:latin typeface="Calibri"/>
              <a:cs typeface="Calibri"/>
            </a:endParaRPr>
          </a:p>
          <a:p>
            <a:pPr marL="181610" indent="-169545">
              <a:lnSpc>
                <a:spcPct val="100000"/>
              </a:lnSpc>
              <a:spcBef>
                <a:spcPts val="45"/>
              </a:spcBef>
              <a:buAutoNum type="arabicPlain"/>
              <a:tabLst>
                <a:tab pos="182245" algn="l"/>
              </a:tabLst>
            </a:pPr>
            <a:r>
              <a:rPr sz="950" spc="15" dirty="0">
                <a:latin typeface="Calibri"/>
                <a:cs typeface="Calibri"/>
              </a:rPr>
              <a:t>VGG</a:t>
            </a:r>
            <a:r>
              <a:rPr sz="950" spc="5" dirty="0">
                <a:latin typeface="Calibri"/>
                <a:cs typeface="Calibri"/>
              </a:rPr>
              <a:t> </a:t>
            </a:r>
            <a:r>
              <a:rPr sz="950" spc="10" dirty="0">
                <a:latin typeface="Calibri"/>
                <a:cs typeface="Calibri"/>
              </a:rPr>
              <a:t>Net, https://arxiv.org/pdf/1409.1556.pdf</a:t>
            </a:r>
            <a:endParaRPr sz="950">
              <a:latin typeface="Calibri"/>
              <a:cs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sp>
        <p:nvSpPr>
          <p:cNvPr id="3" name="object 3"/>
          <p:cNvSpPr txBox="1">
            <a:spLocks noGrp="1"/>
          </p:cNvSpPr>
          <p:nvPr>
            <p:ph type="title"/>
          </p:nvPr>
        </p:nvSpPr>
        <p:spPr>
          <a:xfrm>
            <a:off x="980403" y="1423479"/>
            <a:ext cx="6369685" cy="629285"/>
          </a:xfrm>
          <a:prstGeom prst="rect">
            <a:avLst/>
          </a:prstGeom>
        </p:spPr>
        <p:txBody>
          <a:bodyPr vert="horz" wrap="square" lIns="0" tIns="13970" rIns="0" bIns="0" rtlCol="0">
            <a:spAutoFit/>
          </a:bodyPr>
          <a:lstStyle/>
          <a:p>
            <a:pPr marL="12700">
              <a:lnSpc>
                <a:spcPct val="100000"/>
              </a:lnSpc>
              <a:spcBef>
                <a:spcPts val="110"/>
              </a:spcBef>
            </a:pPr>
            <a:r>
              <a:rPr sz="3950" spc="175" dirty="0"/>
              <a:t>Image</a:t>
            </a:r>
            <a:r>
              <a:rPr sz="3950" spc="125" dirty="0"/>
              <a:t> </a:t>
            </a:r>
            <a:r>
              <a:rPr sz="3950" spc="55" dirty="0"/>
              <a:t>recognition</a:t>
            </a:r>
            <a:r>
              <a:rPr sz="3950" spc="130" dirty="0"/>
              <a:t> </a:t>
            </a:r>
            <a:r>
              <a:rPr sz="3950" spc="65" dirty="0"/>
              <a:t>networks</a:t>
            </a:r>
            <a:endParaRPr sz="3950" dirty="0"/>
          </a:p>
        </p:txBody>
      </p:sp>
      <p:sp>
        <p:nvSpPr>
          <p:cNvPr id="4" name="object 4"/>
          <p:cNvSpPr txBox="1"/>
          <p:nvPr/>
        </p:nvSpPr>
        <p:spPr>
          <a:xfrm>
            <a:off x="1058672" y="2577338"/>
            <a:ext cx="3765550" cy="276860"/>
          </a:xfrm>
          <a:prstGeom prst="rect">
            <a:avLst/>
          </a:prstGeom>
        </p:spPr>
        <p:txBody>
          <a:bodyPr vert="horz" wrap="square" lIns="0" tIns="12700" rIns="0" bIns="0" rtlCol="0">
            <a:spAutoFit/>
          </a:bodyPr>
          <a:lstStyle/>
          <a:p>
            <a:pPr marL="163195" indent="-151130">
              <a:lnSpc>
                <a:spcPct val="100000"/>
              </a:lnSpc>
              <a:spcBef>
                <a:spcPts val="100"/>
              </a:spcBef>
              <a:buClr>
                <a:srgbClr val="000000"/>
              </a:buClr>
              <a:buFont typeface="Arial MT"/>
              <a:buChar char="•"/>
              <a:tabLst>
                <a:tab pos="163830" algn="l"/>
              </a:tabLst>
            </a:pPr>
            <a:r>
              <a:rPr sz="1650" b="1" spc="40" dirty="0">
                <a:solidFill>
                  <a:srgbClr val="3F3F3F"/>
                </a:solidFill>
                <a:latin typeface="Cambria"/>
                <a:cs typeface="Cambria"/>
              </a:rPr>
              <a:t>ResNet</a:t>
            </a:r>
            <a:r>
              <a:rPr sz="1650" b="1" spc="65" dirty="0">
                <a:solidFill>
                  <a:srgbClr val="3F3F3F"/>
                </a:solidFill>
                <a:latin typeface="Cambria"/>
                <a:cs typeface="Cambria"/>
              </a:rPr>
              <a:t> </a:t>
            </a:r>
            <a:r>
              <a:rPr sz="1650" b="1" spc="90" dirty="0">
                <a:solidFill>
                  <a:srgbClr val="3F3F3F"/>
                </a:solidFill>
                <a:latin typeface="Cambria"/>
                <a:cs typeface="Cambria"/>
              </a:rPr>
              <a:t>–</a:t>
            </a:r>
            <a:r>
              <a:rPr sz="1650" b="1" spc="80" dirty="0">
                <a:solidFill>
                  <a:srgbClr val="3F3F3F"/>
                </a:solidFill>
                <a:latin typeface="Cambria"/>
                <a:cs typeface="Cambria"/>
              </a:rPr>
              <a:t> </a:t>
            </a:r>
            <a:r>
              <a:rPr sz="1650" b="1" spc="-60" dirty="0">
                <a:solidFill>
                  <a:srgbClr val="3F3F3F"/>
                </a:solidFill>
                <a:latin typeface="Cambria"/>
                <a:cs typeface="Cambria"/>
              </a:rPr>
              <a:t>2015</a:t>
            </a:r>
            <a:r>
              <a:rPr sz="1650" b="1" spc="70" dirty="0">
                <a:solidFill>
                  <a:srgbClr val="3F3F3F"/>
                </a:solidFill>
                <a:latin typeface="Cambria"/>
                <a:cs typeface="Cambria"/>
              </a:rPr>
              <a:t> </a:t>
            </a:r>
            <a:r>
              <a:rPr sz="1650" b="1" spc="-20" dirty="0">
                <a:solidFill>
                  <a:srgbClr val="3F3F3F"/>
                </a:solidFill>
                <a:latin typeface="Cambria"/>
                <a:cs typeface="Cambria"/>
              </a:rPr>
              <a:t>(residual</a:t>
            </a:r>
            <a:r>
              <a:rPr sz="1650" b="1" spc="60" dirty="0">
                <a:solidFill>
                  <a:srgbClr val="3F3F3F"/>
                </a:solidFill>
                <a:latin typeface="Cambria"/>
                <a:cs typeface="Cambria"/>
              </a:rPr>
              <a:t> </a:t>
            </a:r>
            <a:r>
              <a:rPr sz="1650" b="1" spc="-35" dirty="0">
                <a:solidFill>
                  <a:srgbClr val="3F3F3F"/>
                </a:solidFill>
                <a:latin typeface="Cambria"/>
                <a:cs typeface="Cambria"/>
              </a:rPr>
              <a:t>connections)</a:t>
            </a:r>
            <a:endParaRPr sz="1650">
              <a:latin typeface="Cambria"/>
              <a:cs typeface="Cambria"/>
            </a:endParaRPr>
          </a:p>
        </p:txBody>
      </p:sp>
      <p:sp>
        <p:nvSpPr>
          <p:cNvPr id="5" name="object 5"/>
          <p:cNvSpPr txBox="1"/>
          <p:nvPr/>
        </p:nvSpPr>
        <p:spPr>
          <a:xfrm>
            <a:off x="1058672" y="4601213"/>
            <a:ext cx="3859529" cy="276860"/>
          </a:xfrm>
          <a:prstGeom prst="rect">
            <a:avLst/>
          </a:prstGeom>
        </p:spPr>
        <p:txBody>
          <a:bodyPr vert="horz" wrap="square" lIns="0" tIns="12700" rIns="0" bIns="0" rtlCol="0">
            <a:spAutoFit/>
          </a:bodyPr>
          <a:lstStyle/>
          <a:p>
            <a:pPr marL="163195" indent="-151130">
              <a:lnSpc>
                <a:spcPct val="100000"/>
              </a:lnSpc>
              <a:spcBef>
                <a:spcPts val="100"/>
              </a:spcBef>
              <a:buClr>
                <a:srgbClr val="000000"/>
              </a:buClr>
              <a:buFont typeface="Arial MT"/>
              <a:buChar char="•"/>
              <a:tabLst>
                <a:tab pos="163830" algn="l"/>
              </a:tabLst>
            </a:pPr>
            <a:r>
              <a:rPr sz="1650" b="1" spc="30" dirty="0">
                <a:solidFill>
                  <a:srgbClr val="3F3F3F"/>
                </a:solidFill>
                <a:latin typeface="Cambria"/>
                <a:cs typeface="Cambria"/>
              </a:rPr>
              <a:t>DenseNet</a:t>
            </a:r>
            <a:r>
              <a:rPr sz="1650" b="1" spc="70" dirty="0">
                <a:solidFill>
                  <a:srgbClr val="3F3F3F"/>
                </a:solidFill>
                <a:latin typeface="Cambria"/>
                <a:cs typeface="Cambria"/>
              </a:rPr>
              <a:t> </a:t>
            </a:r>
            <a:r>
              <a:rPr sz="1650" b="1" spc="90" dirty="0">
                <a:solidFill>
                  <a:srgbClr val="3F3F3F"/>
                </a:solidFill>
                <a:latin typeface="Cambria"/>
                <a:cs typeface="Cambria"/>
              </a:rPr>
              <a:t>–</a:t>
            </a:r>
            <a:r>
              <a:rPr sz="1650" b="1" spc="95" dirty="0">
                <a:solidFill>
                  <a:srgbClr val="3F3F3F"/>
                </a:solidFill>
                <a:latin typeface="Cambria"/>
                <a:cs typeface="Cambria"/>
              </a:rPr>
              <a:t> </a:t>
            </a:r>
            <a:r>
              <a:rPr sz="1650" b="1" spc="-60" dirty="0">
                <a:solidFill>
                  <a:srgbClr val="3F3F3F"/>
                </a:solidFill>
                <a:latin typeface="Cambria"/>
                <a:cs typeface="Cambria"/>
              </a:rPr>
              <a:t>2017</a:t>
            </a:r>
            <a:r>
              <a:rPr sz="1650" b="1" spc="70" dirty="0">
                <a:solidFill>
                  <a:srgbClr val="3F3F3F"/>
                </a:solidFill>
                <a:latin typeface="Cambria"/>
                <a:cs typeface="Cambria"/>
              </a:rPr>
              <a:t> </a:t>
            </a:r>
            <a:r>
              <a:rPr sz="1650" b="1" spc="-15" dirty="0">
                <a:solidFill>
                  <a:srgbClr val="3F3F3F"/>
                </a:solidFill>
                <a:latin typeface="Cambria"/>
                <a:cs typeface="Cambria"/>
              </a:rPr>
              <a:t>(Dense</a:t>
            </a:r>
            <a:r>
              <a:rPr sz="1650" b="1" spc="90" dirty="0">
                <a:solidFill>
                  <a:srgbClr val="3F3F3F"/>
                </a:solidFill>
                <a:latin typeface="Cambria"/>
                <a:cs typeface="Cambria"/>
              </a:rPr>
              <a:t> </a:t>
            </a:r>
            <a:r>
              <a:rPr sz="1650" b="1" spc="-25" dirty="0">
                <a:solidFill>
                  <a:srgbClr val="3F3F3F"/>
                </a:solidFill>
                <a:latin typeface="Cambria"/>
                <a:cs typeface="Cambria"/>
              </a:rPr>
              <a:t>connectivity)</a:t>
            </a:r>
            <a:endParaRPr sz="1650">
              <a:latin typeface="Cambria"/>
              <a:cs typeface="Cambria"/>
            </a:endParaRPr>
          </a:p>
        </p:txBody>
      </p:sp>
      <p:pic>
        <p:nvPicPr>
          <p:cNvPr id="6" name="object 6"/>
          <p:cNvPicPr/>
          <p:nvPr/>
        </p:nvPicPr>
        <p:blipFill>
          <a:blip r:embed="rId2" cstate="print"/>
          <a:stretch>
            <a:fillRect/>
          </a:stretch>
        </p:blipFill>
        <p:spPr>
          <a:xfrm>
            <a:off x="409194" y="2910839"/>
            <a:ext cx="9030462" cy="1530858"/>
          </a:xfrm>
          <a:prstGeom prst="rect">
            <a:avLst/>
          </a:prstGeom>
        </p:spPr>
      </p:pic>
      <p:pic>
        <p:nvPicPr>
          <p:cNvPr id="7" name="object 7"/>
          <p:cNvPicPr/>
          <p:nvPr/>
        </p:nvPicPr>
        <p:blipFill>
          <a:blip r:embed="rId3" cstate="print"/>
          <a:stretch>
            <a:fillRect/>
          </a:stretch>
        </p:blipFill>
        <p:spPr>
          <a:xfrm>
            <a:off x="320802" y="4861560"/>
            <a:ext cx="9467850" cy="1251203"/>
          </a:xfrm>
          <a:prstGeom prst="rect">
            <a:avLst/>
          </a:prstGeom>
        </p:spPr>
      </p:pic>
      <p:sp>
        <p:nvSpPr>
          <p:cNvPr id="8" name="object 8"/>
          <p:cNvSpPr txBox="1"/>
          <p:nvPr/>
        </p:nvSpPr>
        <p:spPr>
          <a:xfrm>
            <a:off x="225806" y="6334758"/>
            <a:ext cx="2871470" cy="378460"/>
          </a:xfrm>
          <a:prstGeom prst="rect">
            <a:avLst/>
          </a:prstGeom>
        </p:spPr>
        <p:txBody>
          <a:bodyPr vert="horz" wrap="square" lIns="0" tIns="13335" rIns="0" bIns="0" rtlCol="0">
            <a:spAutoFit/>
          </a:bodyPr>
          <a:lstStyle/>
          <a:p>
            <a:pPr marL="209550" indent="-197485">
              <a:lnSpc>
                <a:spcPct val="100000"/>
              </a:lnSpc>
              <a:spcBef>
                <a:spcPts val="105"/>
              </a:spcBef>
              <a:buAutoNum type="arabicPlain"/>
              <a:tabLst>
                <a:tab pos="210185" algn="l"/>
              </a:tabLst>
            </a:pPr>
            <a:r>
              <a:rPr sz="1150" spc="-5" dirty="0">
                <a:latin typeface="Calibri"/>
                <a:cs typeface="Calibri"/>
              </a:rPr>
              <a:t>ResNet,</a:t>
            </a:r>
            <a:r>
              <a:rPr sz="1150" spc="5" dirty="0">
                <a:latin typeface="Calibri"/>
                <a:cs typeface="Calibri"/>
              </a:rPr>
              <a:t> </a:t>
            </a:r>
            <a:r>
              <a:rPr sz="1150" spc="-5" dirty="0">
                <a:latin typeface="Calibri"/>
                <a:cs typeface="Calibri"/>
              </a:rPr>
              <a:t>https://arxiv.org/abs/1512.03385</a:t>
            </a:r>
            <a:endParaRPr sz="1150">
              <a:latin typeface="Calibri"/>
              <a:cs typeface="Calibri"/>
            </a:endParaRPr>
          </a:p>
          <a:p>
            <a:pPr marL="209550" indent="-197485">
              <a:lnSpc>
                <a:spcPct val="100000"/>
              </a:lnSpc>
              <a:spcBef>
                <a:spcPts val="10"/>
              </a:spcBef>
              <a:buAutoNum type="arabicPlain"/>
              <a:tabLst>
                <a:tab pos="210185" algn="l"/>
              </a:tabLst>
            </a:pPr>
            <a:r>
              <a:rPr sz="1150" spc="-5" dirty="0">
                <a:latin typeface="Calibri"/>
                <a:cs typeface="Calibri"/>
              </a:rPr>
              <a:t>DenseNet,</a:t>
            </a:r>
            <a:r>
              <a:rPr sz="1150" spc="10" dirty="0">
                <a:latin typeface="Calibri"/>
                <a:cs typeface="Calibri"/>
              </a:rPr>
              <a:t> </a:t>
            </a:r>
            <a:r>
              <a:rPr sz="1150" spc="-5" dirty="0">
                <a:latin typeface="Calibri"/>
                <a:cs typeface="Calibri"/>
              </a:rPr>
              <a:t>https://arxiv.org/abs/1608.06993</a:t>
            </a:r>
            <a:endParaRPr sz="1150">
              <a:latin typeface="Calibri"/>
              <a:cs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27634" rIns="0" bIns="0" rtlCol="0">
            <a:spAutoFit/>
          </a:bodyPr>
          <a:lstStyle/>
          <a:p>
            <a:pPr marL="142875">
              <a:lnSpc>
                <a:spcPct val="100000"/>
              </a:lnSpc>
              <a:spcBef>
                <a:spcPts val="100"/>
              </a:spcBef>
              <a:tabLst>
                <a:tab pos="8370570" algn="l"/>
              </a:tabLst>
            </a:pPr>
            <a:r>
              <a:rPr u="sng" spc="65" dirty="0">
                <a:uFill>
                  <a:solidFill>
                    <a:srgbClr val="7F7F7F"/>
                  </a:solidFill>
                </a:uFill>
              </a:rPr>
              <a:t>Performance</a:t>
            </a:r>
            <a:r>
              <a:rPr u="sng" spc="110" dirty="0">
                <a:uFill>
                  <a:solidFill>
                    <a:srgbClr val="7F7F7F"/>
                  </a:solidFill>
                </a:uFill>
              </a:rPr>
              <a:t> </a:t>
            </a:r>
            <a:r>
              <a:rPr u="sng" spc="-25" dirty="0">
                <a:uFill>
                  <a:solidFill>
                    <a:srgbClr val="7F7F7F"/>
                  </a:solidFill>
                </a:uFill>
              </a:rPr>
              <a:t>of</a:t>
            </a:r>
            <a:r>
              <a:rPr u="sng" spc="110" dirty="0">
                <a:uFill>
                  <a:solidFill>
                    <a:srgbClr val="7F7F7F"/>
                  </a:solidFill>
                </a:uFill>
              </a:rPr>
              <a:t> </a:t>
            </a:r>
            <a:r>
              <a:rPr u="sng" spc="100" dirty="0">
                <a:uFill>
                  <a:solidFill>
                    <a:srgbClr val="7F7F7F"/>
                  </a:solidFill>
                </a:uFill>
              </a:rPr>
              <a:t>the</a:t>
            </a:r>
            <a:r>
              <a:rPr u="sng" spc="110" dirty="0">
                <a:uFill>
                  <a:solidFill>
                    <a:srgbClr val="7F7F7F"/>
                  </a:solidFill>
                </a:uFill>
              </a:rPr>
              <a:t> </a:t>
            </a:r>
            <a:r>
              <a:rPr u="sng" spc="35" dirty="0">
                <a:uFill>
                  <a:solidFill>
                    <a:srgbClr val="7F7F7F"/>
                  </a:solidFill>
                </a:uFill>
              </a:rPr>
              <a:t>recognition</a:t>
            </a:r>
            <a:r>
              <a:rPr u="sng" spc="110" dirty="0">
                <a:uFill>
                  <a:solidFill>
                    <a:srgbClr val="7F7F7F"/>
                  </a:solidFill>
                </a:uFill>
              </a:rPr>
              <a:t> </a:t>
            </a:r>
            <a:r>
              <a:rPr u="sng" spc="50" dirty="0">
                <a:uFill>
                  <a:solidFill>
                    <a:srgbClr val="7F7F7F"/>
                  </a:solidFill>
                </a:uFill>
              </a:rPr>
              <a:t>networks	</a:t>
            </a:r>
          </a:p>
        </p:txBody>
      </p:sp>
      <p:pic>
        <p:nvPicPr>
          <p:cNvPr id="3" name="object 3"/>
          <p:cNvPicPr/>
          <p:nvPr/>
        </p:nvPicPr>
        <p:blipFill>
          <a:blip r:embed="rId2" cstate="print"/>
          <a:stretch>
            <a:fillRect/>
          </a:stretch>
        </p:blipFill>
        <p:spPr>
          <a:xfrm>
            <a:off x="2042160" y="3070745"/>
            <a:ext cx="5425439" cy="292314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85266" y="2489454"/>
            <a:ext cx="8223250" cy="3600450"/>
            <a:chOff x="985266" y="2489454"/>
            <a:chExt cx="8223250" cy="3600450"/>
          </a:xfrm>
        </p:grpSpPr>
        <p:sp>
          <p:nvSpPr>
            <p:cNvPr id="3" name="object 3"/>
            <p:cNvSpPr/>
            <p:nvPr/>
          </p:nvSpPr>
          <p:spPr>
            <a:xfrm>
              <a:off x="985266" y="2489454"/>
              <a:ext cx="8223250" cy="5080"/>
            </a:xfrm>
            <a:custGeom>
              <a:avLst/>
              <a:gdLst/>
              <a:ahLst/>
              <a:cxnLst/>
              <a:rect l="l" t="t" r="r" b="b"/>
              <a:pathLst>
                <a:path w="8223250" h="5080">
                  <a:moveTo>
                    <a:pt x="8222742" y="4571"/>
                  </a:moveTo>
                  <a:lnTo>
                    <a:pt x="8222742" y="0"/>
                  </a:lnTo>
                  <a:lnTo>
                    <a:pt x="0" y="0"/>
                  </a:lnTo>
                  <a:lnTo>
                    <a:pt x="0" y="4571"/>
                  </a:lnTo>
                  <a:lnTo>
                    <a:pt x="8222742" y="4571"/>
                  </a:lnTo>
                  <a:close/>
                </a:path>
              </a:pathLst>
            </a:custGeom>
            <a:solidFill>
              <a:srgbClr val="7F7F7F"/>
            </a:solidFill>
          </p:spPr>
          <p:txBody>
            <a:bodyPr wrap="square" lIns="0" tIns="0" rIns="0" bIns="0" rtlCol="0"/>
            <a:lstStyle/>
            <a:p>
              <a:endParaRPr/>
            </a:p>
          </p:txBody>
        </p:sp>
        <p:pic>
          <p:nvPicPr>
            <p:cNvPr id="4" name="object 4"/>
            <p:cNvPicPr/>
            <p:nvPr/>
          </p:nvPicPr>
          <p:blipFill>
            <a:blip r:embed="rId2" cstate="print"/>
            <a:stretch>
              <a:fillRect/>
            </a:stretch>
          </p:blipFill>
          <p:spPr>
            <a:xfrm>
              <a:off x="1077477" y="2799588"/>
              <a:ext cx="2485024" cy="3023616"/>
            </a:xfrm>
            <a:prstGeom prst="rect">
              <a:avLst/>
            </a:prstGeom>
          </p:spPr>
        </p:pic>
        <p:sp>
          <p:nvSpPr>
            <p:cNvPr id="5" name="object 5"/>
            <p:cNvSpPr/>
            <p:nvPr/>
          </p:nvSpPr>
          <p:spPr>
            <a:xfrm>
              <a:off x="1421130" y="5871210"/>
              <a:ext cx="1149985" cy="212090"/>
            </a:xfrm>
            <a:custGeom>
              <a:avLst/>
              <a:gdLst/>
              <a:ahLst/>
              <a:cxnLst/>
              <a:rect l="l" t="t" r="r" b="b"/>
              <a:pathLst>
                <a:path w="1149985" h="212089">
                  <a:moveTo>
                    <a:pt x="1149858" y="176783"/>
                  </a:moveTo>
                  <a:lnTo>
                    <a:pt x="1149858" y="35051"/>
                  </a:lnTo>
                  <a:lnTo>
                    <a:pt x="1147060" y="21538"/>
                  </a:lnTo>
                  <a:lnTo>
                    <a:pt x="1139475" y="10382"/>
                  </a:lnTo>
                  <a:lnTo>
                    <a:pt x="1128319" y="2797"/>
                  </a:lnTo>
                  <a:lnTo>
                    <a:pt x="1114806" y="0"/>
                  </a:lnTo>
                  <a:lnTo>
                    <a:pt x="35814" y="0"/>
                  </a:lnTo>
                  <a:lnTo>
                    <a:pt x="21859" y="2797"/>
                  </a:lnTo>
                  <a:lnTo>
                    <a:pt x="10477" y="10382"/>
                  </a:lnTo>
                  <a:lnTo>
                    <a:pt x="2809" y="21538"/>
                  </a:lnTo>
                  <a:lnTo>
                    <a:pt x="0" y="35051"/>
                  </a:lnTo>
                  <a:lnTo>
                    <a:pt x="0" y="176783"/>
                  </a:lnTo>
                  <a:lnTo>
                    <a:pt x="2809" y="190619"/>
                  </a:lnTo>
                  <a:lnTo>
                    <a:pt x="10477" y="201739"/>
                  </a:lnTo>
                  <a:lnTo>
                    <a:pt x="21859" y="209145"/>
                  </a:lnTo>
                  <a:lnTo>
                    <a:pt x="35814" y="211835"/>
                  </a:lnTo>
                  <a:lnTo>
                    <a:pt x="1114806" y="211835"/>
                  </a:lnTo>
                  <a:lnTo>
                    <a:pt x="1128319" y="209145"/>
                  </a:lnTo>
                  <a:lnTo>
                    <a:pt x="1139475" y="201739"/>
                  </a:lnTo>
                  <a:lnTo>
                    <a:pt x="1147060" y="190619"/>
                  </a:lnTo>
                  <a:lnTo>
                    <a:pt x="1149858" y="176783"/>
                  </a:lnTo>
                  <a:close/>
                </a:path>
              </a:pathLst>
            </a:custGeom>
            <a:solidFill>
              <a:srgbClr val="99CB38"/>
            </a:solidFill>
          </p:spPr>
          <p:txBody>
            <a:bodyPr wrap="square" lIns="0" tIns="0" rIns="0" bIns="0" rtlCol="0"/>
            <a:lstStyle/>
            <a:p>
              <a:endParaRPr/>
            </a:p>
          </p:txBody>
        </p:sp>
        <p:sp>
          <p:nvSpPr>
            <p:cNvPr id="6" name="object 6"/>
            <p:cNvSpPr/>
            <p:nvPr/>
          </p:nvSpPr>
          <p:spPr>
            <a:xfrm>
              <a:off x="1415034" y="5864351"/>
              <a:ext cx="1163320" cy="226060"/>
            </a:xfrm>
            <a:custGeom>
              <a:avLst/>
              <a:gdLst/>
              <a:ahLst/>
              <a:cxnLst/>
              <a:rect l="l" t="t" r="r" b="b"/>
              <a:pathLst>
                <a:path w="1163320" h="226060">
                  <a:moveTo>
                    <a:pt x="6858" y="206502"/>
                  </a:moveTo>
                  <a:lnTo>
                    <a:pt x="6857" y="19050"/>
                  </a:lnTo>
                  <a:lnTo>
                    <a:pt x="4571" y="22098"/>
                  </a:lnTo>
                  <a:lnTo>
                    <a:pt x="1523" y="29718"/>
                  </a:lnTo>
                  <a:lnTo>
                    <a:pt x="761" y="34290"/>
                  </a:lnTo>
                  <a:lnTo>
                    <a:pt x="0" y="38100"/>
                  </a:lnTo>
                  <a:lnTo>
                    <a:pt x="0" y="188214"/>
                  </a:lnTo>
                  <a:lnTo>
                    <a:pt x="762" y="192786"/>
                  </a:lnTo>
                  <a:lnTo>
                    <a:pt x="1524" y="196596"/>
                  </a:lnTo>
                  <a:lnTo>
                    <a:pt x="4572" y="204216"/>
                  </a:lnTo>
                  <a:lnTo>
                    <a:pt x="6858" y="206502"/>
                  </a:lnTo>
                  <a:close/>
                </a:path>
                <a:path w="1163320" h="226060">
                  <a:moveTo>
                    <a:pt x="11430" y="212598"/>
                  </a:moveTo>
                  <a:lnTo>
                    <a:pt x="11429" y="12954"/>
                  </a:lnTo>
                  <a:lnTo>
                    <a:pt x="6857" y="18288"/>
                  </a:lnTo>
                  <a:lnTo>
                    <a:pt x="6858" y="207264"/>
                  </a:lnTo>
                  <a:lnTo>
                    <a:pt x="11430" y="212598"/>
                  </a:lnTo>
                  <a:close/>
                </a:path>
                <a:path w="1163320" h="226060">
                  <a:moveTo>
                    <a:pt x="1150620" y="213360"/>
                  </a:moveTo>
                  <a:lnTo>
                    <a:pt x="1150620" y="12192"/>
                  </a:lnTo>
                  <a:lnTo>
                    <a:pt x="1149858" y="12192"/>
                  </a:lnTo>
                  <a:lnTo>
                    <a:pt x="1144524" y="7620"/>
                  </a:lnTo>
                  <a:lnTo>
                    <a:pt x="1143762" y="6858"/>
                  </a:lnTo>
                  <a:lnTo>
                    <a:pt x="1140714" y="5334"/>
                  </a:lnTo>
                  <a:lnTo>
                    <a:pt x="1136904" y="3048"/>
                  </a:lnTo>
                  <a:lnTo>
                    <a:pt x="1133094" y="1524"/>
                  </a:lnTo>
                  <a:lnTo>
                    <a:pt x="1128522" y="762"/>
                  </a:lnTo>
                  <a:lnTo>
                    <a:pt x="1124712" y="0"/>
                  </a:lnTo>
                  <a:lnTo>
                    <a:pt x="41148" y="0"/>
                  </a:lnTo>
                  <a:lnTo>
                    <a:pt x="37338" y="762"/>
                  </a:lnTo>
                  <a:lnTo>
                    <a:pt x="32766" y="762"/>
                  </a:lnTo>
                  <a:lnTo>
                    <a:pt x="21336" y="5334"/>
                  </a:lnTo>
                  <a:lnTo>
                    <a:pt x="18287" y="6858"/>
                  </a:lnTo>
                  <a:lnTo>
                    <a:pt x="18287" y="7620"/>
                  </a:lnTo>
                  <a:lnTo>
                    <a:pt x="17525" y="7620"/>
                  </a:lnTo>
                  <a:lnTo>
                    <a:pt x="12191" y="12192"/>
                  </a:lnTo>
                  <a:lnTo>
                    <a:pt x="11429" y="12192"/>
                  </a:lnTo>
                  <a:lnTo>
                    <a:pt x="11430" y="213360"/>
                  </a:lnTo>
                  <a:lnTo>
                    <a:pt x="12192" y="213360"/>
                  </a:lnTo>
                  <a:lnTo>
                    <a:pt x="12192" y="214122"/>
                  </a:lnTo>
                  <a:lnTo>
                    <a:pt x="12954" y="214666"/>
                  </a:lnTo>
                  <a:lnTo>
                    <a:pt x="12954" y="38862"/>
                  </a:lnTo>
                  <a:lnTo>
                    <a:pt x="13716" y="35814"/>
                  </a:lnTo>
                  <a:lnTo>
                    <a:pt x="14478" y="33528"/>
                  </a:lnTo>
                  <a:lnTo>
                    <a:pt x="15240" y="30480"/>
                  </a:lnTo>
                  <a:lnTo>
                    <a:pt x="16002" y="28194"/>
                  </a:lnTo>
                  <a:lnTo>
                    <a:pt x="17526" y="25908"/>
                  </a:lnTo>
                  <a:lnTo>
                    <a:pt x="17526" y="26670"/>
                  </a:lnTo>
                  <a:lnTo>
                    <a:pt x="20574" y="22402"/>
                  </a:lnTo>
                  <a:lnTo>
                    <a:pt x="20574" y="22098"/>
                  </a:lnTo>
                  <a:lnTo>
                    <a:pt x="21135" y="21536"/>
                  </a:lnTo>
                  <a:lnTo>
                    <a:pt x="21336" y="21444"/>
                  </a:lnTo>
                  <a:lnTo>
                    <a:pt x="25908" y="17526"/>
                  </a:lnTo>
                  <a:lnTo>
                    <a:pt x="25908" y="17907"/>
                  </a:lnTo>
                  <a:lnTo>
                    <a:pt x="28194" y="16764"/>
                  </a:lnTo>
                  <a:lnTo>
                    <a:pt x="30480" y="15240"/>
                  </a:lnTo>
                  <a:lnTo>
                    <a:pt x="33528" y="14478"/>
                  </a:lnTo>
                  <a:lnTo>
                    <a:pt x="35814" y="13716"/>
                  </a:lnTo>
                  <a:lnTo>
                    <a:pt x="38862" y="13716"/>
                  </a:lnTo>
                  <a:lnTo>
                    <a:pt x="41910" y="12954"/>
                  </a:lnTo>
                  <a:lnTo>
                    <a:pt x="1120902" y="12954"/>
                  </a:lnTo>
                  <a:lnTo>
                    <a:pt x="1123950" y="13716"/>
                  </a:lnTo>
                  <a:lnTo>
                    <a:pt x="1126998" y="13716"/>
                  </a:lnTo>
                  <a:lnTo>
                    <a:pt x="1129284" y="14478"/>
                  </a:lnTo>
                  <a:lnTo>
                    <a:pt x="1132332" y="15240"/>
                  </a:lnTo>
                  <a:lnTo>
                    <a:pt x="1136142" y="17780"/>
                  </a:lnTo>
                  <a:lnTo>
                    <a:pt x="1136142" y="17526"/>
                  </a:lnTo>
                  <a:lnTo>
                    <a:pt x="1140714" y="21444"/>
                  </a:lnTo>
                  <a:lnTo>
                    <a:pt x="1141475" y="22097"/>
                  </a:lnTo>
                  <a:lnTo>
                    <a:pt x="1145286" y="26670"/>
                  </a:lnTo>
                  <a:lnTo>
                    <a:pt x="1145286" y="27432"/>
                  </a:lnTo>
                  <a:lnTo>
                    <a:pt x="1146048" y="28956"/>
                  </a:lnTo>
                  <a:lnTo>
                    <a:pt x="1147572" y="31242"/>
                  </a:lnTo>
                  <a:lnTo>
                    <a:pt x="1148334" y="33528"/>
                  </a:lnTo>
                  <a:lnTo>
                    <a:pt x="1149096" y="36576"/>
                  </a:lnTo>
                  <a:lnTo>
                    <a:pt x="1149096" y="39624"/>
                  </a:lnTo>
                  <a:lnTo>
                    <a:pt x="1149858" y="42672"/>
                  </a:lnTo>
                  <a:lnTo>
                    <a:pt x="1149858" y="213360"/>
                  </a:lnTo>
                  <a:lnTo>
                    <a:pt x="1150620" y="213360"/>
                  </a:lnTo>
                  <a:close/>
                </a:path>
                <a:path w="1163320" h="226060">
                  <a:moveTo>
                    <a:pt x="21018" y="203835"/>
                  </a:moveTo>
                  <a:lnTo>
                    <a:pt x="17526" y="199644"/>
                  </a:lnTo>
                  <a:lnTo>
                    <a:pt x="17526" y="200406"/>
                  </a:lnTo>
                  <a:lnTo>
                    <a:pt x="14478" y="194310"/>
                  </a:lnTo>
                  <a:lnTo>
                    <a:pt x="13716" y="192024"/>
                  </a:lnTo>
                  <a:lnTo>
                    <a:pt x="12954" y="188976"/>
                  </a:lnTo>
                  <a:lnTo>
                    <a:pt x="12954" y="214666"/>
                  </a:lnTo>
                  <a:lnTo>
                    <a:pt x="17526" y="217932"/>
                  </a:lnTo>
                  <a:lnTo>
                    <a:pt x="18288" y="218694"/>
                  </a:lnTo>
                  <a:lnTo>
                    <a:pt x="20574" y="220233"/>
                  </a:lnTo>
                  <a:lnTo>
                    <a:pt x="20574" y="203454"/>
                  </a:lnTo>
                  <a:lnTo>
                    <a:pt x="21018" y="203835"/>
                  </a:lnTo>
                  <a:close/>
                </a:path>
                <a:path w="1163320" h="226060">
                  <a:moveTo>
                    <a:pt x="21336" y="21336"/>
                  </a:moveTo>
                  <a:lnTo>
                    <a:pt x="20574" y="22098"/>
                  </a:lnTo>
                  <a:lnTo>
                    <a:pt x="21135" y="21616"/>
                  </a:lnTo>
                  <a:lnTo>
                    <a:pt x="21336" y="21336"/>
                  </a:lnTo>
                  <a:close/>
                </a:path>
                <a:path w="1163320" h="226060">
                  <a:moveTo>
                    <a:pt x="21135" y="21616"/>
                  </a:moveTo>
                  <a:lnTo>
                    <a:pt x="20574" y="22098"/>
                  </a:lnTo>
                  <a:lnTo>
                    <a:pt x="20574" y="22402"/>
                  </a:lnTo>
                  <a:lnTo>
                    <a:pt x="21135" y="21616"/>
                  </a:lnTo>
                  <a:close/>
                </a:path>
                <a:path w="1163320" h="226060">
                  <a:moveTo>
                    <a:pt x="21336" y="204216"/>
                  </a:moveTo>
                  <a:lnTo>
                    <a:pt x="21018" y="203835"/>
                  </a:lnTo>
                  <a:lnTo>
                    <a:pt x="20574" y="203454"/>
                  </a:lnTo>
                  <a:lnTo>
                    <a:pt x="21336" y="204216"/>
                  </a:lnTo>
                  <a:close/>
                </a:path>
                <a:path w="1163320" h="226060">
                  <a:moveTo>
                    <a:pt x="21336" y="220746"/>
                  </a:moveTo>
                  <a:lnTo>
                    <a:pt x="21336" y="204216"/>
                  </a:lnTo>
                  <a:lnTo>
                    <a:pt x="20574" y="203454"/>
                  </a:lnTo>
                  <a:lnTo>
                    <a:pt x="20574" y="220233"/>
                  </a:lnTo>
                  <a:lnTo>
                    <a:pt x="21336" y="220746"/>
                  </a:lnTo>
                  <a:close/>
                </a:path>
                <a:path w="1163320" h="226060">
                  <a:moveTo>
                    <a:pt x="25908" y="223106"/>
                  </a:moveTo>
                  <a:lnTo>
                    <a:pt x="25908" y="208026"/>
                  </a:lnTo>
                  <a:lnTo>
                    <a:pt x="21018" y="203835"/>
                  </a:lnTo>
                  <a:lnTo>
                    <a:pt x="21336" y="204216"/>
                  </a:lnTo>
                  <a:lnTo>
                    <a:pt x="21336" y="220746"/>
                  </a:lnTo>
                  <a:lnTo>
                    <a:pt x="23964" y="222516"/>
                  </a:lnTo>
                  <a:lnTo>
                    <a:pt x="25908" y="223106"/>
                  </a:lnTo>
                  <a:close/>
                </a:path>
                <a:path w="1163320" h="226060">
                  <a:moveTo>
                    <a:pt x="21336" y="21444"/>
                  </a:moveTo>
                  <a:lnTo>
                    <a:pt x="21135" y="21616"/>
                  </a:lnTo>
                  <a:lnTo>
                    <a:pt x="21336" y="21444"/>
                  </a:lnTo>
                  <a:close/>
                </a:path>
                <a:path w="1163320" h="226060">
                  <a:moveTo>
                    <a:pt x="25908" y="17907"/>
                  </a:moveTo>
                  <a:lnTo>
                    <a:pt x="25908" y="17526"/>
                  </a:lnTo>
                  <a:lnTo>
                    <a:pt x="25145" y="18288"/>
                  </a:lnTo>
                  <a:lnTo>
                    <a:pt x="25908" y="17907"/>
                  </a:lnTo>
                  <a:close/>
                </a:path>
                <a:path w="1163320" h="226060">
                  <a:moveTo>
                    <a:pt x="1136904" y="207264"/>
                  </a:moveTo>
                  <a:lnTo>
                    <a:pt x="1133856" y="209550"/>
                  </a:lnTo>
                  <a:lnTo>
                    <a:pt x="1129284" y="211074"/>
                  </a:lnTo>
                  <a:lnTo>
                    <a:pt x="1123188" y="212598"/>
                  </a:lnTo>
                  <a:lnTo>
                    <a:pt x="38100" y="212598"/>
                  </a:lnTo>
                  <a:lnTo>
                    <a:pt x="35814" y="211836"/>
                  </a:lnTo>
                  <a:lnTo>
                    <a:pt x="29718" y="210312"/>
                  </a:lnTo>
                  <a:lnTo>
                    <a:pt x="25146" y="207264"/>
                  </a:lnTo>
                  <a:lnTo>
                    <a:pt x="25908" y="208026"/>
                  </a:lnTo>
                  <a:lnTo>
                    <a:pt x="25908" y="223106"/>
                  </a:lnTo>
                  <a:lnTo>
                    <a:pt x="30619" y="224536"/>
                  </a:lnTo>
                  <a:lnTo>
                    <a:pt x="37338" y="225552"/>
                  </a:lnTo>
                  <a:lnTo>
                    <a:pt x="1125474" y="225552"/>
                  </a:lnTo>
                  <a:lnTo>
                    <a:pt x="1129284" y="224790"/>
                  </a:lnTo>
                  <a:lnTo>
                    <a:pt x="1133856" y="224028"/>
                  </a:lnTo>
                  <a:lnTo>
                    <a:pt x="1136142" y="223113"/>
                  </a:lnTo>
                  <a:lnTo>
                    <a:pt x="1136142" y="208026"/>
                  </a:lnTo>
                  <a:lnTo>
                    <a:pt x="1136904" y="207264"/>
                  </a:lnTo>
                  <a:close/>
                </a:path>
                <a:path w="1163320" h="226060">
                  <a:moveTo>
                    <a:pt x="1136904" y="18288"/>
                  </a:moveTo>
                  <a:lnTo>
                    <a:pt x="1136142" y="17526"/>
                  </a:lnTo>
                  <a:lnTo>
                    <a:pt x="1136142" y="17780"/>
                  </a:lnTo>
                  <a:lnTo>
                    <a:pt x="1136904" y="18288"/>
                  </a:lnTo>
                  <a:close/>
                </a:path>
                <a:path w="1163320" h="226060">
                  <a:moveTo>
                    <a:pt x="1145286" y="217387"/>
                  </a:moveTo>
                  <a:lnTo>
                    <a:pt x="1145286" y="199644"/>
                  </a:lnTo>
                  <a:lnTo>
                    <a:pt x="1140714" y="204216"/>
                  </a:lnTo>
                  <a:lnTo>
                    <a:pt x="1136142" y="208026"/>
                  </a:lnTo>
                  <a:lnTo>
                    <a:pt x="1136142" y="223113"/>
                  </a:lnTo>
                  <a:lnTo>
                    <a:pt x="1137666" y="222504"/>
                  </a:lnTo>
                  <a:lnTo>
                    <a:pt x="1140714" y="220218"/>
                  </a:lnTo>
                  <a:lnTo>
                    <a:pt x="1143762" y="218694"/>
                  </a:lnTo>
                  <a:lnTo>
                    <a:pt x="1144524" y="218694"/>
                  </a:lnTo>
                  <a:lnTo>
                    <a:pt x="1144524" y="217932"/>
                  </a:lnTo>
                  <a:lnTo>
                    <a:pt x="1145286" y="217387"/>
                  </a:lnTo>
                  <a:close/>
                </a:path>
                <a:path w="1163320" h="226060">
                  <a:moveTo>
                    <a:pt x="1141475" y="22097"/>
                  </a:moveTo>
                  <a:lnTo>
                    <a:pt x="1140714" y="21336"/>
                  </a:lnTo>
                  <a:lnTo>
                    <a:pt x="1141065" y="21746"/>
                  </a:lnTo>
                  <a:lnTo>
                    <a:pt x="1141475" y="22097"/>
                  </a:lnTo>
                  <a:close/>
                </a:path>
                <a:path w="1163320" h="226060">
                  <a:moveTo>
                    <a:pt x="1141065" y="21746"/>
                  </a:moveTo>
                  <a:lnTo>
                    <a:pt x="1140714" y="21336"/>
                  </a:lnTo>
                  <a:lnTo>
                    <a:pt x="1141065" y="21746"/>
                  </a:lnTo>
                  <a:close/>
                </a:path>
                <a:path w="1163320" h="226060">
                  <a:moveTo>
                    <a:pt x="1141475" y="203454"/>
                  </a:moveTo>
                  <a:lnTo>
                    <a:pt x="1140714" y="204107"/>
                  </a:lnTo>
                  <a:lnTo>
                    <a:pt x="1141475" y="203454"/>
                  </a:lnTo>
                  <a:close/>
                </a:path>
                <a:path w="1163320" h="226060">
                  <a:moveTo>
                    <a:pt x="1141475" y="22224"/>
                  </a:moveTo>
                  <a:lnTo>
                    <a:pt x="1141065" y="21746"/>
                  </a:lnTo>
                  <a:lnTo>
                    <a:pt x="1141475" y="22224"/>
                  </a:lnTo>
                  <a:close/>
                </a:path>
                <a:path w="1163320" h="226060">
                  <a:moveTo>
                    <a:pt x="1145286" y="27432"/>
                  </a:moveTo>
                  <a:lnTo>
                    <a:pt x="1145286" y="26670"/>
                  </a:lnTo>
                  <a:lnTo>
                    <a:pt x="1144524" y="25908"/>
                  </a:lnTo>
                  <a:lnTo>
                    <a:pt x="1145286" y="27432"/>
                  </a:lnTo>
                  <a:close/>
                </a:path>
                <a:path w="1163320" h="226060">
                  <a:moveTo>
                    <a:pt x="1149858" y="214122"/>
                  </a:moveTo>
                  <a:lnTo>
                    <a:pt x="1149858" y="183642"/>
                  </a:lnTo>
                  <a:lnTo>
                    <a:pt x="1149096" y="186690"/>
                  </a:lnTo>
                  <a:lnTo>
                    <a:pt x="1149096" y="189738"/>
                  </a:lnTo>
                  <a:lnTo>
                    <a:pt x="1148334" y="192786"/>
                  </a:lnTo>
                  <a:lnTo>
                    <a:pt x="1147572" y="195072"/>
                  </a:lnTo>
                  <a:lnTo>
                    <a:pt x="1146048" y="197358"/>
                  </a:lnTo>
                  <a:lnTo>
                    <a:pt x="1144524" y="200406"/>
                  </a:lnTo>
                  <a:lnTo>
                    <a:pt x="1145286" y="199644"/>
                  </a:lnTo>
                  <a:lnTo>
                    <a:pt x="1145286" y="217387"/>
                  </a:lnTo>
                  <a:lnTo>
                    <a:pt x="1149858" y="214122"/>
                  </a:lnTo>
                  <a:close/>
                </a:path>
                <a:path w="1163320" h="226060">
                  <a:moveTo>
                    <a:pt x="1162812" y="187452"/>
                  </a:moveTo>
                  <a:lnTo>
                    <a:pt x="1162812" y="41910"/>
                  </a:lnTo>
                  <a:lnTo>
                    <a:pt x="1162050" y="37338"/>
                  </a:lnTo>
                  <a:lnTo>
                    <a:pt x="1162050" y="33528"/>
                  </a:lnTo>
                  <a:lnTo>
                    <a:pt x="1160526" y="29718"/>
                  </a:lnTo>
                  <a:lnTo>
                    <a:pt x="1159002" y="25146"/>
                  </a:lnTo>
                  <a:lnTo>
                    <a:pt x="1155954" y="19050"/>
                  </a:lnTo>
                  <a:lnTo>
                    <a:pt x="1155192" y="18288"/>
                  </a:lnTo>
                  <a:lnTo>
                    <a:pt x="1150620" y="12954"/>
                  </a:lnTo>
                  <a:lnTo>
                    <a:pt x="1150620" y="212598"/>
                  </a:lnTo>
                  <a:lnTo>
                    <a:pt x="1155192" y="207264"/>
                  </a:lnTo>
                  <a:lnTo>
                    <a:pt x="1155954" y="206502"/>
                  </a:lnTo>
                  <a:lnTo>
                    <a:pt x="1157478" y="203454"/>
                  </a:lnTo>
                  <a:lnTo>
                    <a:pt x="1159764" y="199644"/>
                  </a:lnTo>
                  <a:lnTo>
                    <a:pt x="1160526" y="195834"/>
                  </a:lnTo>
                  <a:lnTo>
                    <a:pt x="1162050" y="192024"/>
                  </a:lnTo>
                  <a:lnTo>
                    <a:pt x="1162812" y="187452"/>
                  </a:lnTo>
                  <a:close/>
                </a:path>
              </a:pathLst>
            </a:custGeom>
            <a:solidFill>
              <a:srgbClr val="6F9526"/>
            </a:solidFill>
          </p:spPr>
          <p:txBody>
            <a:bodyPr wrap="square" lIns="0" tIns="0" rIns="0" bIns="0" rtlCol="0"/>
            <a:lstStyle/>
            <a:p>
              <a:endParaRPr/>
            </a:p>
          </p:txBody>
        </p:sp>
      </p:grpSp>
      <p:sp>
        <p:nvSpPr>
          <p:cNvPr id="7" name="object 7"/>
          <p:cNvSpPr txBox="1">
            <a:spLocks noGrp="1"/>
          </p:cNvSpPr>
          <p:nvPr>
            <p:ph type="title"/>
          </p:nvPr>
        </p:nvSpPr>
        <p:spPr>
          <a:xfrm>
            <a:off x="967994" y="1829053"/>
            <a:ext cx="3108325" cy="629285"/>
          </a:xfrm>
          <a:prstGeom prst="rect">
            <a:avLst/>
          </a:prstGeom>
        </p:spPr>
        <p:txBody>
          <a:bodyPr vert="horz" wrap="square" lIns="0" tIns="13970" rIns="0" bIns="0" rtlCol="0">
            <a:spAutoFit/>
          </a:bodyPr>
          <a:lstStyle/>
          <a:p>
            <a:pPr marL="12700">
              <a:lnSpc>
                <a:spcPct val="100000"/>
              </a:lnSpc>
              <a:spcBef>
                <a:spcPts val="110"/>
              </a:spcBef>
            </a:pPr>
            <a:r>
              <a:rPr sz="3950" spc="60" dirty="0"/>
              <a:t>Autoencoders</a:t>
            </a:r>
            <a:endParaRPr sz="3950"/>
          </a:p>
        </p:txBody>
      </p:sp>
      <p:pic>
        <p:nvPicPr>
          <p:cNvPr id="8" name="object 8"/>
          <p:cNvPicPr/>
          <p:nvPr/>
        </p:nvPicPr>
        <p:blipFill>
          <a:blip r:embed="rId3" cstate="print"/>
          <a:stretch>
            <a:fillRect/>
          </a:stretch>
        </p:blipFill>
        <p:spPr>
          <a:xfrm>
            <a:off x="4574285" y="4107179"/>
            <a:ext cx="4971288" cy="1196533"/>
          </a:xfrm>
          <a:prstGeom prst="rect">
            <a:avLst/>
          </a:prstGeom>
        </p:spPr>
      </p:pic>
      <p:sp>
        <p:nvSpPr>
          <p:cNvPr id="9" name="object 9"/>
          <p:cNvSpPr txBox="1"/>
          <p:nvPr/>
        </p:nvSpPr>
        <p:spPr>
          <a:xfrm>
            <a:off x="4678934" y="2709925"/>
            <a:ext cx="4696460" cy="930910"/>
          </a:xfrm>
          <a:prstGeom prst="rect">
            <a:avLst/>
          </a:prstGeom>
        </p:spPr>
        <p:txBody>
          <a:bodyPr vert="horz" wrap="square" lIns="0" tIns="16510" rIns="0" bIns="0" rtlCol="0">
            <a:spAutoFit/>
          </a:bodyPr>
          <a:lstStyle/>
          <a:p>
            <a:pPr marL="247650" indent="-235585">
              <a:lnSpc>
                <a:spcPct val="100000"/>
              </a:lnSpc>
              <a:spcBef>
                <a:spcPts val="130"/>
              </a:spcBef>
              <a:buFont typeface="Arial MT"/>
              <a:buChar char="•"/>
              <a:tabLst>
                <a:tab pos="247650" algn="l"/>
                <a:tab pos="248285" algn="l"/>
              </a:tabLst>
            </a:pPr>
            <a:r>
              <a:rPr sz="1950" spc="95" dirty="0">
                <a:latin typeface="Cambria"/>
                <a:cs typeface="Cambria"/>
              </a:rPr>
              <a:t>Unsupervised</a:t>
            </a:r>
            <a:r>
              <a:rPr sz="1950" spc="100" dirty="0">
                <a:latin typeface="Cambria"/>
                <a:cs typeface="Cambria"/>
              </a:rPr>
              <a:t> </a:t>
            </a:r>
            <a:r>
              <a:rPr sz="1950" spc="70" dirty="0">
                <a:latin typeface="Cambria"/>
                <a:cs typeface="Cambria"/>
              </a:rPr>
              <a:t>representation</a:t>
            </a:r>
            <a:r>
              <a:rPr sz="1950" spc="120" dirty="0">
                <a:latin typeface="Cambria"/>
                <a:cs typeface="Cambria"/>
              </a:rPr>
              <a:t> </a:t>
            </a:r>
            <a:r>
              <a:rPr sz="1950" spc="95" dirty="0">
                <a:latin typeface="Cambria"/>
                <a:cs typeface="Cambria"/>
              </a:rPr>
              <a:t>learning</a:t>
            </a:r>
            <a:endParaRPr sz="1950">
              <a:latin typeface="Cambria"/>
              <a:cs typeface="Cambria"/>
            </a:endParaRPr>
          </a:p>
          <a:p>
            <a:pPr marL="247650" indent="-235585">
              <a:lnSpc>
                <a:spcPct val="100000"/>
              </a:lnSpc>
              <a:spcBef>
                <a:spcPts val="35"/>
              </a:spcBef>
              <a:buFont typeface="Arial MT"/>
              <a:buChar char="•"/>
              <a:tabLst>
                <a:tab pos="247650" algn="l"/>
                <a:tab pos="248285" algn="l"/>
              </a:tabLst>
            </a:pPr>
            <a:r>
              <a:rPr sz="1950" spc="95" dirty="0">
                <a:latin typeface="Cambria"/>
                <a:cs typeface="Cambria"/>
              </a:rPr>
              <a:t>Dimensionality</a:t>
            </a:r>
            <a:r>
              <a:rPr sz="1950" spc="80" dirty="0">
                <a:latin typeface="Cambria"/>
                <a:cs typeface="Cambria"/>
              </a:rPr>
              <a:t> </a:t>
            </a:r>
            <a:r>
              <a:rPr sz="1950" spc="60" dirty="0">
                <a:latin typeface="Cambria"/>
                <a:cs typeface="Cambria"/>
              </a:rPr>
              <a:t>reduction</a:t>
            </a:r>
            <a:endParaRPr sz="1950">
              <a:latin typeface="Cambria"/>
              <a:cs typeface="Cambria"/>
            </a:endParaRPr>
          </a:p>
          <a:p>
            <a:pPr marL="247650" indent="-235585">
              <a:lnSpc>
                <a:spcPct val="100000"/>
              </a:lnSpc>
              <a:spcBef>
                <a:spcPts val="35"/>
              </a:spcBef>
              <a:buFont typeface="Arial MT"/>
              <a:buChar char="•"/>
              <a:tabLst>
                <a:tab pos="247650" algn="l"/>
                <a:tab pos="248285" algn="l"/>
              </a:tabLst>
            </a:pPr>
            <a:r>
              <a:rPr sz="1950" spc="90" dirty="0">
                <a:latin typeface="Cambria"/>
                <a:cs typeface="Cambria"/>
              </a:rPr>
              <a:t>Denoising</a:t>
            </a:r>
            <a:endParaRPr sz="1950">
              <a:latin typeface="Cambria"/>
              <a:cs typeface="Cambria"/>
            </a:endParaRPr>
          </a:p>
        </p:txBody>
      </p:sp>
      <p:sp>
        <p:nvSpPr>
          <p:cNvPr id="10" name="object 10"/>
          <p:cNvSpPr txBox="1"/>
          <p:nvPr/>
        </p:nvSpPr>
        <p:spPr>
          <a:xfrm>
            <a:off x="1738376" y="5847841"/>
            <a:ext cx="514350" cy="252729"/>
          </a:xfrm>
          <a:prstGeom prst="rect">
            <a:avLst/>
          </a:prstGeom>
        </p:spPr>
        <p:txBody>
          <a:bodyPr vert="horz" wrap="square" lIns="0" tIns="17145" rIns="0" bIns="0" rtlCol="0">
            <a:spAutoFit/>
          </a:bodyPr>
          <a:lstStyle/>
          <a:p>
            <a:pPr marL="12700">
              <a:lnSpc>
                <a:spcPct val="100000"/>
              </a:lnSpc>
              <a:spcBef>
                <a:spcPts val="135"/>
              </a:spcBef>
            </a:pPr>
            <a:r>
              <a:rPr sz="1450" spc="90" dirty="0">
                <a:solidFill>
                  <a:srgbClr val="FFFFFF"/>
                </a:solidFill>
                <a:latin typeface="Cambria"/>
                <a:cs typeface="Cambria"/>
              </a:rPr>
              <a:t>Input</a:t>
            </a:r>
            <a:endParaRPr sz="1450">
              <a:latin typeface="Cambria"/>
              <a:cs typeface="Cambria"/>
            </a:endParaRPr>
          </a:p>
        </p:txBody>
      </p:sp>
      <p:grpSp>
        <p:nvGrpSpPr>
          <p:cNvPr id="11" name="object 11"/>
          <p:cNvGrpSpPr/>
          <p:nvPr/>
        </p:nvGrpSpPr>
        <p:grpSpPr>
          <a:xfrm>
            <a:off x="1502663" y="2533014"/>
            <a:ext cx="1163320" cy="225425"/>
            <a:chOff x="1502663" y="2533014"/>
            <a:chExt cx="1163320" cy="225425"/>
          </a:xfrm>
        </p:grpSpPr>
        <p:sp>
          <p:nvSpPr>
            <p:cNvPr id="12" name="object 12"/>
            <p:cNvSpPr/>
            <p:nvPr/>
          </p:nvSpPr>
          <p:spPr>
            <a:xfrm>
              <a:off x="1508759" y="2538983"/>
              <a:ext cx="1149985" cy="212725"/>
            </a:xfrm>
            <a:custGeom>
              <a:avLst/>
              <a:gdLst/>
              <a:ahLst/>
              <a:cxnLst/>
              <a:rect l="l" t="t" r="r" b="b"/>
              <a:pathLst>
                <a:path w="1149985" h="212725">
                  <a:moveTo>
                    <a:pt x="1149858" y="177545"/>
                  </a:moveTo>
                  <a:lnTo>
                    <a:pt x="1149858" y="35813"/>
                  </a:lnTo>
                  <a:lnTo>
                    <a:pt x="1147167" y="21859"/>
                  </a:lnTo>
                  <a:lnTo>
                    <a:pt x="1139761" y="10477"/>
                  </a:lnTo>
                  <a:lnTo>
                    <a:pt x="1128641" y="2809"/>
                  </a:lnTo>
                  <a:lnTo>
                    <a:pt x="1114806" y="0"/>
                  </a:lnTo>
                  <a:lnTo>
                    <a:pt x="35814" y="0"/>
                  </a:lnTo>
                  <a:lnTo>
                    <a:pt x="21859" y="2809"/>
                  </a:lnTo>
                  <a:lnTo>
                    <a:pt x="10477" y="10477"/>
                  </a:lnTo>
                  <a:lnTo>
                    <a:pt x="2809" y="21859"/>
                  </a:lnTo>
                  <a:lnTo>
                    <a:pt x="0" y="35813"/>
                  </a:lnTo>
                  <a:lnTo>
                    <a:pt x="0" y="177545"/>
                  </a:lnTo>
                  <a:lnTo>
                    <a:pt x="2809" y="191059"/>
                  </a:lnTo>
                  <a:lnTo>
                    <a:pt x="10477" y="202215"/>
                  </a:lnTo>
                  <a:lnTo>
                    <a:pt x="21859" y="209800"/>
                  </a:lnTo>
                  <a:lnTo>
                    <a:pt x="35814" y="212597"/>
                  </a:lnTo>
                  <a:lnTo>
                    <a:pt x="1114806" y="212597"/>
                  </a:lnTo>
                  <a:lnTo>
                    <a:pt x="1128641" y="209800"/>
                  </a:lnTo>
                  <a:lnTo>
                    <a:pt x="1139761" y="202215"/>
                  </a:lnTo>
                  <a:lnTo>
                    <a:pt x="1147167" y="191059"/>
                  </a:lnTo>
                  <a:lnTo>
                    <a:pt x="1149858" y="177545"/>
                  </a:lnTo>
                  <a:close/>
                </a:path>
              </a:pathLst>
            </a:custGeom>
            <a:solidFill>
              <a:srgbClr val="99CB38"/>
            </a:solidFill>
          </p:spPr>
          <p:txBody>
            <a:bodyPr wrap="square" lIns="0" tIns="0" rIns="0" bIns="0" rtlCol="0"/>
            <a:lstStyle/>
            <a:p>
              <a:endParaRPr/>
            </a:p>
          </p:txBody>
        </p:sp>
        <p:sp>
          <p:nvSpPr>
            <p:cNvPr id="13" name="object 13"/>
            <p:cNvSpPr/>
            <p:nvPr/>
          </p:nvSpPr>
          <p:spPr>
            <a:xfrm>
              <a:off x="1502663" y="2533014"/>
              <a:ext cx="1163320" cy="225425"/>
            </a:xfrm>
            <a:custGeom>
              <a:avLst/>
              <a:gdLst/>
              <a:ahLst/>
              <a:cxnLst/>
              <a:rect l="l" t="t" r="r" b="b"/>
              <a:pathLst>
                <a:path w="1163320" h="225425">
                  <a:moveTo>
                    <a:pt x="1162812" y="187325"/>
                  </a:moveTo>
                  <a:lnTo>
                    <a:pt x="1162812" y="37211"/>
                  </a:lnTo>
                  <a:lnTo>
                    <a:pt x="1162050" y="32639"/>
                  </a:lnTo>
                  <a:lnTo>
                    <a:pt x="1161288" y="28829"/>
                  </a:lnTo>
                  <a:lnTo>
                    <a:pt x="1159764" y="25019"/>
                  </a:lnTo>
                  <a:lnTo>
                    <a:pt x="1157478" y="21209"/>
                  </a:lnTo>
                  <a:lnTo>
                    <a:pt x="1155954" y="18161"/>
                  </a:lnTo>
                  <a:lnTo>
                    <a:pt x="1155192" y="18161"/>
                  </a:lnTo>
                  <a:lnTo>
                    <a:pt x="1155192" y="17399"/>
                  </a:lnTo>
                  <a:lnTo>
                    <a:pt x="1151382" y="12827"/>
                  </a:lnTo>
                  <a:lnTo>
                    <a:pt x="1149858" y="11303"/>
                  </a:lnTo>
                  <a:lnTo>
                    <a:pt x="1145286" y="7493"/>
                  </a:lnTo>
                  <a:lnTo>
                    <a:pt x="1144524" y="6731"/>
                  </a:lnTo>
                  <a:lnTo>
                    <a:pt x="1143762" y="6731"/>
                  </a:lnTo>
                  <a:lnTo>
                    <a:pt x="1140713" y="4445"/>
                  </a:lnTo>
                  <a:lnTo>
                    <a:pt x="1133094" y="1397"/>
                  </a:lnTo>
                  <a:lnTo>
                    <a:pt x="1129284" y="635"/>
                  </a:lnTo>
                  <a:lnTo>
                    <a:pt x="1125474" y="0"/>
                  </a:lnTo>
                  <a:lnTo>
                    <a:pt x="36576" y="0"/>
                  </a:lnTo>
                  <a:lnTo>
                    <a:pt x="19049" y="6731"/>
                  </a:lnTo>
                  <a:lnTo>
                    <a:pt x="18287" y="6731"/>
                  </a:lnTo>
                  <a:lnTo>
                    <a:pt x="17525" y="7493"/>
                  </a:lnTo>
                  <a:lnTo>
                    <a:pt x="12953" y="11303"/>
                  </a:lnTo>
                  <a:lnTo>
                    <a:pt x="11429" y="12827"/>
                  </a:lnTo>
                  <a:lnTo>
                    <a:pt x="7619" y="17399"/>
                  </a:lnTo>
                  <a:lnTo>
                    <a:pt x="7619" y="18161"/>
                  </a:lnTo>
                  <a:lnTo>
                    <a:pt x="6857" y="18161"/>
                  </a:lnTo>
                  <a:lnTo>
                    <a:pt x="4571" y="21971"/>
                  </a:lnTo>
                  <a:lnTo>
                    <a:pt x="1523" y="29591"/>
                  </a:lnTo>
                  <a:lnTo>
                    <a:pt x="761" y="33401"/>
                  </a:lnTo>
                  <a:lnTo>
                    <a:pt x="0" y="37973"/>
                  </a:lnTo>
                  <a:lnTo>
                    <a:pt x="0" y="188087"/>
                  </a:lnTo>
                  <a:lnTo>
                    <a:pt x="1524" y="195707"/>
                  </a:lnTo>
                  <a:lnTo>
                    <a:pt x="3048" y="200279"/>
                  </a:lnTo>
                  <a:lnTo>
                    <a:pt x="5334" y="203327"/>
                  </a:lnTo>
                  <a:lnTo>
                    <a:pt x="6858" y="206375"/>
                  </a:lnTo>
                  <a:lnTo>
                    <a:pt x="7620" y="207137"/>
                  </a:lnTo>
                  <a:lnTo>
                    <a:pt x="11430" y="212471"/>
                  </a:lnTo>
                  <a:lnTo>
                    <a:pt x="12192" y="212471"/>
                  </a:lnTo>
                  <a:lnTo>
                    <a:pt x="12192" y="213233"/>
                  </a:lnTo>
                  <a:lnTo>
                    <a:pt x="12954" y="213233"/>
                  </a:lnTo>
                  <a:lnTo>
                    <a:pt x="12954" y="38735"/>
                  </a:lnTo>
                  <a:lnTo>
                    <a:pt x="14478" y="32639"/>
                  </a:lnTo>
                  <a:lnTo>
                    <a:pt x="15240" y="30353"/>
                  </a:lnTo>
                  <a:lnTo>
                    <a:pt x="16764" y="27305"/>
                  </a:lnTo>
                  <a:lnTo>
                    <a:pt x="17526" y="26162"/>
                  </a:lnTo>
                  <a:lnTo>
                    <a:pt x="17526" y="25781"/>
                  </a:lnTo>
                  <a:lnTo>
                    <a:pt x="22097" y="20447"/>
                  </a:lnTo>
                  <a:lnTo>
                    <a:pt x="22097" y="21209"/>
                  </a:lnTo>
                  <a:lnTo>
                    <a:pt x="25908" y="17399"/>
                  </a:lnTo>
                  <a:lnTo>
                    <a:pt x="25908" y="17589"/>
                  </a:lnTo>
                  <a:lnTo>
                    <a:pt x="28194" y="15875"/>
                  </a:lnTo>
                  <a:lnTo>
                    <a:pt x="31242" y="15113"/>
                  </a:lnTo>
                  <a:lnTo>
                    <a:pt x="33528" y="14351"/>
                  </a:lnTo>
                  <a:lnTo>
                    <a:pt x="36576" y="13589"/>
                  </a:lnTo>
                  <a:lnTo>
                    <a:pt x="38862" y="12827"/>
                  </a:lnTo>
                  <a:lnTo>
                    <a:pt x="1123950" y="12827"/>
                  </a:lnTo>
                  <a:lnTo>
                    <a:pt x="1130046" y="14351"/>
                  </a:lnTo>
                  <a:lnTo>
                    <a:pt x="1132332" y="15113"/>
                  </a:lnTo>
                  <a:lnTo>
                    <a:pt x="1134618" y="16637"/>
                  </a:lnTo>
                  <a:lnTo>
                    <a:pt x="1136904" y="17780"/>
                  </a:lnTo>
                  <a:lnTo>
                    <a:pt x="1136904" y="17399"/>
                  </a:lnTo>
                  <a:lnTo>
                    <a:pt x="1140713" y="21208"/>
                  </a:lnTo>
                  <a:lnTo>
                    <a:pt x="1140713" y="20446"/>
                  </a:lnTo>
                  <a:lnTo>
                    <a:pt x="1145286" y="25781"/>
                  </a:lnTo>
                  <a:lnTo>
                    <a:pt x="1145286" y="26035"/>
                  </a:lnTo>
                  <a:lnTo>
                    <a:pt x="1146810" y="28067"/>
                  </a:lnTo>
                  <a:lnTo>
                    <a:pt x="1147572" y="31115"/>
                  </a:lnTo>
                  <a:lnTo>
                    <a:pt x="1148334" y="33401"/>
                  </a:lnTo>
                  <a:lnTo>
                    <a:pt x="1149096" y="36449"/>
                  </a:lnTo>
                  <a:lnTo>
                    <a:pt x="1149858" y="38735"/>
                  </a:lnTo>
                  <a:lnTo>
                    <a:pt x="1149858" y="213233"/>
                  </a:lnTo>
                  <a:lnTo>
                    <a:pt x="1150620" y="213233"/>
                  </a:lnTo>
                  <a:lnTo>
                    <a:pt x="1150620" y="212471"/>
                  </a:lnTo>
                  <a:lnTo>
                    <a:pt x="1151382" y="212471"/>
                  </a:lnTo>
                  <a:lnTo>
                    <a:pt x="1155192" y="207137"/>
                  </a:lnTo>
                  <a:lnTo>
                    <a:pt x="1155954" y="206375"/>
                  </a:lnTo>
                  <a:lnTo>
                    <a:pt x="1160551" y="201129"/>
                  </a:lnTo>
                  <a:lnTo>
                    <a:pt x="1161630" y="193941"/>
                  </a:lnTo>
                  <a:lnTo>
                    <a:pt x="1162812" y="187325"/>
                  </a:lnTo>
                  <a:close/>
                </a:path>
                <a:path w="1163320" h="225425">
                  <a:moveTo>
                    <a:pt x="18288" y="199517"/>
                  </a:moveTo>
                  <a:lnTo>
                    <a:pt x="16002" y="196469"/>
                  </a:lnTo>
                  <a:lnTo>
                    <a:pt x="14478" y="191897"/>
                  </a:lnTo>
                  <a:lnTo>
                    <a:pt x="12954" y="185801"/>
                  </a:lnTo>
                  <a:lnTo>
                    <a:pt x="12954" y="213233"/>
                  </a:lnTo>
                  <a:lnTo>
                    <a:pt x="17526" y="217805"/>
                  </a:lnTo>
                  <a:lnTo>
                    <a:pt x="17526" y="198755"/>
                  </a:lnTo>
                  <a:lnTo>
                    <a:pt x="18288" y="199517"/>
                  </a:lnTo>
                  <a:close/>
                </a:path>
                <a:path w="1163320" h="225425">
                  <a:moveTo>
                    <a:pt x="18288" y="25019"/>
                  </a:moveTo>
                  <a:lnTo>
                    <a:pt x="17526" y="25781"/>
                  </a:lnTo>
                  <a:lnTo>
                    <a:pt x="17526" y="26162"/>
                  </a:lnTo>
                  <a:lnTo>
                    <a:pt x="18288" y="25019"/>
                  </a:lnTo>
                  <a:close/>
                </a:path>
                <a:path w="1163320" h="225425">
                  <a:moveTo>
                    <a:pt x="22098" y="204089"/>
                  </a:moveTo>
                  <a:lnTo>
                    <a:pt x="17526" y="198755"/>
                  </a:lnTo>
                  <a:lnTo>
                    <a:pt x="17526" y="217805"/>
                  </a:lnTo>
                  <a:lnTo>
                    <a:pt x="18288" y="217805"/>
                  </a:lnTo>
                  <a:lnTo>
                    <a:pt x="19050" y="218567"/>
                  </a:lnTo>
                  <a:lnTo>
                    <a:pt x="21336" y="219710"/>
                  </a:lnTo>
                  <a:lnTo>
                    <a:pt x="21336" y="203327"/>
                  </a:lnTo>
                  <a:lnTo>
                    <a:pt x="22098" y="204089"/>
                  </a:lnTo>
                  <a:close/>
                </a:path>
                <a:path w="1163320" h="225425">
                  <a:moveTo>
                    <a:pt x="22097" y="21209"/>
                  </a:moveTo>
                  <a:lnTo>
                    <a:pt x="22097" y="20447"/>
                  </a:lnTo>
                  <a:lnTo>
                    <a:pt x="21336" y="21971"/>
                  </a:lnTo>
                  <a:lnTo>
                    <a:pt x="22097" y="21209"/>
                  </a:lnTo>
                  <a:close/>
                </a:path>
                <a:path w="1163320" h="225425">
                  <a:moveTo>
                    <a:pt x="25908" y="222377"/>
                  </a:moveTo>
                  <a:lnTo>
                    <a:pt x="25908" y="207899"/>
                  </a:lnTo>
                  <a:lnTo>
                    <a:pt x="21336" y="203327"/>
                  </a:lnTo>
                  <a:lnTo>
                    <a:pt x="21336" y="219710"/>
                  </a:lnTo>
                  <a:lnTo>
                    <a:pt x="22098" y="220091"/>
                  </a:lnTo>
                  <a:lnTo>
                    <a:pt x="25908" y="222377"/>
                  </a:lnTo>
                  <a:close/>
                </a:path>
                <a:path w="1163320" h="225425">
                  <a:moveTo>
                    <a:pt x="25908" y="17589"/>
                  </a:moveTo>
                  <a:lnTo>
                    <a:pt x="25908" y="17399"/>
                  </a:lnTo>
                  <a:lnTo>
                    <a:pt x="25145" y="18161"/>
                  </a:lnTo>
                  <a:lnTo>
                    <a:pt x="25908" y="17589"/>
                  </a:lnTo>
                  <a:close/>
                </a:path>
                <a:path w="1163320" h="225425">
                  <a:moveTo>
                    <a:pt x="1137666" y="207137"/>
                  </a:moveTo>
                  <a:lnTo>
                    <a:pt x="1131570" y="210185"/>
                  </a:lnTo>
                  <a:lnTo>
                    <a:pt x="1129284" y="210947"/>
                  </a:lnTo>
                  <a:lnTo>
                    <a:pt x="1126236" y="211709"/>
                  </a:lnTo>
                  <a:lnTo>
                    <a:pt x="1123950" y="211709"/>
                  </a:lnTo>
                  <a:lnTo>
                    <a:pt x="1120902" y="212471"/>
                  </a:lnTo>
                  <a:lnTo>
                    <a:pt x="41910" y="212471"/>
                  </a:lnTo>
                  <a:lnTo>
                    <a:pt x="38862" y="211709"/>
                  </a:lnTo>
                  <a:lnTo>
                    <a:pt x="35814" y="211709"/>
                  </a:lnTo>
                  <a:lnTo>
                    <a:pt x="32766" y="210947"/>
                  </a:lnTo>
                  <a:lnTo>
                    <a:pt x="30480" y="209423"/>
                  </a:lnTo>
                  <a:lnTo>
                    <a:pt x="28194" y="208661"/>
                  </a:lnTo>
                  <a:lnTo>
                    <a:pt x="25146" y="207137"/>
                  </a:lnTo>
                  <a:lnTo>
                    <a:pt x="25908" y="207899"/>
                  </a:lnTo>
                  <a:lnTo>
                    <a:pt x="25908" y="222377"/>
                  </a:lnTo>
                  <a:lnTo>
                    <a:pt x="29718" y="223139"/>
                  </a:lnTo>
                  <a:lnTo>
                    <a:pt x="33528" y="224663"/>
                  </a:lnTo>
                  <a:lnTo>
                    <a:pt x="38100" y="224663"/>
                  </a:lnTo>
                  <a:lnTo>
                    <a:pt x="41910" y="225425"/>
                  </a:lnTo>
                  <a:lnTo>
                    <a:pt x="1121664" y="225425"/>
                  </a:lnTo>
                  <a:lnTo>
                    <a:pt x="1125474" y="224663"/>
                  </a:lnTo>
                  <a:lnTo>
                    <a:pt x="1130046" y="224663"/>
                  </a:lnTo>
                  <a:lnTo>
                    <a:pt x="1136904" y="221919"/>
                  </a:lnTo>
                  <a:lnTo>
                    <a:pt x="1136904" y="207899"/>
                  </a:lnTo>
                  <a:lnTo>
                    <a:pt x="1137666" y="207137"/>
                  </a:lnTo>
                  <a:close/>
                </a:path>
                <a:path w="1163320" h="225425">
                  <a:moveTo>
                    <a:pt x="1137666" y="18161"/>
                  </a:moveTo>
                  <a:lnTo>
                    <a:pt x="1136904" y="17399"/>
                  </a:lnTo>
                  <a:lnTo>
                    <a:pt x="1136904" y="17780"/>
                  </a:lnTo>
                  <a:lnTo>
                    <a:pt x="1137666" y="18161"/>
                  </a:lnTo>
                  <a:close/>
                </a:path>
                <a:path w="1163320" h="225425">
                  <a:moveTo>
                    <a:pt x="1141476" y="220091"/>
                  </a:moveTo>
                  <a:lnTo>
                    <a:pt x="1141476" y="203327"/>
                  </a:lnTo>
                  <a:lnTo>
                    <a:pt x="1136904" y="207899"/>
                  </a:lnTo>
                  <a:lnTo>
                    <a:pt x="1136904" y="221919"/>
                  </a:lnTo>
                  <a:lnTo>
                    <a:pt x="1141476" y="220091"/>
                  </a:lnTo>
                  <a:close/>
                </a:path>
                <a:path w="1163320" h="225425">
                  <a:moveTo>
                    <a:pt x="1141476" y="21971"/>
                  </a:moveTo>
                  <a:lnTo>
                    <a:pt x="1140713" y="20446"/>
                  </a:lnTo>
                  <a:lnTo>
                    <a:pt x="1140713" y="21208"/>
                  </a:lnTo>
                  <a:lnTo>
                    <a:pt x="1141476" y="21971"/>
                  </a:lnTo>
                  <a:close/>
                </a:path>
                <a:path w="1163320" h="225425">
                  <a:moveTo>
                    <a:pt x="1145286" y="217805"/>
                  </a:moveTo>
                  <a:lnTo>
                    <a:pt x="1145286" y="198755"/>
                  </a:lnTo>
                  <a:lnTo>
                    <a:pt x="1140713" y="204089"/>
                  </a:lnTo>
                  <a:lnTo>
                    <a:pt x="1141476" y="203327"/>
                  </a:lnTo>
                  <a:lnTo>
                    <a:pt x="1141476" y="220091"/>
                  </a:lnTo>
                  <a:lnTo>
                    <a:pt x="1143762" y="218567"/>
                  </a:lnTo>
                  <a:lnTo>
                    <a:pt x="1144524" y="217805"/>
                  </a:lnTo>
                  <a:lnTo>
                    <a:pt x="1145286" y="217805"/>
                  </a:lnTo>
                  <a:close/>
                </a:path>
                <a:path w="1163320" h="225425">
                  <a:moveTo>
                    <a:pt x="1145286" y="26035"/>
                  </a:moveTo>
                  <a:lnTo>
                    <a:pt x="1145286" y="25781"/>
                  </a:lnTo>
                  <a:lnTo>
                    <a:pt x="1144524" y="25019"/>
                  </a:lnTo>
                  <a:lnTo>
                    <a:pt x="1145286" y="26035"/>
                  </a:lnTo>
                  <a:close/>
                </a:path>
                <a:path w="1163320" h="225425">
                  <a:moveTo>
                    <a:pt x="1149858" y="213233"/>
                  </a:moveTo>
                  <a:lnTo>
                    <a:pt x="1149858" y="186563"/>
                  </a:lnTo>
                  <a:lnTo>
                    <a:pt x="1149096" y="189611"/>
                  </a:lnTo>
                  <a:lnTo>
                    <a:pt x="1148334" y="191897"/>
                  </a:lnTo>
                  <a:lnTo>
                    <a:pt x="1147572" y="194945"/>
                  </a:lnTo>
                  <a:lnTo>
                    <a:pt x="1144524" y="199517"/>
                  </a:lnTo>
                  <a:lnTo>
                    <a:pt x="1145286" y="198755"/>
                  </a:lnTo>
                  <a:lnTo>
                    <a:pt x="1145286" y="217805"/>
                  </a:lnTo>
                  <a:lnTo>
                    <a:pt x="1149858" y="213233"/>
                  </a:lnTo>
                  <a:close/>
                </a:path>
              </a:pathLst>
            </a:custGeom>
            <a:solidFill>
              <a:srgbClr val="6F9526"/>
            </a:solidFill>
          </p:spPr>
          <p:txBody>
            <a:bodyPr wrap="square" lIns="0" tIns="0" rIns="0" bIns="0" rtlCol="0"/>
            <a:lstStyle/>
            <a:p>
              <a:endParaRPr/>
            </a:p>
          </p:txBody>
        </p:sp>
      </p:grpSp>
      <p:sp>
        <p:nvSpPr>
          <p:cNvPr id="14" name="object 14"/>
          <p:cNvSpPr txBox="1"/>
          <p:nvPr/>
        </p:nvSpPr>
        <p:spPr>
          <a:xfrm>
            <a:off x="1753616" y="2516377"/>
            <a:ext cx="658495" cy="252729"/>
          </a:xfrm>
          <a:prstGeom prst="rect">
            <a:avLst/>
          </a:prstGeom>
        </p:spPr>
        <p:txBody>
          <a:bodyPr vert="horz" wrap="square" lIns="0" tIns="17145" rIns="0" bIns="0" rtlCol="0">
            <a:spAutoFit/>
          </a:bodyPr>
          <a:lstStyle/>
          <a:p>
            <a:pPr marL="12700">
              <a:lnSpc>
                <a:spcPct val="100000"/>
              </a:lnSpc>
              <a:spcBef>
                <a:spcPts val="135"/>
              </a:spcBef>
            </a:pPr>
            <a:r>
              <a:rPr sz="1450" spc="100" dirty="0">
                <a:solidFill>
                  <a:srgbClr val="FFFFFF"/>
                </a:solidFill>
                <a:latin typeface="Cambria"/>
                <a:cs typeface="Cambria"/>
              </a:rPr>
              <a:t>Output</a:t>
            </a:r>
            <a:endParaRPr sz="1450">
              <a:latin typeface="Cambria"/>
              <a:cs typeface="Cambria"/>
            </a:endParaRPr>
          </a:p>
        </p:txBody>
      </p:sp>
      <p:sp>
        <p:nvSpPr>
          <p:cNvPr id="15" name="object 15"/>
          <p:cNvSpPr txBox="1"/>
          <p:nvPr/>
        </p:nvSpPr>
        <p:spPr>
          <a:xfrm>
            <a:off x="186944" y="6441440"/>
            <a:ext cx="7926070" cy="201930"/>
          </a:xfrm>
          <a:prstGeom prst="rect">
            <a:avLst/>
          </a:prstGeom>
        </p:spPr>
        <p:txBody>
          <a:bodyPr vert="horz" wrap="square" lIns="0" tIns="13335" rIns="0" bIns="0" rtlCol="0">
            <a:spAutoFit/>
          </a:bodyPr>
          <a:lstStyle/>
          <a:p>
            <a:pPr marL="12700">
              <a:lnSpc>
                <a:spcPct val="100000"/>
              </a:lnSpc>
              <a:spcBef>
                <a:spcPts val="105"/>
              </a:spcBef>
            </a:pPr>
            <a:r>
              <a:rPr sz="1150" spc="-5" dirty="0">
                <a:latin typeface="Calibri"/>
                <a:cs typeface="Calibri"/>
              </a:rPr>
              <a:t>http</a:t>
            </a:r>
            <a:r>
              <a:rPr sz="1150" spc="-5" dirty="0">
                <a:latin typeface="Calibri"/>
                <a:cs typeface="Calibri"/>
                <a:hlinkClick r:id="rId4"/>
              </a:rPr>
              <a:t>s://w</a:t>
            </a:r>
            <a:r>
              <a:rPr sz="1150" spc="-5" dirty="0">
                <a:latin typeface="Calibri"/>
                <a:cs typeface="Calibri"/>
              </a:rPr>
              <a:t>ww.r</a:t>
            </a:r>
            <a:r>
              <a:rPr sz="1150" spc="-5" dirty="0">
                <a:latin typeface="Calibri"/>
                <a:cs typeface="Calibri"/>
                <a:hlinkClick r:id="rId4"/>
              </a:rPr>
              <a:t>esearchgate.net/figure/Figure‐9‐A‐aut</a:t>
            </a:r>
            <a:r>
              <a:rPr sz="1150" spc="-5" dirty="0">
                <a:latin typeface="Calibri"/>
                <a:cs typeface="Calibri"/>
              </a:rPr>
              <a:t>oencoder‐with‐many‐hidden‐layers‐two‐stacked‐autoencoders_282997080_fig9</a:t>
            </a:r>
            <a:endParaRPr sz="115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vs Non-linear Techniques</a:t>
            </a:r>
          </a:p>
        </p:txBody>
      </p:sp>
      <p:sp>
        <p:nvSpPr>
          <p:cNvPr id="3" name="Content Placeholder 2"/>
          <p:cNvSpPr>
            <a:spLocks noGrp="1"/>
          </p:cNvSpPr>
          <p:nvPr>
            <p:ph idx="1"/>
          </p:nvPr>
        </p:nvSpPr>
        <p:spPr>
          <a:xfrm>
            <a:off x="276674" y="2090803"/>
            <a:ext cx="3771650" cy="5367667"/>
          </a:xfrm>
        </p:spPr>
        <p:txBody>
          <a:bodyPr>
            <a:normAutofit/>
          </a:bodyPr>
          <a:lstStyle/>
          <a:p>
            <a:r>
              <a:rPr lang="en-US" dirty="0"/>
              <a:t>For some tasks, input data can be linearly separable, and linear classifiers can be suitably applied</a:t>
            </a:r>
          </a:p>
          <a:p>
            <a:endParaRPr lang="en-US" dirty="0"/>
          </a:p>
          <a:p>
            <a:endParaRPr lang="en-US" dirty="0"/>
          </a:p>
          <a:p>
            <a:endParaRPr lang="en-US" dirty="0"/>
          </a:p>
          <a:p>
            <a:endParaRPr lang="en-US" dirty="0"/>
          </a:p>
          <a:p>
            <a:r>
              <a:rPr lang="en-US" dirty="0"/>
              <a:t>For other tasks, linear classifiers may have difficulties to produce adequate decision boundaries </a:t>
            </a:r>
          </a:p>
        </p:txBody>
      </p:sp>
      <p:sp>
        <p:nvSpPr>
          <p:cNvPr id="37" name="Content Placeholder 36">
            <a:extLst>
              <a:ext uri="{FF2B5EF4-FFF2-40B4-BE49-F238E27FC236}">
                <a16:creationId xmlns:a16="http://schemas.microsoft.com/office/drawing/2014/main" id="{5842ED52-B7D2-4614-A2F0-00D3BC24634E}"/>
              </a:ext>
            </a:extLst>
          </p:cNvPr>
          <p:cNvSpPr>
            <a:spLocks noGrp="1"/>
          </p:cNvSpPr>
          <p:nvPr>
            <p:ph idx="10"/>
          </p:nvPr>
        </p:nvSpPr>
        <p:spPr/>
        <p:txBody>
          <a:bodyPr/>
          <a:lstStyle/>
          <a:p>
            <a:r>
              <a:rPr lang="en-US" dirty="0"/>
              <a:t>Linear vs Non-linear Techniques</a:t>
            </a:r>
          </a:p>
        </p:txBody>
      </p:sp>
      <p:grpSp>
        <p:nvGrpSpPr>
          <p:cNvPr id="39" name="Group 38">
            <a:extLst>
              <a:ext uri="{FF2B5EF4-FFF2-40B4-BE49-F238E27FC236}">
                <a16:creationId xmlns:a16="http://schemas.microsoft.com/office/drawing/2014/main" id="{5E49ECD0-01B7-4AE4-BDB5-A4B8B4110AB9}"/>
              </a:ext>
            </a:extLst>
          </p:cNvPr>
          <p:cNvGrpSpPr/>
          <p:nvPr/>
        </p:nvGrpSpPr>
        <p:grpSpPr>
          <a:xfrm>
            <a:off x="4581525" y="4904238"/>
            <a:ext cx="3760043" cy="2592288"/>
            <a:chOff x="6004735" y="2090803"/>
            <a:chExt cx="3760043" cy="2592288"/>
          </a:xfrm>
        </p:grpSpPr>
        <p:sp>
          <p:nvSpPr>
            <p:cNvPr id="4" name="流程圖: 程序 18"/>
            <p:cNvSpPr/>
            <p:nvPr/>
          </p:nvSpPr>
          <p:spPr>
            <a:xfrm>
              <a:off x="6524418" y="2090803"/>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3"/>
            <p:cNvSpPr/>
            <p:nvPr/>
          </p:nvSpPr>
          <p:spPr>
            <a:xfrm>
              <a:off x="7388514" y="372206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4"/>
            <p:cNvSpPr/>
            <p:nvPr/>
          </p:nvSpPr>
          <p:spPr>
            <a:xfrm>
              <a:off x="8324618" y="379406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5"/>
            <p:cNvSpPr/>
            <p:nvPr/>
          </p:nvSpPr>
          <p:spPr>
            <a:xfrm>
              <a:off x="7655972" y="216281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6"/>
            <p:cNvSpPr/>
            <p:nvPr/>
          </p:nvSpPr>
          <p:spPr>
            <a:xfrm>
              <a:off x="7964578" y="393808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7"/>
            <p:cNvSpPr/>
            <p:nvPr/>
          </p:nvSpPr>
          <p:spPr>
            <a:xfrm>
              <a:off x="7964578"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8"/>
            <p:cNvSpPr/>
            <p:nvPr/>
          </p:nvSpPr>
          <p:spPr>
            <a:xfrm>
              <a:off x="7316506" y="237883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9"/>
            <p:cNvSpPr/>
            <p:nvPr/>
          </p:nvSpPr>
          <p:spPr>
            <a:xfrm>
              <a:off x="6956466" y="288289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流程圖: 接點 10"/>
            <p:cNvSpPr/>
            <p:nvPr/>
          </p:nvSpPr>
          <p:spPr>
            <a:xfrm>
              <a:off x="7892570"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1"/>
            <p:cNvSpPr/>
            <p:nvPr/>
          </p:nvSpPr>
          <p:spPr>
            <a:xfrm>
              <a:off x="7604538" y="281088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2"/>
            <p:cNvSpPr/>
            <p:nvPr/>
          </p:nvSpPr>
          <p:spPr>
            <a:xfrm>
              <a:off x="8180602" y="26668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3"/>
            <p:cNvSpPr/>
            <p:nvPr/>
          </p:nvSpPr>
          <p:spPr>
            <a:xfrm>
              <a:off x="7964578"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4"/>
            <p:cNvSpPr/>
            <p:nvPr/>
          </p:nvSpPr>
          <p:spPr>
            <a:xfrm>
              <a:off x="7820562"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5"/>
            <p:cNvSpPr/>
            <p:nvPr/>
          </p:nvSpPr>
          <p:spPr>
            <a:xfrm>
              <a:off x="8382910" y="288289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6"/>
            <p:cNvSpPr/>
            <p:nvPr/>
          </p:nvSpPr>
          <p:spPr>
            <a:xfrm>
              <a:off x="8108594"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7"/>
            <p:cNvSpPr/>
            <p:nvPr/>
          </p:nvSpPr>
          <p:spPr>
            <a:xfrm>
              <a:off x="7964578" y="3242931"/>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8664084" y="345895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8736092" y="2641941"/>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8880108" y="302690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8448060" y="223481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7100482" y="3218005"/>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7532530" y="309891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7604538" y="3314939"/>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8166886" y="344233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8382910" y="322631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820562" y="4321141"/>
              <a:ext cx="447675" cy="361950"/>
            </a:xfrm>
            <a:prstGeom prst="rect">
              <a:avLst/>
            </a:prstGeom>
            <a:noFill/>
          </p:spPr>
        </p:pic>
        <p:pic>
          <p:nvPicPr>
            <p:cNvPr id="30"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04735" y="2738875"/>
              <a:ext cx="447675" cy="361950"/>
            </a:xfrm>
            <a:prstGeom prst="rect">
              <a:avLst/>
            </a:prstGeom>
            <a:noFill/>
          </p:spPr>
        </p:pic>
        <p:sp>
          <p:nvSpPr>
            <p:cNvPr id="31" name="乘號 30"/>
            <p:cNvSpPr/>
            <p:nvPr/>
          </p:nvSpPr>
          <p:spPr>
            <a:xfrm>
              <a:off x="7100482" y="3434029"/>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7676546" y="386607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7172490" y="2666867"/>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7820562" y="351434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cxnSp>
          <p:nvCxnSpPr>
            <p:cNvPr id="35" name="直線接點 35"/>
            <p:cNvCxnSpPr/>
            <p:nvPr/>
          </p:nvCxnSpPr>
          <p:spPr>
            <a:xfrm rot="10800000" flipV="1">
              <a:off x="6956466" y="2234819"/>
              <a:ext cx="2160240" cy="187220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1716832" y="7526179"/>
            <a:ext cx="6912768" cy="246221"/>
          </a:xfrm>
          <a:prstGeom prst="rect">
            <a:avLst/>
          </a:prstGeom>
          <a:noFill/>
        </p:spPr>
        <p:txBody>
          <a:bodyPr wrap="square" rtlCol="0">
            <a:spAutoFit/>
          </a:bodyPr>
          <a:lstStyle/>
          <a:p>
            <a:pPr algn="ctr"/>
            <a:r>
              <a:rPr lang="en-US" sz="1000" dirty="0"/>
              <a:t>Picture from: Y-Fan Chang – An Overview of Machine Learning</a:t>
            </a:r>
          </a:p>
        </p:txBody>
      </p:sp>
      <p:pic>
        <p:nvPicPr>
          <p:cNvPr id="38" name="Picture 37" descr="A close up of a logo&#10;&#10;Description automatically generated">
            <a:extLst>
              <a:ext uri="{FF2B5EF4-FFF2-40B4-BE49-F238E27FC236}">
                <a16:creationId xmlns:a16="http://schemas.microsoft.com/office/drawing/2014/main" id="{CCF2D0DE-B264-467C-9610-97DB318B2476}"/>
              </a:ext>
            </a:extLst>
          </p:cNvPr>
          <p:cNvPicPr>
            <a:picLocks noChangeAspect="1"/>
          </p:cNvPicPr>
          <p:nvPr/>
        </p:nvPicPr>
        <p:blipFill rotWithShape="1">
          <a:blip r:embed="rId4">
            <a:extLst>
              <a:ext uri="{28A0092B-C50C-407E-A947-70E740481C1C}">
                <a14:useLocalDpi xmlns:a14="http://schemas.microsoft.com/office/drawing/2010/main" val="0"/>
              </a:ext>
            </a:extLst>
          </a:blip>
          <a:srcRect r="1073"/>
          <a:stretch/>
        </p:blipFill>
        <p:spPr>
          <a:xfrm>
            <a:off x="4099757" y="2198773"/>
            <a:ext cx="5753979" cy="2430482"/>
          </a:xfrm>
          <a:prstGeom prst="rect">
            <a:avLst/>
          </a:prstGeom>
        </p:spPr>
      </p:pic>
    </p:spTree>
    <p:extLst>
      <p:ext uri="{BB962C8B-B14F-4D97-AF65-F5344CB8AC3E}">
        <p14:creationId xmlns:p14="http://schemas.microsoft.com/office/powerpoint/2010/main" val="6916663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11302" rIns="0" bIns="0" rtlCol="0">
            <a:spAutoFit/>
          </a:bodyPr>
          <a:lstStyle/>
          <a:p>
            <a:pPr marL="142875">
              <a:lnSpc>
                <a:spcPct val="100000"/>
              </a:lnSpc>
              <a:spcBef>
                <a:spcPts val="90"/>
              </a:spcBef>
              <a:tabLst>
                <a:tab pos="8370570" algn="l"/>
              </a:tabLst>
            </a:pPr>
            <a:r>
              <a:rPr sz="4050" u="sng" spc="145" dirty="0">
                <a:uFill>
                  <a:solidFill>
                    <a:srgbClr val="7F7F7F"/>
                  </a:solidFill>
                </a:uFill>
              </a:rPr>
              <a:t>Generative</a:t>
            </a:r>
            <a:r>
              <a:rPr sz="4050" u="sng" spc="-80" dirty="0">
                <a:uFill>
                  <a:solidFill>
                    <a:srgbClr val="7F7F7F"/>
                  </a:solidFill>
                </a:uFill>
              </a:rPr>
              <a:t> </a:t>
            </a:r>
            <a:r>
              <a:rPr sz="4050" u="sng" spc="130" dirty="0">
                <a:uFill>
                  <a:solidFill>
                    <a:srgbClr val="7F7F7F"/>
                  </a:solidFill>
                </a:uFill>
              </a:rPr>
              <a:t>Adversarial</a:t>
            </a:r>
            <a:r>
              <a:rPr sz="4050" u="sng" spc="125" dirty="0">
                <a:uFill>
                  <a:solidFill>
                    <a:srgbClr val="7F7F7F"/>
                  </a:solidFill>
                </a:uFill>
              </a:rPr>
              <a:t> </a:t>
            </a:r>
            <a:r>
              <a:rPr sz="4050" u="sng" spc="110" dirty="0">
                <a:uFill>
                  <a:solidFill>
                    <a:srgbClr val="7F7F7F"/>
                  </a:solidFill>
                </a:uFill>
              </a:rPr>
              <a:t>Network	</a:t>
            </a:r>
            <a:endParaRPr sz="4050"/>
          </a:p>
        </p:txBody>
      </p:sp>
      <p:pic>
        <p:nvPicPr>
          <p:cNvPr id="3" name="object 3"/>
          <p:cNvPicPr/>
          <p:nvPr/>
        </p:nvPicPr>
        <p:blipFill>
          <a:blip r:embed="rId2" cstate="print"/>
          <a:stretch>
            <a:fillRect/>
          </a:stretch>
        </p:blipFill>
        <p:spPr>
          <a:xfrm>
            <a:off x="1732026" y="2891027"/>
            <a:ext cx="6705164" cy="2774241"/>
          </a:xfrm>
          <a:prstGeom prst="rect">
            <a:avLst/>
          </a:prstGeom>
        </p:spPr>
      </p:pic>
      <p:sp>
        <p:nvSpPr>
          <p:cNvPr id="4" name="object 4"/>
          <p:cNvSpPr txBox="1"/>
          <p:nvPr/>
        </p:nvSpPr>
        <p:spPr>
          <a:xfrm>
            <a:off x="157226" y="6367526"/>
            <a:ext cx="4229735" cy="201930"/>
          </a:xfrm>
          <a:prstGeom prst="rect">
            <a:avLst/>
          </a:prstGeom>
        </p:spPr>
        <p:txBody>
          <a:bodyPr vert="horz" wrap="square" lIns="0" tIns="13335" rIns="0" bIns="0" rtlCol="0">
            <a:spAutoFit/>
          </a:bodyPr>
          <a:lstStyle/>
          <a:p>
            <a:pPr marL="12700">
              <a:lnSpc>
                <a:spcPct val="100000"/>
              </a:lnSpc>
              <a:spcBef>
                <a:spcPts val="105"/>
              </a:spcBef>
            </a:pPr>
            <a:r>
              <a:rPr sz="1150" spc="-5" dirty="0">
                <a:latin typeface="Calibri"/>
                <a:cs typeface="Calibri"/>
              </a:rPr>
              <a:t>https://indico.lal.in2p3.fr/event/3487/?view=standard_inline_minutes</a:t>
            </a:r>
            <a:endParaRPr sz="1150">
              <a:latin typeface="Calibri"/>
              <a:cs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80390" rIns="0" bIns="0" rtlCol="0">
            <a:spAutoFit/>
          </a:bodyPr>
          <a:lstStyle/>
          <a:p>
            <a:pPr marL="142875">
              <a:lnSpc>
                <a:spcPct val="100000"/>
              </a:lnSpc>
              <a:spcBef>
                <a:spcPts val="130"/>
              </a:spcBef>
              <a:tabLst>
                <a:tab pos="8370570" algn="l"/>
              </a:tabLst>
            </a:pPr>
            <a:r>
              <a:rPr sz="3600" u="sng" spc="120" dirty="0">
                <a:uFill>
                  <a:solidFill>
                    <a:srgbClr val="7F7F7F"/>
                  </a:solidFill>
                </a:uFill>
              </a:rPr>
              <a:t>Interesting</a:t>
            </a:r>
            <a:r>
              <a:rPr sz="3600" u="sng" spc="-85" dirty="0">
                <a:uFill>
                  <a:solidFill>
                    <a:srgbClr val="7F7F7F"/>
                  </a:solidFill>
                </a:uFill>
              </a:rPr>
              <a:t> </a:t>
            </a:r>
            <a:r>
              <a:rPr sz="3600" u="sng" spc="100" dirty="0">
                <a:uFill>
                  <a:solidFill>
                    <a:srgbClr val="7F7F7F"/>
                  </a:solidFill>
                </a:uFill>
              </a:rPr>
              <a:t>Applications</a:t>
            </a:r>
            <a:r>
              <a:rPr sz="3600" u="sng" spc="130" dirty="0">
                <a:uFill>
                  <a:solidFill>
                    <a:srgbClr val="7F7F7F"/>
                  </a:solidFill>
                </a:uFill>
              </a:rPr>
              <a:t> </a:t>
            </a:r>
            <a:r>
              <a:rPr sz="3600" u="sng" spc="140" dirty="0">
                <a:uFill>
                  <a:solidFill>
                    <a:srgbClr val="7F7F7F"/>
                  </a:solidFill>
                </a:uFill>
              </a:rPr>
              <a:t>using</a:t>
            </a:r>
            <a:r>
              <a:rPr sz="3600" u="sng" spc="125" dirty="0">
                <a:uFill>
                  <a:solidFill>
                    <a:srgbClr val="7F7F7F"/>
                  </a:solidFill>
                </a:uFill>
              </a:rPr>
              <a:t> </a:t>
            </a:r>
            <a:r>
              <a:rPr sz="3600" u="sng" spc="375" dirty="0">
                <a:uFill>
                  <a:solidFill>
                    <a:srgbClr val="7F7F7F"/>
                  </a:solidFill>
                </a:uFill>
              </a:rPr>
              <a:t>GANs	</a:t>
            </a:r>
            <a:endParaRPr sz="3600"/>
          </a:p>
        </p:txBody>
      </p:sp>
      <p:pic>
        <p:nvPicPr>
          <p:cNvPr id="3" name="object 3"/>
          <p:cNvPicPr/>
          <p:nvPr/>
        </p:nvPicPr>
        <p:blipFill>
          <a:blip r:embed="rId2" cstate="print"/>
          <a:stretch>
            <a:fillRect/>
          </a:stretch>
        </p:blipFill>
        <p:spPr>
          <a:xfrm>
            <a:off x="4301504" y="2920915"/>
            <a:ext cx="4730659" cy="3135460"/>
          </a:xfrm>
          <a:prstGeom prst="rect">
            <a:avLst/>
          </a:prstGeom>
        </p:spPr>
      </p:pic>
      <p:sp>
        <p:nvSpPr>
          <p:cNvPr id="4" name="object 4"/>
          <p:cNvSpPr txBox="1"/>
          <p:nvPr/>
        </p:nvSpPr>
        <p:spPr>
          <a:xfrm>
            <a:off x="967994" y="2599436"/>
            <a:ext cx="2865120" cy="1232535"/>
          </a:xfrm>
          <a:prstGeom prst="rect">
            <a:avLst/>
          </a:prstGeom>
        </p:spPr>
        <p:txBody>
          <a:bodyPr vert="horz" wrap="square" lIns="0" tIns="12065" rIns="0" bIns="0" rtlCol="0">
            <a:spAutoFit/>
          </a:bodyPr>
          <a:lstStyle/>
          <a:p>
            <a:pPr marL="247650" marR="30480" indent="-235585">
              <a:lnSpc>
                <a:spcPct val="101499"/>
              </a:lnSpc>
              <a:spcBef>
                <a:spcPts val="95"/>
              </a:spcBef>
              <a:buFont typeface="Arial MT"/>
              <a:buChar char="•"/>
              <a:tabLst>
                <a:tab pos="247650" algn="l"/>
                <a:tab pos="248285" algn="l"/>
              </a:tabLst>
            </a:pPr>
            <a:r>
              <a:rPr sz="1950" spc="110" dirty="0">
                <a:latin typeface="Cambria"/>
                <a:cs typeface="Cambria"/>
              </a:rPr>
              <a:t>Generate </a:t>
            </a:r>
            <a:r>
              <a:rPr sz="1950" spc="90" dirty="0">
                <a:latin typeface="Cambria"/>
                <a:cs typeface="Cambria"/>
              </a:rPr>
              <a:t>images </a:t>
            </a:r>
            <a:r>
              <a:rPr sz="1950" spc="50" dirty="0">
                <a:latin typeface="Cambria"/>
                <a:cs typeface="Cambria"/>
              </a:rPr>
              <a:t>from </a:t>
            </a:r>
            <a:r>
              <a:rPr sz="1950" spc="-415" dirty="0">
                <a:latin typeface="Cambria"/>
                <a:cs typeface="Cambria"/>
              </a:rPr>
              <a:t> </a:t>
            </a:r>
            <a:r>
              <a:rPr sz="1950" spc="100" dirty="0">
                <a:latin typeface="Cambria"/>
                <a:cs typeface="Cambria"/>
              </a:rPr>
              <a:t>textual</a:t>
            </a:r>
            <a:r>
              <a:rPr sz="1950" spc="105" dirty="0">
                <a:latin typeface="Cambria"/>
                <a:cs typeface="Cambria"/>
              </a:rPr>
              <a:t> </a:t>
            </a:r>
            <a:r>
              <a:rPr sz="1950" spc="55" dirty="0">
                <a:latin typeface="Cambria"/>
                <a:cs typeface="Cambria"/>
              </a:rPr>
              <a:t>description</a:t>
            </a:r>
            <a:endParaRPr sz="1950">
              <a:latin typeface="Cambria"/>
              <a:cs typeface="Cambria"/>
            </a:endParaRPr>
          </a:p>
          <a:p>
            <a:pPr marL="247650" marR="5080" indent="-235585">
              <a:lnSpc>
                <a:spcPct val="101499"/>
              </a:lnSpc>
              <a:buFont typeface="Arial MT"/>
              <a:buChar char="•"/>
              <a:tabLst>
                <a:tab pos="247650" algn="l"/>
                <a:tab pos="248285" algn="l"/>
              </a:tabLst>
            </a:pPr>
            <a:r>
              <a:rPr sz="1950" spc="80" dirty="0">
                <a:latin typeface="Cambria"/>
                <a:cs typeface="Cambria"/>
              </a:rPr>
              <a:t>Performing </a:t>
            </a:r>
            <a:r>
              <a:rPr sz="1950" spc="85" dirty="0">
                <a:latin typeface="Cambria"/>
                <a:cs typeface="Cambria"/>
              </a:rPr>
              <a:t>arithmetic </a:t>
            </a:r>
            <a:r>
              <a:rPr sz="1950" spc="-415" dirty="0">
                <a:latin typeface="Cambria"/>
                <a:cs typeface="Cambria"/>
              </a:rPr>
              <a:t> </a:t>
            </a:r>
            <a:r>
              <a:rPr sz="1950" spc="100" dirty="0">
                <a:latin typeface="Cambria"/>
                <a:cs typeface="Cambria"/>
              </a:rPr>
              <a:t>in latent</a:t>
            </a:r>
            <a:r>
              <a:rPr sz="1950" spc="110" dirty="0">
                <a:latin typeface="Cambria"/>
                <a:cs typeface="Cambria"/>
              </a:rPr>
              <a:t> </a:t>
            </a:r>
            <a:r>
              <a:rPr sz="1950" spc="65" dirty="0">
                <a:latin typeface="Cambria"/>
                <a:cs typeface="Cambria"/>
              </a:rPr>
              <a:t>space</a:t>
            </a:r>
            <a:endParaRPr sz="1950">
              <a:latin typeface="Cambria"/>
              <a:cs typeface="Cambria"/>
            </a:endParaRPr>
          </a:p>
        </p:txBody>
      </p:sp>
      <p:pic>
        <p:nvPicPr>
          <p:cNvPr id="5" name="object 5"/>
          <p:cNvPicPr/>
          <p:nvPr/>
        </p:nvPicPr>
        <p:blipFill>
          <a:blip r:embed="rId3" cstate="print"/>
          <a:stretch>
            <a:fillRect/>
          </a:stretch>
        </p:blipFill>
        <p:spPr>
          <a:xfrm>
            <a:off x="99822" y="3812285"/>
            <a:ext cx="4167378" cy="2293620"/>
          </a:xfrm>
          <a:prstGeom prst="rect">
            <a:avLst/>
          </a:prstGeom>
        </p:spPr>
      </p:pic>
      <p:sp>
        <p:nvSpPr>
          <p:cNvPr id="6" name="object 6"/>
          <p:cNvSpPr txBox="1"/>
          <p:nvPr/>
        </p:nvSpPr>
        <p:spPr>
          <a:xfrm>
            <a:off x="465836" y="6317994"/>
            <a:ext cx="2901950" cy="378460"/>
          </a:xfrm>
          <a:prstGeom prst="rect">
            <a:avLst/>
          </a:prstGeom>
        </p:spPr>
        <p:txBody>
          <a:bodyPr vert="horz" wrap="square" lIns="0" tIns="13335" rIns="0" bIns="0" rtlCol="0">
            <a:spAutoFit/>
          </a:bodyPr>
          <a:lstStyle/>
          <a:p>
            <a:pPr marL="209550" indent="-197485">
              <a:lnSpc>
                <a:spcPct val="100000"/>
              </a:lnSpc>
              <a:spcBef>
                <a:spcPts val="105"/>
              </a:spcBef>
              <a:buAutoNum type="arabicPlain"/>
              <a:tabLst>
                <a:tab pos="210185" algn="l"/>
              </a:tabLst>
            </a:pPr>
            <a:r>
              <a:rPr sz="1150" dirty="0">
                <a:latin typeface="Calibri"/>
                <a:cs typeface="Calibri"/>
              </a:rPr>
              <a:t>Stack</a:t>
            </a:r>
            <a:r>
              <a:rPr sz="1150" spc="-30" dirty="0">
                <a:latin typeface="Calibri"/>
                <a:cs typeface="Calibri"/>
              </a:rPr>
              <a:t> </a:t>
            </a:r>
            <a:r>
              <a:rPr sz="1150" dirty="0">
                <a:latin typeface="Calibri"/>
                <a:cs typeface="Calibri"/>
              </a:rPr>
              <a:t>GAN,</a:t>
            </a:r>
            <a:r>
              <a:rPr sz="1150" spc="-25" dirty="0">
                <a:latin typeface="Calibri"/>
                <a:cs typeface="Calibri"/>
              </a:rPr>
              <a:t> </a:t>
            </a:r>
            <a:r>
              <a:rPr sz="1150" spc="-5" dirty="0">
                <a:latin typeface="Calibri"/>
                <a:cs typeface="Calibri"/>
              </a:rPr>
              <a:t>https://arxiv.org/abs/1612.03242</a:t>
            </a:r>
            <a:endParaRPr sz="1150">
              <a:latin typeface="Calibri"/>
              <a:cs typeface="Calibri"/>
            </a:endParaRPr>
          </a:p>
          <a:p>
            <a:pPr marL="209550" indent="-197485">
              <a:lnSpc>
                <a:spcPct val="100000"/>
              </a:lnSpc>
              <a:spcBef>
                <a:spcPts val="10"/>
              </a:spcBef>
              <a:buAutoNum type="arabicPlain"/>
              <a:tabLst>
                <a:tab pos="210185" algn="l"/>
              </a:tabLst>
            </a:pPr>
            <a:r>
              <a:rPr sz="1150" dirty="0">
                <a:latin typeface="Calibri"/>
                <a:cs typeface="Calibri"/>
              </a:rPr>
              <a:t>DC</a:t>
            </a:r>
            <a:r>
              <a:rPr sz="1150" spc="-10" dirty="0">
                <a:latin typeface="Calibri"/>
                <a:cs typeface="Calibri"/>
              </a:rPr>
              <a:t> </a:t>
            </a:r>
            <a:r>
              <a:rPr sz="1150" dirty="0">
                <a:latin typeface="Calibri"/>
                <a:cs typeface="Calibri"/>
              </a:rPr>
              <a:t>GAN,</a:t>
            </a:r>
            <a:r>
              <a:rPr sz="1150" spc="-10" dirty="0">
                <a:latin typeface="Calibri"/>
                <a:cs typeface="Calibri"/>
              </a:rPr>
              <a:t> </a:t>
            </a:r>
            <a:r>
              <a:rPr sz="1150" spc="-5" dirty="0">
                <a:latin typeface="Calibri"/>
                <a:cs typeface="Calibri"/>
              </a:rPr>
              <a:t>https://arxiv.org/abs/1511.06434</a:t>
            </a:r>
            <a:endParaRPr sz="1150">
              <a:latin typeface="Calibri"/>
              <a:cs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6283452"/>
            <a:ext cx="10058400" cy="432434"/>
            <a:chOff x="380" y="6283452"/>
            <a:chExt cx="10058400" cy="432434"/>
          </a:xfrm>
        </p:grpSpPr>
        <p:sp>
          <p:nvSpPr>
            <p:cNvPr id="3" name="object 3"/>
            <p:cNvSpPr/>
            <p:nvPr/>
          </p:nvSpPr>
          <p:spPr>
            <a:xfrm>
              <a:off x="380" y="6338316"/>
              <a:ext cx="10058400" cy="377190"/>
            </a:xfrm>
            <a:custGeom>
              <a:avLst/>
              <a:gdLst/>
              <a:ahLst/>
              <a:cxnLst/>
              <a:rect l="l" t="t" r="r" b="b"/>
              <a:pathLst>
                <a:path w="10058400" h="377190">
                  <a:moveTo>
                    <a:pt x="10058019" y="377190"/>
                  </a:moveTo>
                  <a:lnTo>
                    <a:pt x="10058019" y="0"/>
                  </a:lnTo>
                  <a:lnTo>
                    <a:pt x="0" y="0"/>
                  </a:lnTo>
                  <a:lnTo>
                    <a:pt x="0" y="377190"/>
                  </a:lnTo>
                  <a:lnTo>
                    <a:pt x="10058019" y="377190"/>
                  </a:lnTo>
                  <a:close/>
                </a:path>
              </a:pathLst>
            </a:custGeom>
            <a:solidFill>
              <a:srgbClr val="63A537"/>
            </a:solidFill>
          </p:spPr>
          <p:txBody>
            <a:bodyPr wrap="square" lIns="0" tIns="0" rIns="0" bIns="0" rtlCol="0"/>
            <a:lstStyle/>
            <a:p>
              <a:endParaRPr/>
            </a:p>
          </p:txBody>
        </p:sp>
        <p:sp>
          <p:nvSpPr>
            <p:cNvPr id="4" name="object 4"/>
            <p:cNvSpPr/>
            <p:nvPr/>
          </p:nvSpPr>
          <p:spPr>
            <a:xfrm>
              <a:off x="380" y="6283452"/>
              <a:ext cx="10058400" cy="55244"/>
            </a:xfrm>
            <a:custGeom>
              <a:avLst/>
              <a:gdLst/>
              <a:ahLst/>
              <a:cxnLst/>
              <a:rect l="l" t="t" r="r" b="b"/>
              <a:pathLst>
                <a:path w="10058400" h="55245">
                  <a:moveTo>
                    <a:pt x="10058019" y="54863"/>
                  </a:moveTo>
                  <a:lnTo>
                    <a:pt x="10058019" y="0"/>
                  </a:lnTo>
                  <a:lnTo>
                    <a:pt x="0" y="0"/>
                  </a:lnTo>
                  <a:lnTo>
                    <a:pt x="0" y="54864"/>
                  </a:lnTo>
                  <a:lnTo>
                    <a:pt x="10058019" y="54863"/>
                  </a:lnTo>
                  <a:close/>
                </a:path>
              </a:pathLst>
            </a:custGeom>
            <a:solidFill>
              <a:srgbClr val="99CB38"/>
            </a:solidFill>
          </p:spPr>
          <p:txBody>
            <a:bodyPr wrap="square" lIns="0" tIns="0" rIns="0" bIns="0" rtlCol="0"/>
            <a:lstStyle/>
            <a:p>
              <a:endParaRPr/>
            </a:p>
          </p:txBody>
        </p:sp>
      </p:grpSp>
      <p:pic>
        <p:nvPicPr>
          <p:cNvPr id="5" name="object 5"/>
          <p:cNvPicPr/>
          <p:nvPr/>
        </p:nvPicPr>
        <p:blipFill>
          <a:blip r:embed="rId2" cstate="print"/>
          <a:stretch>
            <a:fillRect/>
          </a:stretch>
        </p:blipFill>
        <p:spPr>
          <a:xfrm>
            <a:off x="4277866" y="2776727"/>
            <a:ext cx="4821939" cy="5333"/>
          </a:xfrm>
          <a:prstGeom prst="rect">
            <a:avLst/>
          </a:prstGeom>
        </p:spPr>
      </p:pic>
      <p:pic>
        <p:nvPicPr>
          <p:cNvPr id="6" name="object 6"/>
          <p:cNvPicPr/>
          <p:nvPr/>
        </p:nvPicPr>
        <p:blipFill>
          <a:blip r:embed="rId3" cstate="print"/>
          <a:stretch>
            <a:fillRect/>
          </a:stretch>
        </p:blipFill>
        <p:spPr>
          <a:xfrm>
            <a:off x="492169" y="1181221"/>
            <a:ext cx="3204223" cy="2715606"/>
          </a:xfrm>
          <a:prstGeom prst="rect">
            <a:avLst/>
          </a:prstGeom>
        </p:spPr>
      </p:pic>
      <p:pic>
        <p:nvPicPr>
          <p:cNvPr id="7" name="object 7"/>
          <p:cNvPicPr/>
          <p:nvPr/>
        </p:nvPicPr>
        <p:blipFill>
          <a:blip r:embed="rId4" cstate="print"/>
          <a:stretch>
            <a:fillRect/>
          </a:stretch>
        </p:blipFill>
        <p:spPr>
          <a:xfrm>
            <a:off x="223265" y="4012774"/>
            <a:ext cx="4722075" cy="2198257"/>
          </a:xfrm>
          <a:prstGeom prst="rect">
            <a:avLst/>
          </a:prstGeom>
        </p:spPr>
      </p:pic>
      <p:sp>
        <p:nvSpPr>
          <p:cNvPr id="8" name="object 8"/>
          <p:cNvSpPr txBox="1">
            <a:spLocks noGrp="1"/>
          </p:cNvSpPr>
          <p:nvPr>
            <p:ph type="title"/>
          </p:nvPr>
        </p:nvSpPr>
        <p:spPr>
          <a:xfrm>
            <a:off x="4296086" y="1256053"/>
            <a:ext cx="4925060" cy="1025525"/>
          </a:xfrm>
          <a:prstGeom prst="rect">
            <a:avLst/>
          </a:prstGeom>
        </p:spPr>
        <p:txBody>
          <a:bodyPr vert="horz" wrap="square" lIns="0" tIns="95250" rIns="0" bIns="0" rtlCol="0">
            <a:spAutoFit/>
          </a:bodyPr>
          <a:lstStyle/>
          <a:p>
            <a:pPr marL="12700" marR="5080">
              <a:lnSpc>
                <a:spcPts val="3620"/>
              </a:lnSpc>
              <a:spcBef>
                <a:spcPts val="750"/>
              </a:spcBef>
            </a:pPr>
            <a:r>
              <a:rPr sz="3550" spc="105" dirty="0"/>
              <a:t>Interesting</a:t>
            </a:r>
            <a:r>
              <a:rPr sz="3550" spc="-160" dirty="0"/>
              <a:t> </a:t>
            </a:r>
            <a:r>
              <a:rPr sz="3550" spc="80" dirty="0"/>
              <a:t>Applications </a:t>
            </a:r>
            <a:r>
              <a:rPr sz="3550" spc="-765" dirty="0"/>
              <a:t> </a:t>
            </a:r>
            <a:r>
              <a:rPr sz="3550" spc="120" dirty="0"/>
              <a:t>using</a:t>
            </a:r>
            <a:r>
              <a:rPr sz="3550" spc="125" dirty="0"/>
              <a:t> </a:t>
            </a:r>
            <a:r>
              <a:rPr sz="3550" spc="335" dirty="0"/>
              <a:t>GANs</a:t>
            </a:r>
            <a:endParaRPr sz="3550" dirty="0"/>
          </a:p>
        </p:txBody>
      </p:sp>
      <p:sp>
        <p:nvSpPr>
          <p:cNvPr id="9" name="object 9"/>
          <p:cNvSpPr txBox="1"/>
          <p:nvPr/>
        </p:nvSpPr>
        <p:spPr>
          <a:xfrm>
            <a:off x="4231640" y="2870708"/>
            <a:ext cx="4936490" cy="989330"/>
          </a:xfrm>
          <a:prstGeom prst="rect">
            <a:avLst/>
          </a:prstGeom>
        </p:spPr>
        <p:txBody>
          <a:bodyPr vert="horz" wrap="square" lIns="0" tIns="38735" rIns="0" bIns="0" rtlCol="0">
            <a:spAutoFit/>
          </a:bodyPr>
          <a:lstStyle/>
          <a:p>
            <a:pPr marL="247650" marR="372745" indent="-235585">
              <a:lnSpc>
                <a:spcPts val="1600"/>
              </a:lnSpc>
              <a:spcBef>
                <a:spcPts val="305"/>
              </a:spcBef>
              <a:buClr>
                <a:srgbClr val="9ACB38"/>
              </a:buClr>
              <a:buFont typeface="Calibri"/>
              <a:buChar char="•"/>
              <a:tabLst>
                <a:tab pos="247650" algn="l"/>
                <a:tab pos="248285" algn="l"/>
              </a:tabLst>
            </a:pPr>
            <a:r>
              <a:rPr sz="1450" spc="90" dirty="0">
                <a:solidFill>
                  <a:srgbClr val="3F3F3F"/>
                </a:solidFill>
                <a:latin typeface="Cambria"/>
                <a:cs typeface="Cambria"/>
              </a:rPr>
              <a:t>Generate</a:t>
            </a:r>
            <a:r>
              <a:rPr sz="1450" spc="85" dirty="0">
                <a:solidFill>
                  <a:srgbClr val="3F3F3F"/>
                </a:solidFill>
                <a:latin typeface="Cambria"/>
                <a:cs typeface="Cambria"/>
              </a:rPr>
              <a:t> </a:t>
            </a:r>
            <a:r>
              <a:rPr sz="1450" spc="80" dirty="0">
                <a:solidFill>
                  <a:srgbClr val="3F3F3F"/>
                </a:solidFill>
                <a:latin typeface="Cambria"/>
                <a:cs typeface="Cambria"/>
              </a:rPr>
              <a:t>images</a:t>
            </a:r>
            <a:r>
              <a:rPr sz="1450" spc="75" dirty="0">
                <a:solidFill>
                  <a:srgbClr val="3F3F3F"/>
                </a:solidFill>
                <a:latin typeface="Cambria"/>
                <a:cs typeface="Cambria"/>
              </a:rPr>
              <a:t> </a:t>
            </a:r>
            <a:r>
              <a:rPr sz="1450" spc="10" dirty="0">
                <a:solidFill>
                  <a:srgbClr val="3F3F3F"/>
                </a:solidFill>
                <a:latin typeface="Cambria"/>
                <a:cs typeface="Cambria"/>
              </a:rPr>
              <a:t>of</a:t>
            </a:r>
            <a:r>
              <a:rPr sz="1450" spc="90"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80" dirty="0">
                <a:solidFill>
                  <a:srgbClr val="3F3F3F"/>
                </a:solidFill>
                <a:latin typeface="Cambria"/>
                <a:cs typeface="Cambria"/>
              </a:rPr>
              <a:t>same</a:t>
            </a:r>
            <a:r>
              <a:rPr sz="1450" spc="90" dirty="0">
                <a:solidFill>
                  <a:srgbClr val="3F3F3F"/>
                </a:solidFill>
                <a:latin typeface="Cambria"/>
                <a:cs typeface="Cambria"/>
              </a:rPr>
              <a:t> </a:t>
            </a:r>
            <a:r>
              <a:rPr sz="1450" spc="50" dirty="0">
                <a:solidFill>
                  <a:srgbClr val="3F3F3F"/>
                </a:solidFill>
                <a:latin typeface="Cambria"/>
                <a:cs typeface="Cambria"/>
              </a:rPr>
              <a:t>scene</a:t>
            </a:r>
            <a:r>
              <a:rPr sz="1450" spc="85" dirty="0">
                <a:solidFill>
                  <a:srgbClr val="3F3F3F"/>
                </a:solidFill>
                <a:latin typeface="Cambria"/>
                <a:cs typeface="Cambria"/>
              </a:rPr>
              <a:t> </a:t>
            </a:r>
            <a:r>
              <a:rPr sz="1450" spc="70" dirty="0">
                <a:solidFill>
                  <a:srgbClr val="3F3F3F"/>
                </a:solidFill>
                <a:latin typeface="Cambria"/>
                <a:cs typeface="Cambria"/>
              </a:rPr>
              <a:t>with</a:t>
            </a:r>
            <a:r>
              <a:rPr sz="1450" spc="85" dirty="0">
                <a:solidFill>
                  <a:srgbClr val="3F3F3F"/>
                </a:solidFill>
                <a:latin typeface="Cambria"/>
                <a:cs typeface="Cambria"/>
              </a:rPr>
              <a:t> </a:t>
            </a:r>
            <a:r>
              <a:rPr sz="1450" spc="55" dirty="0">
                <a:solidFill>
                  <a:srgbClr val="3F3F3F"/>
                </a:solidFill>
                <a:latin typeface="Cambria"/>
                <a:cs typeface="Cambria"/>
              </a:rPr>
              <a:t>different </a:t>
            </a:r>
            <a:r>
              <a:rPr sz="1450" spc="-305" dirty="0">
                <a:solidFill>
                  <a:srgbClr val="3F3F3F"/>
                </a:solidFill>
                <a:latin typeface="Cambria"/>
                <a:cs typeface="Cambria"/>
              </a:rPr>
              <a:t> </a:t>
            </a:r>
            <a:r>
              <a:rPr sz="1450" spc="65" dirty="0">
                <a:solidFill>
                  <a:srgbClr val="3F3F3F"/>
                </a:solidFill>
                <a:latin typeface="Cambria"/>
                <a:cs typeface="Cambria"/>
              </a:rPr>
              <a:t>weather</a:t>
            </a:r>
            <a:r>
              <a:rPr sz="1450" spc="75" dirty="0">
                <a:solidFill>
                  <a:srgbClr val="3F3F3F"/>
                </a:solidFill>
                <a:latin typeface="Cambria"/>
                <a:cs typeface="Cambria"/>
              </a:rPr>
              <a:t> </a:t>
            </a:r>
            <a:r>
              <a:rPr sz="1450" spc="45" dirty="0">
                <a:solidFill>
                  <a:srgbClr val="3F3F3F"/>
                </a:solidFill>
                <a:latin typeface="Cambria"/>
                <a:cs typeface="Cambria"/>
              </a:rPr>
              <a:t>conditions</a:t>
            </a:r>
            <a:endParaRPr sz="1450">
              <a:latin typeface="Cambria"/>
              <a:cs typeface="Cambria"/>
            </a:endParaRPr>
          </a:p>
          <a:p>
            <a:pPr marL="247650" indent="-235585">
              <a:lnSpc>
                <a:spcPct val="100000"/>
              </a:lnSpc>
              <a:spcBef>
                <a:spcPts val="334"/>
              </a:spcBef>
              <a:buClr>
                <a:srgbClr val="9ACB38"/>
              </a:buClr>
              <a:buFont typeface="Calibri"/>
              <a:buChar char="•"/>
              <a:tabLst>
                <a:tab pos="247650" algn="l"/>
                <a:tab pos="248285" algn="l"/>
              </a:tabLst>
            </a:pPr>
            <a:r>
              <a:rPr sz="1450" spc="60" dirty="0">
                <a:solidFill>
                  <a:srgbClr val="3F3F3F"/>
                </a:solidFill>
                <a:latin typeface="Cambria"/>
                <a:cs typeface="Cambria"/>
              </a:rPr>
              <a:t>Transfer</a:t>
            </a:r>
            <a:r>
              <a:rPr sz="1450" spc="85" dirty="0">
                <a:solidFill>
                  <a:srgbClr val="3F3F3F"/>
                </a:solidFill>
                <a:latin typeface="Cambria"/>
                <a:cs typeface="Cambria"/>
              </a:rPr>
              <a:t> </a:t>
            </a:r>
            <a:r>
              <a:rPr sz="1450" spc="70" dirty="0">
                <a:solidFill>
                  <a:srgbClr val="3F3F3F"/>
                </a:solidFill>
                <a:latin typeface="Cambria"/>
                <a:cs typeface="Cambria"/>
              </a:rPr>
              <a:t>the</a:t>
            </a:r>
            <a:r>
              <a:rPr sz="1450" spc="90" dirty="0">
                <a:solidFill>
                  <a:srgbClr val="3F3F3F"/>
                </a:solidFill>
                <a:latin typeface="Cambria"/>
                <a:cs typeface="Cambria"/>
              </a:rPr>
              <a:t> </a:t>
            </a:r>
            <a:r>
              <a:rPr sz="1450" spc="65" dirty="0">
                <a:solidFill>
                  <a:srgbClr val="3F3F3F"/>
                </a:solidFill>
                <a:latin typeface="Cambria"/>
                <a:cs typeface="Cambria"/>
              </a:rPr>
              <a:t>style</a:t>
            </a:r>
            <a:r>
              <a:rPr sz="1450" spc="80" dirty="0">
                <a:solidFill>
                  <a:srgbClr val="3F3F3F"/>
                </a:solidFill>
                <a:latin typeface="Cambria"/>
                <a:cs typeface="Cambria"/>
              </a:rPr>
              <a:t> </a:t>
            </a:r>
            <a:r>
              <a:rPr sz="1450" spc="10" dirty="0">
                <a:solidFill>
                  <a:srgbClr val="3F3F3F"/>
                </a:solidFill>
                <a:latin typeface="Cambria"/>
                <a:cs typeface="Cambria"/>
              </a:rPr>
              <a:t>of</a:t>
            </a:r>
            <a:r>
              <a:rPr sz="1450" spc="90" dirty="0">
                <a:solidFill>
                  <a:srgbClr val="3F3F3F"/>
                </a:solidFill>
                <a:latin typeface="Cambria"/>
                <a:cs typeface="Cambria"/>
              </a:rPr>
              <a:t> </a:t>
            </a:r>
            <a:r>
              <a:rPr sz="1450" spc="75" dirty="0">
                <a:solidFill>
                  <a:srgbClr val="3F3F3F"/>
                </a:solidFill>
                <a:latin typeface="Cambria"/>
                <a:cs typeface="Cambria"/>
              </a:rPr>
              <a:t>painting</a:t>
            </a:r>
            <a:r>
              <a:rPr sz="1450" spc="90" dirty="0">
                <a:solidFill>
                  <a:srgbClr val="3F3F3F"/>
                </a:solidFill>
                <a:latin typeface="Cambria"/>
                <a:cs typeface="Cambria"/>
              </a:rPr>
              <a:t> </a:t>
            </a:r>
            <a:r>
              <a:rPr sz="1450" spc="45" dirty="0">
                <a:solidFill>
                  <a:srgbClr val="3F3F3F"/>
                </a:solidFill>
                <a:latin typeface="Cambria"/>
                <a:cs typeface="Cambria"/>
              </a:rPr>
              <a:t>from</a:t>
            </a:r>
            <a:r>
              <a:rPr sz="1450" spc="90" dirty="0">
                <a:solidFill>
                  <a:srgbClr val="3F3F3F"/>
                </a:solidFill>
                <a:latin typeface="Cambria"/>
                <a:cs typeface="Cambria"/>
              </a:rPr>
              <a:t> </a:t>
            </a:r>
            <a:r>
              <a:rPr sz="1450" spc="30" dirty="0">
                <a:solidFill>
                  <a:srgbClr val="3F3F3F"/>
                </a:solidFill>
                <a:latin typeface="Cambria"/>
                <a:cs typeface="Cambria"/>
              </a:rPr>
              <a:t>one</a:t>
            </a:r>
            <a:r>
              <a:rPr sz="1450" spc="90" dirty="0">
                <a:solidFill>
                  <a:srgbClr val="3F3F3F"/>
                </a:solidFill>
                <a:latin typeface="Cambria"/>
                <a:cs typeface="Cambria"/>
              </a:rPr>
              <a:t> </a:t>
            </a:r>
            <a:r>
              <a:rPr sz="1450" spc="80" dirty="0">
                <a:solidFill>
                  <a:srgbClr val="3F3F3F"/>
                </a:solidFill>
                <a:latin typeface="Cambria"/>
                <a:cs typeface="Cambria"/>
              </a:rPr>
              <a:t>image </a:t>
            </a:r>
            <a:r>
              <a:rPr sz="1450" spc="25" dirty="0">
                <a:solidFill>
                  <a:srgbClr val="3F3F3F"/>
                </a:solidFill>
                <a:latin typeface="Cambria"/>
                <a:cs typeface="Cambria"/>
              </a:rPr>
              <a:t>to</a:t>
            </a:r>
            <a:r>
              <a:rPr sz="1450" spc="90" dirty="0">
                <a:solidFill>
                  <a:srgbClr val="3F3F3F"/>
                </a:solidFill>
                <a:latin typeface="Cambria"/>
                <a:cs typeface="Cambria"/>
              </a:rPr>
              <a:t> </a:t>
            </a:r>
            <a:r>
              <a:rPr sz="1450" spc="45" dirty="0">
                <a:solidFill>
                  <a:srgbClr val="3F3F3F"/>
                </a:solidFill>
                <a:latin typeface="Cambria"/>
                <a:cs typeface="Cambria"/>
              </a:rPr>
              <a:t>other</a:t>
            </a:r>
            <a:endParaRPr sz="1450">
              <a:latin typeface="Cambria"/>
              <a:cs typeface="Cambria"/>
            </a:endParaRPr>
          </a:p>
          <a:p>
            <a:pPr marL="247650" indent="-235585">
              <a:lnSpc>
                <a:spcPct val="100000"/>
              </a:lnSpc>
              <a:spcBef>
                <a:spcPts val="360"/>
              </a:spcBef>
              <a:buClr>
                <a:srgbClr val="9ACB38"/>
              </a:buClr>
              <a:buFont typeface="Calibri"/>
              <a:buChar char="•"/>
              <a:tabLst>
                <a:tab pos="247650" algn="l"/>
                <a:tab pos="248285" algn="l"/>
              </a:tabLst>
            </a:pPr>
            <a:r>
              <a:rPr sz="1450" spc="110" dirty="0">
                <a:solidFill>
                  <a:srgbClr val="3F3F3F"/>
                </a:solidFill>
                <a:latin typeface="Cambria"/>
                <a:cs typeface="Cambria"/>
              </a:rPr>
              <a:t>Change</a:t>
            </a:r>
            <a:r>
              <a:rPr sz="1450" spc="85" dirty="0">
                <a:solidFill>
                  <a:srgbClr val="3F3F3F"/>
                </a:solidFill>
                <a:latin typeface="Cambria"/>
                <a:cs typeface="Cambria"/>
              </a:rPr>
              <a:t> </a:t>
            </a:r>
            <a:r>
              <a:rPr sz="1450" spc="70" dirty="0">
                <a:solidFill>
                  <a:srgbClr val="3F3F3F"/>
                </a:solidFill>
                <a:latin typeface="Cambria"/>
                <a:cs typeface="Cambria"/>
              </a:rPr>
              <a:t>the</a:t>
            </a:r>
            <a:r>
              <a:rPr sz="1450" spc="80" dirty="0">
                <a:solidFill>
                  <a:srgbClr val="3F3F3F"/>
                </a:solidFill>
                <a:latin typeface="Cambria"/>
                <a:cs typeface="Cambria"/>
              </a:rPr>
              <a:t> </a:t>
            </a:r>
            <a:r>
              <a:rPr sz="1450" spc="50" dirty="0">
                <a:solidFill>
                  <a:srgbClr val="3F3F3F"/>
                </a:solidFill>
                <a:latin typeface="Cambria"/>
                <a:cs typeface="Cambria"/>
              </a:rPr>
              <a:t>content</a:t>
            </a:r>
            <a:r>
              <a:rPr sz="1450" spc="85" dirty="0">
                <a:solidFill>
                  <a:srgbClr val="3F3F3F"/>
                </a:solidFill>
                <a:latin typeface="Cambria"/>
                <a:cs typeface="Cambria"/>
              </a:rPr>
              <a:t> </a:t>
            </a:r>
            <a:r>
              <a:rPr sz="1450" spc="80" dirty="0">
                <a:solidFill>
                  <a:srgbClr val="3F3F3F"/>
                </a:solidFill>
                <a:latin typeface="Cambria"/>
                <a:cs typeface="Cambria"/>
              </a:rPr>
              <a:t>in</a:t>
            </a:r>
            <a:r>
              <a:rPr sz="1450" spc="85" dirty="0">
                <a:solidFill>
                  <a:srgbClr val="3F3F3F"/>
                </a:solidFill>
                <a:latin typeface="Cambria"/>
                <a:cs typeface="Cambria"/>
              </a:rPr>
              <a:t> </a:t>
            </a:r>
            <a:r>
              <a:rPr sz="1450" spc="70" dirty="0">
                <a:solidFill>
                  <a:srgbClr val="3F3F3F"/>
                </a:solidFill>
                <a:latin typeface="Cambria"/>
                <a:cs typeface="Cambria"/>
              </a:rPr>
              <a:t>the</a:t>
            </a:r>
            <a:r>
              <a:rPr sz="1450" spc="85" dirty="0">
                <a:solidFill>
                  <a:srgbClr val="3F3F3F"/>
                </a:solidFill>
                <a:latin typeface="Cambria"/>
                <a:cs typeface="Cambria"/>
              </a:rPr>
              <a:t> </a:t>
            </a:r>
            <a:r>
              <a:rPr sz="1450" spc="75" dirty="0">
                <a:solidFill>
                  <a:srgbClr val="3F3F3F"/>
                </a:solidFill>
                <a:latin typeface="Cambria"/>
                <a:cs typeface="Cambria"/>
              </a:rPr>
              <a:t>image</a:t>
            </a:r>
            <a:endParaRPr sz="1450">
              <a:latin typeface="Cambria"/>
              <a:cs typeface="Cambria"/>
            </a:endParaRPr>
          </a:p>
        </p:txBody>
      </p:sp>
      <p:sp>
        <p:nvSpPr>
          <p:cNvPr id="10" name="object 10"/>
          <p:cNvSpPr txBox="1"/>
          <p:nvPr/>
        </p:nvSpPr>
        <p:spPr>
          <a:xfrm>
            <a:off x="535940" y="6326378"/>
            <a:ext cx="2924175" cy="378460"/>
          </a:xfrm>
          <a:prstGeom prst="rect">
            <a:avLst/>
          </a:prstGeom>
        </p:spPr>
        <p:txBody>
          <a:bodyPr vert="horz" wrap="square" lIns="0" tIns="13335" rIns="0" bIns="0" rtlCol="0">
            <a:spAutoFit/>
          </a:bodyPr>
          <a:lstStyle/>
          <a:p>
            <a:pPr marL="209550" indent="-197485">
              <a:lnSpc>
                <a:spcPct val="100000"/>
              </a:lnSpc>
              <a:spcBef>
                <a:spcPts val="105"/>
              </a:spcBef>
              <a:buAutoNum type="arabicPlain"/>
              <a:tabLst>
                <a:tab pos="210185" algn="l"/>
              </a:tabLst>
            </a:pPr>
            <a:r>
              <a:rPr sz="1150" spc="-25" dirty="0">
                <a:latin typeface="Calibri"/>
                <a:cs typeface="Calibri"/>
              </a:rPr>
              <a:t>UNIT,</a:t>
            </a:r>
            <a:r>
              <a:rPr sz="1150" spc="-5" dirty="0">
                <a:latin typeface="Calibri"/>
                <a:cs typeface="Calibri"/>
              </a:rPr>
              <a:t> https://arxiv.org/pdf/1703.00848</a:t>
            </a:r>
            <a:endParaRPr sz="1150">
              <a:latin typeface="Calibri"/>
              <a:cs typeface="Calibri"/>
            </a:endParaRPr>
          </a:p>
          <a:p>
            <a:pPr marL="209550" indent="-197485">
              <a:lnSpc>
                <a:spcPct val="100000"/>
              </a:lnSpc>
              <a:spcBef>
                <a:spcPts val="10"/>
              </a:spcBef>
              <a:buAutoNum type="arabicPlain"/>
              <a:tabLst>
                <a:tab pos="210185" algn="l"/>
              </a:tabLst>
            </a:pPr>
            <a:r>
              <a:rPr sz="1150" dirty="0">
                <a:latin typeface="Calibri"/>
                <a:cs typeface="Calibri"/>
              </a:rPr>
              <a:t>Cyclic</a:t>
            </a:r>
            <a:r>
              <a:rPr sz="1150" spc="-15" dirty="0">
                <a:latin typeface="Calibri"/>
                <a:cs typeface="Calibri"/>
              </a:rPr>
              <a:t> </a:t>
            </a:r>
            <a:r>
              <a:rPr sz="1150" dirty="0">
                <a:latin typeface="Calibri"/>
                <a:cs typeface="Calibri"/>
              </a:rPr>
              <a:t>GAN,</a:t>
            </a:r>
            <a:r>
              <a:rPr sz="1150" spc="-10" dirty="0">
                <a:latin typeface="Calibri"/>
                <a:cs typeface="Calibri"/>
              </a:rPr>
              <a:t> </a:t>
            </a:r>
            <a:r>
              <a:rPr sz="1150" spc="-5" dirty="0">
                <a:latin typeface="Calibri"/>
                <a:cs typeface="Calibri"/>
              </a:rPr>
              <a:t>https://arxiv.org/abs/1703.10593</a:t>
            </a:r>
            <a:endParaRPr sz="1150">
              <a:latin typeface="Calibri"/>
              <a:cs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80" y="6283452"/>
            <a:ext cx="10058400" cy="432434"/>
            <a:chOff x="380" y="6283452"/>
            <a:chExt cx="10058400" cy="432434"/>
          </a:xfrm>
        </p:grpSpPr>
        <p:sp>
          <p:nvSpPr>
            <p:cNvPr id="3" name="object 3"/>
            <p:cNvSpPr/>
            <p:nvPr/>
          </p:nvSpPr>
          <p:spPr>
            <a:xfrm>
              <a:off x="3048" y="6338316"/>
              <a:ext cx="10055860" cy="377190"/>
            </a:xfrm>
            <a:custGeom>
              <a:avLst/>
              <a:gdLst/>
              <a:ahLst/>
              <a:cxnLst/>
              <a:rect l="l" t="t" r="r" b="b"/>
              <a:pathLst>
                <a:path w="10055860" h="377190">
                  <a:moveTo>
                    <a:pt x="10055351" y="377190"/>
                  </a:moveTo>
                  <a:lnTo>
                    <a:pt x="10055351" y="0"/>
                  </a:lnTo>
                  <a:lnTo>
                    <a:pt x="0" y="0"/>
                  </a:lnTo>
                  <a:lnTo>
                    <a:pt x="0" y="377190"/>
                  </a:lnTo>
                  <a:lnTo>
                    <a:pt x="10055351" y="377190"/>
                  </a:lnTo>
                  <a:close/>
                </a:path>
              </a:pathLst>
            </a:custGeom>
            <a:solidFill>
              <a:srgbClr val="63A537"/>
            </a:solidFill>
          </p:spPr>
          <p:txBody>
            <a:bodyPr wrap="square" lIns="0" tIns="0" rIns="0" bIns="0" rtlCol="0"/>
            <a:lstStyle/>
            <a:p>
              <a:endParaRPr/>
            </a:p>
          </p:txBody>
        </p:sp>
        <p:sp>
          <p:nvSpPr>
            <p:cNvPr id="4" name="object 4"/>
            <p:cNvSpPr/>
            <p:nvPr/>
          </p:nvSpPr>
          <p:spPr>
            <a:xfrm>
              <a:off x="380" y="6283452"/>
              <a:ext cx="10055860" cy="53340"/>
            </a:xfrm>
            <a:custGeom>
              <a:avLst/>
              <a:gdLst/>
              <a:ahLst/>
              <a:cxnLst/>
              <a:rect l="l" t="t" r="r" b="b"/>
              <a:pathLst>
                <a:path w="10055860" h="53339">
                  <a:moveTo>
                    <a:pt x="10055733" y="53339"/>
                  </a:moveTo>
                  <a:lnTo>
                    <a:pt x="10055733" y="0"/>
                  </a:lnTo>
                  <a:lnTo>
                    <a:pt x="0" y="0"/>
                  </a:lnTo>
                  <a:lnTo>
                    <a:pt x="0" y="53340"/>
                  </a:lnTo>
                  <a:lnTo>
                    <a:pt x="10055733" y="53339"/>
                  </a:lnTo>
                  <a:close/>
                </a:path>
              </a:pathLst>
            </a:custGeom>
            <a:solidFill>
              <a:srgbClr val="99CB38"/>
            </a:solidFill>
          </p:spPr>
          <p:txBody>
            <a:bodyPr wrap="square" lIns="0" tIns="0" rIns="0" bIns="0" rtlCol="0"/>
            <a:lstStyle/>
            <a:p>
              <a:endParaRPr/>
            </a:p>
          </p:txBody>
        </p:sp>
      </p:grpSp>
      <p:sp>
        <p:nvSpPr>
          <p:cNvPr id="5" name="object 5"/>
          <p:cNvSpPr txBox="1">
            <a:spLocks noGrp="1"/>
          </p:cNvSpPr>
          <p:nvPr>
            <p:ph type="title"/>
          </p:nvPr>
        </p:nvSpPr>
        <p:spPr>
          <a:xfrm>
            <a:off x="983996" y="3556508"/>
            <a:ext cx="8173084" cy="1031240"/>
          </a:xfrm>
          <a:prstGeom prst="rect">
            <a:avLst/>
          </a:prstGeom>
        </p:spPr>
        <p:txBody>
          <a:bodyPr vert="horz" wrap="square" lIns="0" tIns="12700" rIns="0" bIns="0" rtlCol="0">
            <a:spAutoFit/>
          </a:bodyPr>
          <a:lstStyle/>
          <a:p>
            <a:pPr marL="12700">
              <a:lnSpc>
                <a:spcPct val="100000"/>
              </a:lnSpc>
              <a:spcBef>
                <a:spcPts val="100"/>
              </a:spcBef>
              <a:tabLst>
                <a:tab pos="1856105" algn="l"/>
                <a:tab pos="8159750" algn="l"/>
              </a:tabLst>
            </a:pPr>
            <a:r>
              <a:rPr sz="6600" u="sng" spc="380" dirty="0">
                <a:solidFill>
                  <a:srgbClr val="252525"/>
                </a:solidFill>
                <a:uFill>
                  <a:solidFill>
                    <a:srgbClr val="7F7F7F"/>
                  </a:solidFill>
                </a:uFill>
              </a:rPr>
              <a:t> 	</a:t>
            </a:r>
            <a:r>
              <a:rPr sz="6600" u="sng" spc="235" dirty="0">
                <a:solidFill>
                  <a:srgbClr val="252525"/>
                </a:solidFill>
                <a:uFill>
                  <a:solidFill>
                    <a:srgbClr val="7F7F7F"/>
                  </a:solidFill>
                </a:uFill>
              </a:rPr>
              <a:t>Questions</a:t>
            </a:r>
            <a:r>
              <a:rPr sz="6600" u="sng" spc="270" dirty="0">
                <a:solidFill>
                  <a:srgbClr val="252525"/>
                </a:solidFill>
                <a:uFill>
                  <a:solidFill>
                    <a:srgbClr val="7F7F7F"/>
                  </a:solidFill>
                </a:uFill>
              </a:rPr>
              <a:t> </a:t>
            </a:r>
            <a:r>
              <a:rPr sz="6600" u="sng" spc="140" dirty="0">
                <a:solidFill>
                  <a:srgbClr val="252525"/>
                </a:solidFill>
                <a:uFill>
                  <a:solidFill>
                    <a:srgbClr val="7F7F7F"/>
                  </a:solidFill>
                </a:uFill>
              </a:rPr>
              <a:t>?	</a:t>
            </a:r>
            <a:endParaRPr sz="6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Techniques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Non-linear classification</a:t>
                </a:r>
              </a:p>
              <a:p>
                <a:pPr lvl="1"/>
                <a:r>
                  <a:rPr lang="en-US" dirty="0"/>
                  <a:t>Features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are obtained as </a:t>
                </a:r>
                <a:r>
                  <a:rPr lang="en-US" dirty="0">
                    <a:solidFill>
                      <a:srgbClr val="FF0000"/>
                    </a:solidFill>
                  </a:rPr>
                  <a:t>non-linear functions </a:t>
                </a:r>
                <a:r>
                  <a:rPr lang="en-US" dirty="0"/>
                  <a:t>of the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p>
              <a:p>
                <a:pPr lvl="1"/>
                <a:r>
                  <a:rPr lang="en-US" dirty="0"/>
                  <a:t>It results in non-linear decision boundaries</a:t>
                </a:r>
              </a:p>
              <a:p>
                <a:pPr lvl="1"/>
                <a:r>
                  <a:rPr lang="en-US" dirty="0"/>
                  <a:t>Can deal with non-linearly separable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37" name="Content Placeholder 36">
            <a:extLst>
              <a:ext uri="{FF2B5EF4-FFF2-40B4-BE49-F238E27FC236}">
                <a16:creationId xmlns:a16="http://schemas.microsoft.com/office/drawing/2014/main" id="{91439B65-85E5-421E-8B72-DA613E28BCF1}"/>
              </a:ext>
            </a:extLst>
          </p:cNvPr>
          <p:cNvSpPr>
            <a:spLocks noGrp="1"/>
          </p:cNvSpPr>
          <p:nvPr>
            <p:ph idx="10"/>
          </p:nvPr>
        </p:nvSpPr>
        <p:spPr/>
        <p:txBody>
          <a:bodyPr/>
          <a:lstStyle/>
          <a:p>
            <a:r>
              <a:rPr lang="en-US" dirty="0"/>
              <a:t>Linear vs Non-linear Techniques</a:t>
            </a:r>
          </a:p>
        </p:txBody>
      </p:sp>
      <p:sp>
        <p:nvSpPr>
          <p:cNvPr id="4" name="流程圖: 程序 18"/>
          <p:cNvSpPr/>
          <p:nvPr/>
        </p:nvSpPr>
        <p:spPr>
          <a:xfrm>
            <a:off x="708720" y="4174232"/>
            <a:ext cx="3240360" cy="223224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乘號 3"/>
          <p:cNvSpPr/>
          <p:nvPr/>
        </p:nvSpPr>
        <p:spPr>
          <a:xfrm>
            <a:off x="1572816" y="580549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乘號 4"/>
          <p:cNvSpPr/>
          <p:nvPr/>
        </p:nvSpPr>
        <p:spPr>
          <a:xfrm>
            <a:off x="2508920" y="587749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乘號 5"/>
          <p:cNvSpPr/>
          <p:nvPr/>
        </p:nvSpPr>
        <p:spPr>
          <a:xfrm>
            <a:off x="1840274" y="424624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乘號 6"/>
          <p:cNvSpPr/>
          <p:nvPr/>
        </p:nvSpPr>
        <p:spPr>
          <a:xfrm>
            <a:off x="2148880" y="602151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乘號 7"/>
          <p:cNvSpPr/>
          <p:nvPr/>
        </p:nvSpPr>
        <p:spPr>
          <a:xfrm>
            <a:off x="2148880" y="431824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乘號 8"/>
          <p:cNvSpPr/>
          <p:nvPr/>
        </p:nvSpPr>
        <p:spPr>
          <a:xfrm>
            <a:off x="1500808" y="446226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乘號 9"/>
          <p:cNvSpPr/>
          <p:nvPr/>
        </p:nvSpPr>
        <p:spPr>
          <a:xfrm>
            <a:off x="1140768" y="496632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流程圖: 接點 10"/>
          <p:cNvSpPr/>
          <p:nvPr/>
        </p:nvSpPr>
        <p:spPr>
          <a:xfrm>
            <a:off x="2076872" y="475029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 name="流程圖: 接點 11"/>
          <p:cNvSpPr/>
          <p:nvPr/>
        </p:nvSpPr>
        <p:spPr>
          <a:xfrm>
            <a:off x="1788840" y="4894312"/>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4" name="流程圖: 接點 12"/>
          <p:cNvSpPr/>
          <p:nvPr/>
        </p:nvSpPr>
        <p:spPr>
          <a:xfrm>
            <a:off x="2364904" y="4750296"/>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5" name="流程圖: 接點 13"/>
          <p:cNvSpPr/>
          <p:nvPr/>
        </p:nvSpPr>
        <p:spPr>
          <a:xfrm>
            <a:off x="2148880" y="496632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6" name="流程圖: 接點 14"/>
          <p:cNvSpPr/>
          <p:nvPr/>
        </p:nvSpPr>
        <p:spPr>
          <a:xfrm>
            <a:off x="2004864"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7" name="流程圖: 接點 15"/>
          <p:cNvSpPr/>
          <p:nvPr/>
        </p:nvSpPr>
        <p:spPr>
          <a:xfrm>
            <a:off x="2567212" y="496632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8" name="流程圖: 接點 16"/>
          <p:cNvSpPr/>
          <p:nvPr/>
        </p:nvSpPr>
        <p:spPr>
          <a:xfrm>
            <a:off x="2292896"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9" name="流程圖: 接點 17"/>
          <p:cNvSpPr/>
          <p:nvPr/>
        </p:nvSpPr>
        <p:spPr>
          <a:xfrm>
            <a:off x="2148880" y="5326360"/>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0" name="乘號 19"/>
          <p:cNvSpPr/>
          <p:nvPr/>
        </p:nvSpPr>
        <p:spPr>
          <a:xfrm>
            <a:off x="2848386" y="554238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乘號 20"/>
          <p:cNvSpPr/>
          <p:nvPr/>
        </p:nvSpPr>
        <p:spPr>
          <a:xfrm>
            <a:off x="2920394" y="4725370"/>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乘號 21"/>
          <p:cNvSpPr/>
          <p:nvPr/>
        </p:nvSpPr>
        <p:spPr>
          <a:xfrm>
            <a:off x="3064410" y="511033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乘號 22"/>
          <p:cNvSpPr/>
          <p:nvPr/>
        </p:nvSpPr>
        <p:spPr>
          <a:xfrm>
            <a:off x="2632362" y="431824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乘號 23"/>
          <p:cNvSpPr/>
          <p:nvPr/>
        </p:nvSpPr>
        <p:spPr>
          <a:xfrm>
            <a:off x="1284784" y="5301434"/>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接點 24"/>
          <p:cNvSpPr/>
          <p:nvPr/>
        </p:nvSpPr>
        <p:spPr>
          <a:xfrm>
            <a:off x="1716832" y="5182344"/>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25"/>
          <p:cNvSpPr/>
          <p:nvPr/>
        </p:nvSpPr>
        <p:spPr>
          <a:xfrm>
            <a:off x="1788840" y="5398368"/>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26"/>
          <p:cNvSpPr/>
          <p:nvPr/>
        </p:nvSpPr>
        <p:spPr>
          <a:xfrm>
            <a:off x="2351188" y="5525767"/>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27"/>
          <p:cNvSpPr/>
          <p:nvPr/>
        </p:nvSpPr>
        <p:spPr>
          <a:xfrm>
            <a:off x="2567212" y="5309743"/>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pic>
        <p:nvPicPr>
          <p:cNvPr id="2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4864" y="6404570"/>
            <a:ext cx="447675" cy="361950"/>
          </a:xfrm>
          <a:prstGeom prst="rect">
            <a:avLst/>
          </a:prstGeom>
          <a:noFill/>
        </p:spPr>
      </p:pic>
      <p:pic>
        <p:nvPicPr>
          <p:cNvPr id="3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89037" y="4822304"/>
            <a:ext cx="447675" cy="361950"/>
          </a:xfrm>
          <a:prstGeom prst="rect">
            <a:avLst/>
          </a:prstGeom>
          <a:noFill/>
        </p:spPr>
      </p:pic>
      <p:sp>
        <p:nvSpPr>
          <p:cNvPr id="31" name="乘號 30"/>
          <p:cNvSpPr/>
          <p:nvPr/>
        </p:nvSpPr>
        <p:spPr>
          <a:xfrm>
            <a:off x="1284784" y="5517458"/>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1"/>
          <p:cNvSpPr/>
          <p:nvPr/>
        </p:nvSpPr>
        <p:spPr>
          <a:xfrm>
            <a:off x="1860848" y="594950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2"/>
          <p:cNvSpPr/>
          <p:nvPr/>
        </p:nvSpPr>
        <p:spPr>
          <a:xfrm>
            <a:off x="1356792" y="4750296"/>
            <a:ext cx="236598" cy="24095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2004864" y="5597775"/>
            <a:ext cx="157732" cy="16063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6" name="橢圓 39"/>
          <p:cNvSpPr/>
          <p:nvPr/>
        </p:nvSpPr>
        <p:spPr>
          <a:xfrm>
            <a:off x="1572816" y="4534272"/>
            <a:ext cx="1296144" cy="1368152"/>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向下箭號 36"/>
          <p:cNvSpPr/>
          <p:nvPr/>
        </p:nvSpPr>
        <p:spPr>
          <a:xfrm>
            <a:off x="6545643" y="459400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TextBox 40"/>
          <p:cNvSpPr txBox="1"/>
          <p:nvPr/>
        </p:nvSpPr>
        <p:spPr>
          <a:xfrm>
            <a:off x="1716832" y="7526179"/>
            <a:ext cx="6912768" cy="246221"/>
          </a:xfrm>
          <a:prstGeom prst="rect">
            <a:avLst/>
          </a:prstGeom>
          <a:noFill/>
        </p:spPr>
        <p:txBody>
          <a:bodyPr wrap="square" rtlCol="0">
            <a:spAutoFit/>
          </a:bodyPr>
          <a:lstStyle/>
          <a:p>
            <a:pPr algn="ctr"/>
            <a:r>
              <a:rPr lang="en-US" sz="1000" dirty="0"/>
              <a:t>Picture from: Y-Fan Chang – An Overview of Machine Learning</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E6F7B82-ED21-43CD-873C-72B948B086A6}"/>
                  </a:ext>
                </a:extLst>
              </p:cNvPr>
              <p:cNvSpPr txBox="1"/>
              <p:nvPr/>
            </p:nvSpPr>
            <p:spPr>
              <a:xfrm>
                <a:off x="5774352" y="3925801"/>
                <a:ext cx="3240360" cy="461665"/>
              </a:xfrm>
              <a:prstGeom prst="rect">
                <a:avLst/>
              </a:prstGeom>
              <a:noFill/>
            </p:spPr>
            <p:txBody>
              <a:bodyPr wrap="square" rtlCol="0">
                <a:spAutoFit/>
              </a:bodyPr>
              <a:lstStyle/>
              <a:p>
                <a:r>
                  <a:rPr lang="en-US" sz="2400" dirty="0"/>
                  <a:t>Inputs: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Sub>
                            </m:e>
                          </m:mr>
                        </m:m>
                      </m:e>
                    </m:d>
                  </m:oMath>
                </a14:m>
                <a:endParaRPr lang="en-US" sz="2000" dirty="0"/>
              </a:p>
            </p:txBody>
          </p:sp>
        </mc:Choice>
        <mc:Fallback xmlns="">
          <p:sp>
            <p:nvSpPr>
              <p:cNvPr id="35" name="TextBox 34">
                <a:extLst>
                  <a:ext uri="{FF2B5EF4-FFF2-40B4-BE49-F238E27FC236}">
                    <a16:creationId xmlns:a16="http://schemas.microsoft.com/office/drawing/2014/main" id="{2E6F7B82-ED21-43CD-873C-72B948B086A6}"/>
                  </a:ext>
                </a:extLst>
              </p:cNvPr>
              <p:cNvSpPr txBox="1">
                <a:spLocks noRot="1" noChangeAspect="1" noMove="1" noResize="1" noEditPoints="1" noAdjustHandles="1" noChangeArrowheads="1" noChangeShapeType="1" noTextEdit="1"/>
              </p:cNvSpPr>
              <p:nvPr/>
            </p:nvSpPr>
            <p:spPr>
              <a:xfrm>
                <a:off x="5774352" y="3925801"/>
                <a:ext cx="3240360" cy="461665"/>
              </a:xfrm>
              <a:prstGeom prst="rect">
                <a:avLst/>
              </a:prstGeom>
              <a:blipFill>
                <a:blip r:embed="rId6"/>
                <a:stretch>
                  <a:fillRect l="-2820"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1B6EB87-1EB8-4CB0-ADF1-3698188D70B5}"/>
                  </a:ext>
                </a:extLst>
              </p:cNvPr>
              <p:cNvSpPr txBox="1"/>
              <p:nvPr/>
            </p:nvSpPr>
            <p:spPr>
              <a:xfrm>
                <a:off x="4453136" y="5171356"/>
                <a:ext cx="5746924" cy="468654"/>
              </a:xfrm>
              <a:prstGeom prst="rect">
                <a:avLst/>
              </a:prstGeom>
              <a:noFill/>
            </p:spPr>
            <p:txBody>
              <a:bodyPr wrap="square" rtlCol="0">
                <a:spAutoFit/>
              </a:bodyPr>
              <a:lstStyle/>
              <a:p>
                <a:r>
                  <a:rPr lang="en-US" sz="2400" dirty="0"/>
                  <a:t>Features: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2</m:t>
                                  </m:r>
                                </m:sub>
                              </m:sSub>
                            </m:e>
                            <m:e>
                              <m:m>
                                <m:mPr>
                                  <m:mcs>
                                    <m:mc>
                                      <m:mcPr>
                                        <m:count m:val="3"/>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r>
                                          <a:rPr lang="en-US" sz="2000" i="1">
                                            <a:latin typeface="Cambria Math" panose="02040503050406030204" pitchFamily="18" charset="0"/>
                                          </a:rPr>
                                          <m:t>2</m:t>
                                        </m:r>
                                      </m:sub>
                                    </m:sSub>
                                  </m:e>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up>
                                        <m:r>
                                          <a:rPr lang="en-US" sz="2000" b="0" i="1" smtClean="0">
                                            <a:latin typeface="Cambria Math" panose="02040503050406030204" pitchFamily="18" charset="0"/>
                                          </a:rPr>
                                          <m:t>2</m:t>
                                        </m:r>
                                      </m:sup>
                                    </m:sSubSup>
                                  </m:e>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𝑥</m:t>
                                        </m:r>
                                      </m:e>
                                      <m:sub>
                                        <m:r>
                                          <a:rPr lang="en-US" sz="2000" b="0" i="1" smtClean="0">
                                            <a:latin typeface="Cambria Math" panose="02040503050406030204" pitchFamily="18" charset="0"/>
                                          </a:rPr>
                                          <m:t>𝑛</m:t>
                                        </m:r>
                                        <m:r>
                                          <a:rPr lang="en-US" sz="2000" b="0" i="1" smtClean="0">
                                            <a:latin typeface="Cambria Math" panose="02040503050406030204" pitchFamily="18" charset="0"/>
                                          </a:rPr>
                                          <m:t>2</m:t>
                                        </m:r>
                                      </m:sub>
                                      <m:sup>
                                        <m:r>
                                          <a:rPr lang="en-US" sz="2000" b="0" i="1" smtClean="0">
                                            <a:latin typeface="Cambria Math" panose="02040503050406030204" pitchFamily="18" charset="0"/>
                                          </a:rPr>
                                          <m:t>2</m:t>
                                        </m:r>
                                      </m:sup>
                                    </m:sSubSup>
                                  </m:e>
                                </m:mr>
                              </m:m>
                            </m:e>
                          </m:mr>
                        </m:m>
                      </m:e>
                    </m:d>
                  </m:oMath>
                </a14:m>
                <a:endParaRPr lang="en-US" sz="2000" dirty="0"/>
              </a:p>
            </p:txBody>
          </p:sp>
        </mc:Choice>
        <mc:Fallback xmlns="">
          <p:sp>
            <p:nvSpPr>
              <p:cNvPr id="42" name="TextBox 41">
                <a:extLst>
                  <a:ext uri="{FF2B5EF4-FFF2-40B4-BE49-F238E27FC236}">
                    <a16:creationId xmlns:a16="http://schemas.microsoft.com/office/drawing/2014/main" id="{51B6EB87-1EB8-4CB0-ADF1-3698188D70B5}"/>
                  </a:ext>
                </a:extLst>
              </p:cNvPr>
              <p:cNvSpPr txBox="1">
                <a:spLocks noRot="1" noChangeAspect="1" noMove="1" noResize="1" noEditPoints="1" noAdjustHandles="1" noChangeArrowheads="1" noChangeShapeType="1" noTextEdit="1"/>
              </p:cNvSpPr>
              <p:nvPr/>
            </p:nvSpPr>
            <p:spPr>
              <a:xfrm>
                <a:off x="4453136" y="5171356"/>
                <a:ext cx="5746924" cy="468654"/>
              </a:xfrm>
              <a:prstGeom prst="rect">
                <a:avLst/>
              </a:prstGeom>
              <a:blipFill>
                <a:blip r:embed="rId7"/>
                <a:stretch>
                  <a:fillRect l="-1699" t="-10390" b="-27273"/>
                </a:stretch>
              </a:blipFill>
            </p:spPr>
            <p:txBody>
              <a:bodyPr/>
              <a:lstStyle/>
              <a:p>
                <a:r>
                  <a:rPr lang="en-US">
                    <a:noFill/>
                  </a:rPr>
                  <a:t> </a:t>
                </a:r>
              </a:p>
            </p:txBody>
          </p:sp>
        </mc:Fallback>
      </mc:AlternateContent>
      <p:sp>
        <p:nvSpPr>
          <p:cNvPr id="43" name="向下箭號 36">
            <a:extLst>
              <a:ext uri="{FF2B5EF4-FFF2-40B4-BE49-F238E27FC236}">
                <a16:creationId xmlns:a16="http://schemas.microsoft.com/office/drawing/2014/main" id="{146EBA61-298C-4631-BC24-E3AE19DC5FB5}"/>
              </a:ext>
            </a:extLst>
          </p:cNvPr>
          <p:cNvSpPr/>
          <p:nvPr/>
        </p:nvSpPr>
        <p:spPr>
          <a:xfrm>
            <a:off x="6545642" y="5999950"/>
            <a:ext cx="648072"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9FE427C-2134-4EEB-B7F1-DE7A36233028}"/>
                  </a:ext>
                </a:extLst>
              </p:cNvPr>
              <p:cNvSpPr txBox="1"/>
              <p:nvPr/>
            </p:nvSpPr>
            <p:spPr>
              <a:xfrm>
                <a:off x="5260717" y="6736903"/>
                <a:ext cx="3865995" cy="461665"/>
              </a:xfrm>
              <a:prstGeom prst="rect">
                <a:avLst/>
              </a:prstGeom>
              <a:noFill/>
            </p:spPr>
            <p:txBody>
              <a:bodyPr wrap="square" rtlCol="0">
                <a:spAutoFit/>
              </a:bodyPr>
              <a:lstStyle/>
              <a:p>
                <a:r>
                  <a:rPr lang="en-US" sz="2400" dirty="0"/>
                  <a:t>Outputs: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𝑊</m:t>
                        </m:r>
                        <m:r>
                          <a:rPr lang="en-US" sz="2000" b="0" i="1" smtClean="0">
                            <a:latin typeface="Cambria Math" panose="02040503050406030204" pitchFamily="18" charset="0"/>
                          </a:rPr>
                          <m:t>, </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𝑊</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0" smtClean="0">
                        <a:latin typeface="Cambria Math" panose="02040503050406030204" pitchFamily="18" charset="0"/>
                      </a:rPr>
                      <m:t>+</m:t>
                    </m:r>
                    <m:r>
                      <a:rPr lang="en-US" sz="2000" b="0" i="1" smtClean="0">
                        <a:latin typeface="Cambria Math" panose="02040503050406030204" pitchFamily="18" charset="0"/>
                      </a:rPr>
                      <m:t>𝑏</m:t>
                    </m:r>
                  </m:oMath>
                </a14:m>
                <a:endParaRPr lang="en-US" sz="2000" i="1" dirty="0"/>
              </a:p>
            </p:txBody>
          </p:sp>
        </mc:Choice>
        <mc:Fallback xmlns="">
          <p:sp>
            <p:nvSpPr>
              <p:cNvPr id="44" name="TextBox 43">
                <a:extLst>
                  <a:ext uri="{FF2B5EF4-FFF2-40B4-BE49-F238E27FC236}">
                    <a16:creationId xmlns:a16="http://schemas.microsoft.com/office/drawing/2014/main" id="{F9FE427C-2134-4EEB-B7F1-DE7A36233028}"/>
                  </a:ext>
                </a:extLst>
              </p:cNvPr>
              <p:cNvSpPr txBox="1">
                <a:spLocks noRot="1" noChangeAspect="1" noMove="1" noResize="1" noEditPoints="1" noAdjustHandles="1" noChangeArrowheads="1" noChangeShapeType="1" noTextEdit="1"/>
              </p:cNvSpPr>
              <p:nvPr/>
            </p:nvSpPr>
            <p:spPr>
              <a:xfrm>
                <a:off x="5260717" y="6736903"/>
                <a:ext cx="3865995" cy="461665"/>
              </a:xfrm>
              <a:prstGeom prst="rect">
                <a:avLst/>
              </a:prstGeom>
              <a:blipFill>
                <a:blip r:embed="rId8"/>
                <a:stretch>
                  <a:fillRect l="-252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3064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Support Vector Machines</a:t>
            </a:r>
          </a:p>
        </p:txBody>
      </p:sp>
      <p:sp>
        <p:nvSpPr>
          <p:cNvPr id="3" name="Content Placeholder 2"/>
          <p:cNvSpPr>
            <a:spLocks noGrp="1"/>
          </p:cNvSpPr>
          <p:nvPr>
            <p:ph idx="1"/>
          </p:nvPr>
        </p:nvSpPr>
        <p:spPr/>
        <p:txBody>
          <a:bodyPr/>
          <a:lstStyle/>
          <a:p>
            <a:r>
              <a:rPr lang="en-US" b="1" i="1" dirty="0">
                <a:solidFill>
                  <a:srgbClr val="0070C0"/>
                </a:solidFill>
              </a:rPr>
              <a:t>Non-linear SVM</a:t>
            </a:r>
            <a:endParaRPr lang="en-US" dirty="0"/>
          </a:p>
          <a:p>
            <a:pPr lvl="1"/>
            <a:r>
              <a:rPr lang="en-US" dirty="0"/>
              <a:t>The original input space is mapped to a higher-dimensional feature space where the training set is linearly separable</a:t>
            </a:r>
          </a:p>
          <a:p>
            <a:pPr lvl="1"/>
            <a:r>
              <a:rPr lang="en-US" dirty="0"/>
              <a:t>Define a non-linear kernel function to calculate a non-linear decision boundary in the original feature space</a:t>
            </a:r>
          </a:p>
          <a:p>
            <a:endParaRPr lang="en-US" dirty="0"/>
          </a:p>
        </p:txBody>
      </p:sp>
      <p:sp>
        <p:nvSpPr>
          <p:cNvPr id="58" name="Content Placeholder 57">
            <a:extLst>
              <a:ext uri="{FF2B5EF4-FFF2-40B4-BE49-F238E27FC236}">
                <a16:creationId xmlns:a16="http://schemas.microsoft.com/office/drawing/2014/main" id="{8A00727F-034F-47BC-816A-D2683830B1A5}"/>
              </a:ext>
            </a:extLst>
          </p:cNvPr>
          <p:cNvSpPr>
            <a:spLocks noGrp="1"/>
          </p:cNvSpPr>
          <p:nvPr>
            <p:ph idx="10"/>
          </p:nvPr>
        </p:nvSpPr>
        <p:spPr/>
        <p:txBody>
          <a:bodyPr/>
          <a:lstStyle/>
          <a:p>
            <a:r>
              <a:rPr lang="en-US" dirty="0"/>
              <a:t>Linear vs Non-linear Techniques</a:t>
            </a:r>
          </a:p>
        </p:txBody>
      </p:sp>
      <p:sp>
        <p:nvSpPr>
          <p:cNvPr id="4" name="Line 4"/>
          <p:cNvSpPr>
            <a:spLocks noChangeShapeType="1"/>
          </p:cNvSpPr>
          <p:nvPr/>
        </p:nvSpPr>
        <p:spPr bwMode="auto">
          <a:xfrm flipV="1">
            <a:off x="2703636" y="3989834"/>
            <a:ext cx="0" cy="30416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Line 5"/>
          <p:cNvSpPr>
            <a:spLocks noChangeShapeType="1"/>
          </p:cNvSpPr>
          <p:nvPr/>
        </p:nvSpPr>
        <p:spPr bwMode="auto">
          <a:xfrm flipV="1">
            <a:off x="1082799" y="5601147"/>
            <a:ext cx="331946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AutoShape 6"/>
          <p:cNvSpPr>
            <a:spLocks noChangeArrowheads="1"/>
          </p:cNvSpPr>
          <p:nvPr/>
        </p:nvSpPr>
        <p:spPr bwMode="auto">
          <a:xfrm>
            <a:off x="2733799" y="482168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7" name="AutoShape 7"/>
          <p:cNvSpPr>
            <a:spLocks noChangeArrowheads="1"/>
          </p:cNvSpPr>
          <p:nvPr/>
        </p:nvSpPr>
        <p:spPr bwMode="auto">
          <a:xfrm>
            <a:off x="2159124" y="51788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8" name="AutoShape 8"/>
          <p:cNvSpPr>
            <a:spLocks noChangeArrowheads="1"/>
          </p:cNvSpPr>
          <p:nvPr/>
        </p:nvSpPr>
        <p:spPr bwMode="auto">
          <a:xfrm>
            <a:off x="2311524" y="5724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9" name="AutoShape 9"/>
          <p:cNvSpPr>
            <a:spLocks noChangeArrowheads="1"/>
          </p:cNvSpPr>
          <p:nvPr/>
        </p:nvSpPr>
        <p:spPr bwMode="auto">
          <a:xfrm>
            <a:off x="2844924" y="62012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0" name="AutoShape 10"/>
          <p:cNvSpPr>
            <a:spLocks noChangeArrowheads="1"/>
          </p:cNvSpPr>
          <p:nvPr/>
        </p:nvSpPr>
        <p:spPr bwMode="auto">
          <a:xfrm>
            <a:off x="2425824" y="48677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1" name="AutoShape 11"/>
          <p:cNvSpPr>
            <a:spLocks noChangeArrowheads="1"/>
          </p:cNvSpPr>
          <p:nvPr/>
        </p:nvSpPr>
        <p:spPr bwMode="auto">
          <a:xfrm>
            <a:off x="1930524" y="54963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2" name="AutoShape 12"/>
          <p:cNvSpPr>
            <a:spLocks noChangeArrowheads="1"/>
          </p:cNvSpPr>
          <p:nvPr/>
        </p:nvSpPr>
        <p:spPr bwMode="auto">
          <a:xfrm>
            <a:off x="2349624" y="62393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3" name="AutoShape 13"/>
          <p:cNvSpPr>
            <a:spLocks noChangeArrowheads="1"/>
          </p:cNvSpPr>
          <p:nvPr/>
        </p:nvSpPr>
        <p:spPr bwMode="auto">
          <a:xfrm>
            <a:off x="2844924" y="52677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4" name="AutoShape 14"/>
          <p:cNvSpPr>
            <a:spLocks noChangeArrowheads="1"/>
          </p:cNvSpPr>
          <p:nvPr/>
        </p:nvSpPr>
        <p:spPr bwMode="auto">
          <a:xfrm>
            <a:off x="3746624" y="5255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5" name="AutoShape 15"/>
          <p:cNvSpPr>
            <a:spLocks noChangeArrowheads="1"/>
          </p:cNvSpPr>
          <p:nvPr/>
        </p:nvSpPr>
        <p:spPr bwMode="auto">
          <a:xfrm>
            <a:off x="3606924" y="64679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6" name="AutoShape 16"/>
          <p:cNvSpPr>
            <a:spLocks noChangeArrowheads="1"/>
          </p:cNvSpPr>
          <p:nvPr/>
        </p:nvSpPr>
        <p:spPr bwMode="auto">
          <a:xfrm>
            <a:off x="1359024" y="5382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7" name="AutoShape 17"/>
          <p:cNvSpPr>
            <a:spLocks noChangeArrowheads="1"/>
          </p:cNvSpPr>
          <p:nvPr/>
        </p:nvSpPr>
        <p:spPr bwMode="auto">
          <a:xfrm>
            <a:off x="2870324" y="6836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8" name="AutoShape 18"/>
          <p:cNvSpPr>
            <a:spLocks noChangeArrowheads="1"/>
          </p:cNvSpPr>
          <p:nvPr/>
        </p:nvSpPr>
        <p:spPr bwMode="auto">
          <a:xfrm>
            <a:off x="3835524" y="59916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19" name="AutoShape 19"/>
          <p:cNvSpPr>
            <a:spLocks noChangeArrowheads="1"/>
          </p:cNvSpPr>
          <p:nvPr/>
        </p:nvSpPr>
        <p:spPr bwMode="auto">
          <a:xfrm>
            <a:off x="1898774" y="65314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0" name="AutoShape 20"/>
          <p:cNvSpPr>
            <a:spLocks noChangeArrowheads="1"/>
          </p:cNvSpPr>
          <p:nvPr/>
        </p:nvSpPr>
        <p:spPr bwMode="auto">
          <a:xfrm>
            <a:off x="1587624" y="60488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1" name="AutoShape 21"/>
          <p:cNvSpPr>
            <a:spLocks noChangeArrowheads="1"/>
          </p:cNvSpPr>
          <p:nvPr/>
        </p:nvSpPr>
        <p:spPr bwMode="auto">
          <a:xfrm>
            <a:off x="1644774" y="45248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2" name="AutoShape 22"/>
          <p:cNvSpPr>
            <a:spLocks noChangeArrowheads="1"/>
          </p:cNvSpPr>
          <p:nvPr/>
        </p:nvSpPr>
        <p:spPr bwMode="auto">
          <a:xfrm>
            <a:off x="3140199" y="565988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3" name="AutoShape 23"/>
          <p:cNvSpPr>
            <a:spLocks noChangeArrowheads="1"/>
          </p:cNvSpPr>
          <p:nvPr/>
        </p:nvSpPr>
        <p:spPr bwMode="auto">
          <a:xfrm>
            <a:off x="2759199" y="5793234"/>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4" name="AutoShape 24"/>
          <p:cNvSpPr>
            <a:spLocks noChangeArrowheads="1"/>
          </p:cNvSpPr>
          <p:nvPr/>
        </p:nvSpPr>
        <p:spPr bwMode="auto">
          <a:xfrm>
            <a:off x="3044949" y="455498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5" name="Oval 25"/>
          <p:cNvSpPr>
            <a:spLocks noChangeArrowheads="1"/>
          </p:cNvSpPr>
          <p:nvPr/>
        </p:nvSpPr>
        <p:spPr bwMode="auto">
          <a:xfrm>
            <a:off x="1749549" y="4640709"/>
            <a:ext cx="1885950" cy="1905000"/>
          </a:xfrm>
          <a:prstGeom prst="ellipse">
            <a:avLst/>
          </a:prstGeom>
          <a:noFill/>
          <a:ln w="15875" algn="ctr">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6" name="AutoShape 26"/>
          <p:cNvSpPr>
            <a:spLocks noChangeArrowheads="1"/>
          </p:cNvSpPr>
          <p:nvPr/>
        </p:nvSpPr>
        <p:spPr bwMode="auto">
          <a:xfrm>
            <a:off x="1797174" y="4677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7" name="AutoShape 27"/>
          <p:cNvSpPr>
            <a:spLocks noChangeArrowheads="1"/>
          </p:cNvSpPr>
          <p:nvPr/>
        </p:nvSpPr>
        <p:spPr bwMode="auto">
          <a:xfrm>
            <a:off x="3721224" y="46581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28" name="Line 28"/>
          <p:cNvSpPr>
            <a:spLocks noChangeShapeType="1"/>
          </p:cNvSpPr>
          <p:nvPr/>
        </p:nvSpPr>
        <p:spPr bwMode="auto">
          <a:xfrm flipH="1" flipV="1">
            <a:off x="6742236" y="3742184"/>
            <a:ext cx="0" cy="20701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 name="Line 29"/>
          <p:cNvSpPr>
            <a:spLocks noChangeShapeType="1"/>
          </p:cNvSpPr>
          <p:nvPr/>
        </p:nvSpPr>
        <p:spPr bwMode="auto">
          <a:xfrm>
            <a:off x="6712074" y="5829747"/>
            <a:ext cx="2347912"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 name="AutoShape 30"/>
          <p:cNvSpPr>
            <a:spLocks noChangeArrowheads="1"/>
          </p:cNvSpPr>
          <p:nvPr/>
        </p:nvSpPr>
        <p:spPr bwMode="auto">
          <a:xfrm>
            <a:off x="7010524" y="519315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1" name="AutoShape 31"/>
          <p:cNvSpPr>
            <a:spLocks noChangeArrowheads="1"/>
          </p:cNvSpPr>
          <p:nvPr/>
        </p:nvSpPr>
        <p:spPr bwMode="auto">
          <a:xfrm>
            <a:off x="6435849" y="555034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2" name="AutoShape 32"/>
          <p:cNvSpPr>
            <a:spLocks noChangeArrowheads="1"/>
          </p:cNvSpPr>
          <p:nvPr/>
        </p:nvSpPr>
        <p:spPr bwMode="auto">
          <a:xfrm>
            <a:off x="6816849" y="6105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3" name="AutoShape 33"/>
          <p:cNvSpPr>
            <a:spLocks noChangeArrowheads="1"/>
          </p:cNvSpPr>
          <p:nvPr/>
        </p:nvSpPr>
        <p:spPr bwMode="auto">
          <a:xfrm>
            <a:off x="7635999" y="61059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4" name="AutoShape 34"/>
          <p:cNvSpPr>
            <a:spLocks noChangeArrowheads="1"/>
          </p:cNvSpPr>
          <p:nvPr/>
        </p:nvSpPr>
        <p:spPr bwMode="auto">
          <a:xfrm>
            <a:off x="6702549" y="523919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5" name="AutoShape 35"/>
          <p:cNvSpPr>
            <a:spLocks noChangeArrowheads="1"/>
          </p:cNvSpPr>
          <p:nvPr/>
        </p:nvSpPr>
        <p:spPr bwMode="auto">
          <a:xfrm>
            <a:off x="6912099" y="551542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6" name="AutoShape 36"/>
          <p:cNvSpPr>
            <a:spLocks noChangeArrowheads="1"/>
          </p:cNvSpPr>
          <p:nvPr/>
        </p:nvSpPr>
        <p:spPr bwMode="auto">
          <a:xfrm>
            <a:off x="7140699" y="6144072"/>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7" name="AutoShape 37"/>
          <p:cNvSpPr>
            <a:spLocks noChangeArrowheads="1"/>
          </p:cNvSpPr>
          <p:nvPr/>
        </p:nvSpPr>
        <p:spPr bwMode="auto">
          <a:xfrm>
            <a:off x="7121649" y="5639247"/>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8" name="AutoShape 38"/>
          <p:cNvSpPr>
            <a:spLocks noChangeArrowheads="1"/>
          </p:cNvSpPr>
          <p:nvPr/>
        </p:nvSpPr>
        <p:spPr bwMode="auto">
          <a:xfrm>
            <a:off x="8728199" y="52741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39" name="AutoShape 39"/>
          <p:cNvSpPr>
            <a:spLocks noChangeArrowheads="1"/>
          </p:cNvSpPr>
          <p:nvPr/>
        </p:nvSpPr>
        <p:spPr bwMode="auto">
          <a:xfrm>
            <a:off x="8588499" y="64869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0" name="AutoShape 40"/>
          <p:cNvSpPr>
            <a:spLocks noChangeArrowheads="1"/>
          </p:cNvSpPr>
          <p:nvPr/>
        </p:nvSpPr>
        <p:spPr bwMode="auto">
          <a:xfrm>
            <a:off x="8112249" y="42390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1" name="AutoShape 41"/>
          <p:cNvSpPr>
            <a:spLocks noChangeArrowheads="1"/>
          </p:cNvSpPr>
          <p:nvPr/>
        </p:nvSpPr>
        <p:spPr bwMode="auto">
          <a:xfrm>
            <a:off x="8118599" y="5502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2" name="AutoShape 42"/>
          <p:cNvSpPr>
            <a:spLocks noChangeArrowheads="1"/>
          </p:cNvSpPr>
          <p:nvPr/>
        </p:nvSpPr>
        <p:spPr bwMode="auto">
          <a:xfrm>
            <a:off x="8817099" y="6010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3" name="AutoShape 43"/>
          <p:cNvSpPr>
            <a:spLocks noChangeArrowheads="1"/>
          </p:cNvSpPr>
          <p:nvPr/>
        </p:nvSpPr>
        <p:spPr bwMode="auto">
          <a:xfrm>
            <a:off x="7642349" y="49502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4" name="AutoShape 44"/>
          <p:cNvSpPr>
            <a:spLocks noChangeArrowheads="1"/>
          </p:cNvSpPr>
          <p:nvPr/>
        </p:nvSpPr>
        <p:spPr bwMode="auto">
          <a:xfrm>
            <a:off x="8245599" y="618217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5" name="AutoShape 45"/>
          <p:cNvSpPr>
            <a:spLocks noChangeArrowheads="1"/>
          </p:cNvSpPr>
          <p:nvPr/>
        </p:nvSpPr>
        <p:spPr bwMode="auto">
          <a:xfrm>
            <a:off x="8036049" y="44486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6" name="AutoShape 46"/>
          <p:cNvSpPr>
            <a:spLocks noChangeArrowheads="1"/>
          </p:cNvSpPr>
          <p:nvPr/>
        </p:nvSpPr>
        <p:spPr bwMode="auto">
          <a:xfrm>
            <a:off x="6645399" y="595515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7" name="AutoShape 47"/>
          <p:cNvSpPr>
            <a:spLocks noChangeArrowheads="1"/>
          </p:cNvSpPr>
          <p:nvPr/>
        </p:nvSpPr>
        <p:spPr bwMode="auto">
          <a:xfrm>
            <a:off x="6264399" y="6088509"/>
            <a:ext cx="88900" cy="88900"/>
          </a:xfrm>
          <a:prstGeom prst="octagon">
            <a:avLst>
              <a:gd name="adj" fmla="val 29287"/>
            </a:avLst>
          </a:prstGeom>
          <a:solidFill>
            <a:srgbClr val="FF0000"/>
          </a:solidFill>
          <a:ln w="9525" algn="ctr">
            <a:solidFill>
              <a:srgbClr val="FF0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8" name="AutoShape 48"/>
          <p:cNvSpPr>
            <a:spLocks noChangeArrowheads="1"/>
          </p:cNvSpPr>
          <p:nvPr/>
        </p:nvSpPr>
        <p:spPr bwMode="auto">
          <a:xfrm>
            <a:off x="8026524" y="4574034"/>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49" name="AutoShape 49"/>
          <p:cNvSpPr>
            <a:spLocks noChangeArrowheads="1"/>
          </p:cNvSpPr>
          <p:nvPr/>
        </p:nvSpPr>
        <p:spPr bwMode="auto">
          <a:xfrm>
            <a:off x="7578849" y="41057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0" name="AutoShape 50"/>
          <p:cNvSpPr>
            <a:spLocks noChangeArrowheads="1"/>
          </p:cNvSpPr>
          <p:nvPr/>
        </p:nvSpPr>
        <p:spPr bwMode="auto">
          <a:xfrm>
            <a:off x="8702799" y="4677222"/>
            <a:ext cx="88900" cy="88900"/>
          </a:xfrm>
          <a:prstGeom prst="octagon">
            <a:avLst>
              <a:gd name="adj" fmla="val 29287"/>
            </a:avLst>
          </a:prstGeom>
          <a:solidFill>
            <a:srgbClr val="0000FF"/>
          </a:solidFill>
          <a:ln w="9525" algn="ctr">
            <a:solidFill>
              <a:srgbClr val="0000FF"/>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p:sp>
        <p:nvSpPr>
          <p:cNvPr id="51" name="Line 51"/>
          <p:cNvSpPr>
            <a:spLocks noChangeShapeType="1"/>
          </p:cNvSpPr>
          <p:nvPr/>
        </p:nvSpPr>
        <p:spPr bwMode="auto">
          <a:xfrm flipH="1">
            <a:off x="5494461" y="5831334"/>
            <a:ext cx="1238250" cy="99695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 name="Line 52"/>
          <p:cNvSpPr>
            <a:spLocks noChangeShapeType="1"/>
          </p:cNvSpPr>
          <p:nvPr/>
        </p:nvSpPr>
        <p:spPr bwMode="auto">
          <a:xfrm>
            <a:off x="6731124" y="4478784"/>
            <a:ext cx="1447800" cy="13335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3"/>
          <p:cNvSpPr>
            <a:spLocks noChangeShapeType="1"/>
          </p:cNvSpPr>
          <p:nvPr/>
        </p:nvSpPr>
        <p:spPr bwMode="auto">
          <a:xfrm flipV="1">
            <a:off x="6959724" y="5850384"/>
            <a:ext cx="1219200" cy="1219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4"/>
          <p:cNvSpPr>
            <a:spLocks noChangeShapeType="1"/>
          </p:cNvSpPr>
          <p:nvPr/>
        </p:nvSpPr>
        <p:spPr bwMode="auto">
          <a:xfrm flipV="1">
            <a:off x="5264274" y="4516884"/>
            <a:ext cx="1466850" cy="83820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5"/>
          <p:cNvSpPr>
            <a:spLocks noChangeShapeType="1"/>
          </p:cNvSpPr>
          <p:nvPr/>
        </p:nvSpPr>
        <p:spPr bwMode="auto">
          <a:xfrm>
            <a:off x="5245224" y="5355084"/>
            <a:ext cx="1714500" cy="1695450"/>
          </a:xfrm>
          <a:prstGeom prst="line">
            <a:avLst/>
          </a:prstGeom>
          <a:noFill/>
          <a:ln w="15875">
            <a:solidFill>
              <a:schemeClr val="tx2"/>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AutoShape 56"/>
          <p:cNvSpPr>
            <a:spLocks noChangeArrowheads="1"/>
          </p:cNvSpPr>
          <p:nvPr/>
        </p:nvSpPr>
        <p:spPr bwMode="auto">
          <a:xfrm>
            <a:off x="4187097" y="3994597"/>
            <a:ext cx="1638300" cy="457200"/>
          </a:xfrm>
          <a:prstGeom prst="curvedDownArrow">
            <a:avLst>
              <a:gd name="adj1" fmla="val 71667"/>
              <a:gd name="adj2" fmla="val 143333"/>
              <a:gd name="adj3" fmla="val 33333"/>
            </a:avLst>
          </a:prstGeom>
          <a:solidFill>
            <a:srgbClr val="008000"/>
          </a:solidFill>
          <a:ln w="9525">
            <a:solidFill>
              <a:srgbClr val="008000"/>
            </a:solidFill>
            <a:miter lim="800000"/>
            <a:headEnd/>
            <a:tailEnd/>
          </a:ln>
        </p:spPr>
        <p:txBody>
          <a:bodyPr wrap="none" anchor="ct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en-US" altLang="en-US" sz="2400">
              <a:solidFill>
                <a:srgbClr val="000000"/>
              </a:solidFill>
            </a:endParaRPr>
          </a:p>
        </p:txBody>
      </p:sp>
      <mc:AlternateContent xmlns:mc="http://schemas.openxmlformats.org/markup-compatibility/2006" xmlns:a14="http://schemas.microsoft.com/office/drawing/2010/main">
        <mc:Choice Requires="a14">
          <p:sp>
            <p:nvSpPr>
              <p:cNvPr id="57" name="Text Box 57"/>
              <p:cNvSpPr txBox="1">
                <a:spLocks noChangeArrowheads="1"/>
              </p:cNvSpPr>
              <p:nvPr/>
            </p:nvSpPr>
            <p:spPr bwMode="auto">
              <a:xfrm>
                <a:off x="4001959" y="4462412"/>
                <a:ext cx="1905000" cy="46166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eaLnBrk="0" hangingPunct="0">
                  <a:spcBef>
                    <a:spcPct val="20000"/>
                  </a:spcBef>
                  <a:defRPr sz="2800">
                    <a:solidFill>
                      <a:schemeClr val="tx1"/>
                    </a:solidFill>
                    <a:latin typeface="Arial" panose="020B0604020202020204" pitchFamily="34" charset="0"/>
                  </a:defRPr>
                </a:lvl1pPr>
                <a:lvl2pPr marL="742950" indent="-285750" eaLnBrk="0" hangingPunct="0">
                  <a:spcBef>
                    <a:spcPct val="20000"/>
                  </a:spcBef>
                  <a:buChar char="•"/>
                  <a:defRPr sz="2000">
                    <a:solidFill>
                      <a:schemeClr val="tx1"/>
                    </a:solidFill>
                    <a:latin typeface="Arial" panose="020B0604020202020204" pitchFamily="34" charset="0"/>
                  </a:defRPr>
                </a:lvl2pPr>
                <a:lvl3pPr marL="1143000" indent="-228600" eaLnBrk="0" hangingPunct="0">
                  <a:spcBef>
                    <a:spcPct val="20000"/>
                  </a:spcBef>
                  <a:buChar char="–"/>
                  <a:defRPr>
                    <a:solidFill>
                      <a:schemeClr val="tx1"/>
                    </a:solidFill>
                    <a:latin typeface="Arial" panose="020B0604020202020204" pitchFamily="34" charset="0"/>
                  </a:defRPr>
                </a:lvl3pPr>
                <a:lvl4pPr marL="1600200" indent="-228600" eaLnBrk="0" hangingPunct="0">
                  <a:spcBef>
                    <a:spcPct val="20000"/>
                  </a:spcBef>
                  <a:buChar char="»"/>
                  <a:defRPr sz="1600">
                    <a:solidFill>
                      <a:schemeClr val="tx1"/>
                    </a:solidFill>
                    <a:latin typeface="Arial" panose="020B0604020202020204" pitchFamily="34" charset="0"/>
                  </a:defRPr>
                </a:lvl4pPr>
                <a:lvl5pPr marL="2057400" indent="-228600" eaLnBrk="0" hangingPunct="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m:rPr>
                          <m:sty m:val="p"/>
                        </m:rPr>
                        <a:rPr lang="el-GR" altLang="en-US" sz="240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Φ</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𝜙</m:t>
                      </m:r>
                      <m:d>
                        <m:dPr>
                          <m:ctrlP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en-US" sz="2400" b="0" i="1"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𝑥</m:t>
                          </m:r>
                        </m:e>
                      </m:d>
                    </m:oMath>
                  </m:oMathPara>
                </a14:m>
                <a:endParaRPr lang="en-US" altLang="zh-CN" sz="2400" dirty="0">
                  <a:solidFill>
                    <a:srgbClr val="000000"/>
                  </a:solidFill>
                  <a:latin typeface="+mn-lt"/>
                  <a:ea typeface="宋体" panose="02010600030101010101" pitchFamily="2" charset="-122"/>
                  <a:cs typeface="Times New Roman" panose="02020603050405020304" pitchFamily="18" charset="0"/>
                </a:endParaRPr>
              </a:p>
            </p:txBody>
          </p:sp>
        </mc:Choice>
        <mc:Fallback xmlns="">
          <p:sp>
            <p:nvSpPr>
              <p:cNvPr id="57" name="Text Box 57"/>
              <p:cNvSpPr txBox="1">
                <a:spLocks noRot="1" noChangeAspect="1" noMove="1" noResize="1" noEditPoints="1" noAdjustHandles="1" noChangeArrowheads="1" noChangeShapeType="1" noTextEdit="1"/>
              </p:cNvSpPr>
              <p:nvPr/>
            </p:nvSpPr>
            <p:spPr bwMode="auto">
              <a:xfrm>
                <a:off x="4001959" y="4462412"/>
                <a:ext cx="1905000" cy="461665"/>
              </a:xfrm>
              <a:prstGeom prst="rect">
                <a:avLst/>
              </a:prstGeom>
              <a:blipFill>
                <a:blip r:embed="rId3"/>
                <a:stretch>
                  <a:fillRect b="-17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en-US">
                    <a:noFill/>
                  </a:rPr>
                  <a:t> </a:t>
                </a:r>
              </a:p>
            </p:txBody>
          </p:sp>
        </mc:Fallback>
      </mc:AlternateContent>
      <p:sp>
        <p:nvSpPr>
          <p:cNvPr id="59" name="TextBox 58">
            <a:extLst>
              <a:ext uri="{FF2B5EF4-FFF2-40B4-BE49-F238E27FC236}">
                <a16:creationId xmlns:a16="http://schemas.microsoft.com/office/drawing/2014/main" id="{E4A01703-4EC5-4F35-9B49-53630A83E9AF}"/>
              </a:ext>
            </a:extLst>
          </p:cNvPr>
          <p:cNvSpPr txBox="1"/>
          <p:nvPr/>
        </p:nvSpPr>
        <p:spPr>
          <a:xfrm>
            <a:off x="1716832"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3867805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1CD3-477C-42F4-87C6-FC00507EFC97}"/>
              </a:ext>
            </a:extLst>
          </p:cNvPr>
          <p:cNvSpPr>
            <a:spLocks noGrp="1"/>
          </p:cNvSpPr>
          <p:nvPr>
            <p:ph type="title"/>
          </p:nvPr>
        </p:nvSpPr>
        <p:spPr/>
        <p:txBody>
          <a:bodyPr/>
          <a:lstStyle/>
          <a:p>
            <a:r>
              <a:rPr lang="en-US" dirty="0"/>
              <a:t>Binary vs Multi-class Classification</a:t>
            </a:r>
          </a:p>
        </p:txBody>
      </p:sp>
      <p:sp>
        <p:nvSpPr>
          <p:cNvPr id="3" name="Content Placeholder 2">
            <a:extLst>
              <a:ext uri="{FF2B5EF4-FFF2-40B4-BE49-F238E27FC236}">
                <a16:creationId xmlns:a16="http://schemas.microsoft.com/office/drawing/2014/main" id="{DEF60A17-2343-414F-B1C6-5AD29DC899D7}"/>
              </a:ext>
            </a:extLst>
          </p:cNvPr>
          <p:cNvSpPr>
            <a:spLocks noGrp="1"/>
          </p:cNvSpPr>
          <p:nvPr>
            <p:ph idx="1"/>
          </p:nvPr>
        </p:nvSpPr>
        <p:spPr/>
        <p:txBody>
          <a:bodyPr/>
          <a:lstStyle/>
          <a:p>
            <a:r>
              <a:rPr lang="en-US" dirty="0"/>
              <a:t>A classification problem with only 2 classes is referred to as </a:t>
            </a:r>
            <a:r>
              <a:rPr lang="en-US" b="1" i="1" dirty="0">
                <a:solidFill>
                  <a:srgbClr val="0070C0"/>
                </a:solidFill>
              </a:rPr>
              <a:t>binary classification</a:t>
            </a:r>
          </a:p>
          <a:p>
            <a:pPr lvl="1"/>
            <a:r>
              <a:rPr lang="en-US" dirty="0"/>
              <a:t>The output labels are 0 or 1</a:t>
            </a:r>
          </a:p>
          <a:p>
            <a:pPr lvl="1"/>
            <a:r>
              <a:rPr lang="en-US" dirty="0"/>
              <a:t>E.g., benign or malignant tumor, spam or no-spam email</a:t>
            </a:r>
          </a:p>
          <a:p>
            <a:r>
              <a:rPr lang="en-US" dirty="0"/>
              <a:t>A problem with 3 or more classes is referred to as </a:t>
            </a:r>
            <a:r>
              <a:rPr lang="en-US" b="1" i="1" dirty="0">
                <a:solidFill>
                  <a:srgbClr val="0070C0"/>
                </a:solidFill>
              </a:rPr>
              <a:t>multi-class classification</a:t>
            </a:r>
          </a:p>
          <a:p>
            <a:endParaRPr lang="en-US" dirty="0"/>
          </a:p>
        </p:txBody>
      </p:sp>
      <p:sp>
        <p:nvSpPr>
          <p:cNvPr id="4" name="Content Placeholder 3">
            <a:extLst>
              <a:ext uri="{FF2B5EF4-FFF2-40B4-BE49-F238E27FC236}">
                <a16:creationId xmlns:a16="http://schemas.microsoft.com/office/drawing/2014/main" id="{67EA849A-6B2F-4BF9-AE81-1AB08799BA1D}"/>
              </a:ext>
            </a:extLst>
          </p:cNvPr>
          <p:cNvSpPr>
            <a:spLocks noGrp="1"/>
          </p:cNvSpPr>
          <p:nvPr>
            <p:ph idx="10"/>
          </p:nvPr>
        </p:nvSpPr>
        <p:spPr/>
        <p:txBody>
          <a:bodyPr/>
          <a:lstStyle/>
          <a:p>
            <a:r>
              <a:rPr lang="en-US" dirty="0"/>
              <a:t>Binary vs Multi-class Classification</a:t>
            </a:r>
          </a:p>
        </p:txBody>
      </p:sp>
      <p:pic>
        <p:nvPicPr>
          <p:cNvPr id="21506" name="Picture 2" descr="Tips and Tricks for Multi-Class Classification | by Mohammed Terry-Jack |  Medium">
            <a:extLst>
              <a:ext uri="{FF2B5EF4-FFF2-40B4-BE49-F238E27FC236}">
                <a16:creationId xmlns:a16="http://schemas.microsoft.com/office/drawing/2014/main" id="{0559D80D-7BCC-49D8-A3C4-D56C6E7C9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808" y="4030216"/>
            <a:ext cx="6707547" cy="33123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08920" y="7386462"/>
            <a:ext cx="576064" cy="172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1089E21-ECBE-4D37-A30D-BBE604F47406}"/>
              </a:ext>
            </a:extLst>
          </p:cNvPr>
          <p:cNvSpPr/>
          <p:nvPr/>
        </p:nvSpPr>
        <p:spPr>
          <a:xfrm>
            <a:off x="2652936" y="7054552"/>
            <a:ext cx="432048" cy="231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489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2736-E3F0-43EC-91AD-849D0D0E3257}"/>
              </a:ext>
            </a:extLst>
          </p:cNvPr>
          <p:cNvSpPr>
            <a:spLocks noGrp="1"/>
          </p:cNvSpPr>
          <p:nvPr>
            <p:ph type="title"/>
          </p:nvPr>
        </p:nvSpPr>
        <p:spPr/>
        <p:txBody>
          <a:bodyPr/>
          <a:lstStyle/>
          <a:p>
            <a:r>
              <a:rPr lang="en-US" dirty="0"/>
              <a:t>Binary vs Multi-class Classification</a:t>
            </a:r>
          </a:p>
        </p:txBody>
      </p:sp>
      <p:sp>
        <p:nvSpPr>
          <p:cNvPr id="3" name="Content Placeholder 2">
            <a:extLst>
              <a:ext uri="{FF2B5EF4-FFF2-40B4-BE49-F238E27FC236}">
                <a16:creationId xmlns:a16="http://schemas.microsoft.com/office/drawing/2014/main" id="{9CCEBD4F-74D5-4D76-A6A8-F52171BB35EE}"/>
              </a:ext>
            </a:extLst>
          </p:cNvPr>
          <p:cNvSpPr>
            <a:spLocks noGrp="1"/>
          </p:cNvSpPr>
          <p:nvPr>
            <p:ph idx="1"/>
          </p:nvPr>
        </p:nvSpPr>
        <p:spPr/>
        <p:txBody>
          <a:bodyPr/>
          <a:lstStyle/>
          <a:p>
            <a:r>
              <a:rPr lang="en-US" dirty="0"/>
              <a:t>Both the binary and multi-class classification problems can be linearly or non-linearly separated</a:t>
            </a:r>
          </a:p>
          <a:p>
            <a:pPr lvl="1"/>
            <a:r>
              <a:rPr lang="en-US" dirty="0"/>
              <a:t>Figure: linearly and non-linearly separated data for binary classification problem</a:t>
            </a:r>
          </a:p>
        </p:txBody>
      </p:sp>
      <p:sp>
        <p:nvSpPr>
          <p:cNvPr id="5" name="Content Placeholder 4">
            <a:extLst>
              <a:ext uri="{FF2B5EF4-FFF2-40B4-BE49-F238E27FC236}">
                <a16:creationId xmlns:a16="http://schemas.microsoft.com/office/drawing/2014/main" id="{710A2035-A553-4BC5-93BA-DD8CFD5FC729}"/>
              </a:ext>
            </a:extLst>
          </p:cNvPr>
          <p:cNvSpPr>
            <a:spLocks noGrp="1"/>
          </p:cNvSpPr>
          <p:nvPr>
            <p:ph idx="10"/>
          </p:nvPr>
        </p:nvSpPr>
        <p:spPr/>
        <p:txBody>
          <a:bodyPr/>
          <a:lstStyle/>
          <a:p>
            <a:r>
              <a:rPr lang="en-US" dirty="0"/>
              <a:t>Binary vs Multi-class Classification</a:t>
            </a:r>
          </a:p>
        </p:txBody>
      </p:sp>
      <p:pic>
        <p:nvPicPr>
          <p:cNvPr id="4" name="Picture 3">
            <a:extLst>
              <a:ext uri="{FF2B5EF4-FFF2-40B4-BE49-F238E27FC236}">
                <a16:creationId xmlns:a16="http://schemas.microsoft.com/office/drawing/2014/main" id="{CA0F3E8D-515D-4C52-A047-61AF6F5E961B}"/>
              </a:ext>
            </a:extLst>
          </p:cNvPr>
          <p:cNvPicPr>
            <a:picLocks noChangeAspect="1"/>
          </p:cNvPicPr>
          <p:nvPr/>
        </p:nvPicPr>
        <p:blipFill>
          <a:blip r:embed="rId2"/>
          <a:stretch>
            <a:fillRect/>
          </a:stretch>
        </p:blipFill>
        <p:spPr>
          <a:xfrm>
            <a:off x="1103441" y="3382144"/>
            <a:ext cx="8030215" cy="3643603"/>
          </a:xfrm>
          <a:prstGeom prst="rect">
            <a:avLst/>
          </a:prstGeom>
        </p:spPr>
      </p:pic>
    </p:spTree>
    <p:extLst>
      <p:ext uri="{BB962C8B-B14F-4D97-AF65-F5344CB8AC3E}">
        <p14:creationId xmlns:p14="http://schemas.microsoft.com/office/powerpoint/2010/main" val="391739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Tasks</a:t>
            </a:r>
          </a:p>
        </p:txBody>
      </p:sp>
      <p:sp>
        <p:nvSpPr>
          <p:cNvPr id="3" name="Content Placeholder 2"/>
          <p:cNvSpPr>
            <a:spLocks noGrp="1"/>
          </p:cNvSpPr>
          <p:nvPr>
            <p:ph idx="1"/>
          </p:nvPr>
        </p:nvSpPr>
        <p:spPr/>
        <p:txBody>
          <a:bodyPr/>
          <a:lstStyle/>
          <a:p>
            <a:r>
              <a:rPr lang="en-US" dirty="0"/>
              <a:t>Computer vision has been the primary area of interest for ML</a:t>
            </a:r>
          </a:p>
          <a:p>
            <a:r>
              <a:rPr lang="en-US" dirty="0"/>
              <a:t>The tasks include: classification, localization, object detection, instance segmentation</a:t>
            </a:r>
          </a:p>
        </p:txBody>
      </p:sp>
      <p:sp>
        <p:nvSpPr>
          <p:cNvPr id="4" name="Content Placeholder 3"/>
          <p:cNvSpPr>
            <a:spLocks noGrp="1"/>
          </p:cNvSpPr>
          <p:nvPr>
            <p:ph idx="10"/>
          </p:nvPr>
        </p:nvSpPr>
        <p:spPr/>
        <p:txBody>
          <a:bodyPr/>
          <a:lstStyle/>
          <a:p>
            <a:r>
              <a:rPr lang="en-US" dirty="0"/>
              <a:t>Machine Learning Basics</a:t>
            </a:r>
          </a:p>
          <a:p>
            <a:endParaRPr lang="en-US" dirty="0"/>
          </a:p>
        </p:txBody>
      </p:sp>
      <p:pic>
        <p:nvPicPr>
          <p:cNvPr id="5" name="Picture 4"/>
          <p:cNvPicPr>
            <a:picLocks noChangeAspect="1"/>
          </p:cNvPicPr>
          <p:nvPr/>
        </p:nvPicPr>
        <p:blipFill>
          <a:blip r:embed="rId2"/>
          <a:stretch>
            <a:fillRect/>
          </a:stretch>
        </p:blipFill>
        <p:spPr>
          <a:xfrm>
            <a:off x="420688" y="3310136"/>
            <a:ext cx="9440250" cy="3892157"/>
          </a:xfrm>
          <a:prstGeom prst="rect">
            <a:avLst/>
          </a:prstGeom>
        </p:spPr>
      </p:pic>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Picture from: Fie-Fei Li, Andrej </a:t>
            </a:r>
            <a:r>
              <a:rPr lang="en-US" sz="1000" dirty="0" err="1"/>
              <a:t>Karpathy</a:t>
            </a:r>
            <a:r>
              <a:rPr lang="en-US" sz="1000" dirty="0"/>
              <a:t>, Justin Johnson – Understanding and Visualizing CNNs </a:t>
            </a:r>
          </a:p>
        </p:txBody>
      </p:sp>
    </p:spTree>
    <p:extLst>
      <p:ext uri="{BB962C8B-B14F-4D97-AF65-F5344CB8AC3E}">
        <p14:creationId xmlns:p14="http://schemas.microsoft.com/office/powerpoint/2010/main" val="205745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normAutofit/>
          </a:bodyPr>
          <a:lstStyle/>
          <a:p>
            <a:r>
              <a:rPr lang="en-US" dirty="0"/>
              <a:t>Machine learning basics</a:t>
            </a:r>
          </a:p>
          <a:p>
            <a:pPr lvl="1"/>
            <a:r>
              <a:rPr lang="en-US" dirty="0"/>
              <a:t>Supervised and unsupervised learning</a:t>
            </a:r>
          </a:p>
          <a:p>
            <a:pPr lvl="1"/>
            <a:r>
              <a:rPr lang="en-US" dirty="0"/>
              <a:t>Linear and non-linear classification methods</a:t>
            </a:r>
          </a:p>
          <a:p>
            <a:r>
              <a:rPr lang="en-US" dirty="0"/>
              <a:t>Introduction to deep learning</a:t>
            </a:r>
          </a:p>
          <a:p>
            <a:r>
              <a:rPr lang="en-US" dirty="0"/>
              <a:t>Elements of neural networks (NNs)</a:t>
            </a:r>
          </a:p>
          <a:p>
            <a:pPr lvl="1"/>
            <a:r>
              <a:rPr lang="en-US" dirty="0"/>
              <a:t>Activation functions</a:t>
            </a:r>
          </a:p>
          <a:p>
            <a:r>
              <a:rPr lang="en-US" dirty="0"/>
              <a:t>Training NNs</a:t>
            </a:r>
          </a:p>
          <a:p>
            <a:pPr lvl="1"/>
            <a:r>
              <a:rPr lang="en-US" dirty="0"/>
              <a:t>Gradient descent</a:t>
            </a:r>
          </a:p>
          <a:p>
            <a:pPr lvl="1"/>
            <a:r>
              <a:rPr lang="en-US" dirty="0"/>
              <a:t>Regularization methods </a:t>
            </a:r>
          </a:p>
          <a:p>
            <a:r>
              <a:rPr lang="en-US" dirty="0"/>
              <a:t>NN architectures</a:t>
            </a:r>
          </a:p>
          <a:p>
            <a:pPr lvl="1"/>
            <a:r>
              <a:rPr lang="en-US" dirty="0"/>
              <a:t>Convolutional NNs</a:t>
            </a:r>
          </a:p>
          <a:p>
            <a:pPr lvl="1"/>
            <a:r>
              <a:rPr lang="en-US" dirty="0"/>
              <a:t>Recurrent NNs</a:t>
            </a:r>
          </a:p>
        </p:txBody>
      </p:sp>
    </p:spTree>
    <p:extLst>
      <p:ext uri="{BB962C8B-B14F-4D97-AF65-F5344CB8AC3E}">
        <p14:creationId xmlns:p14="http://schemas.microsoft.com/office/powerpoint/2010/main" val="2098265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3DC97-B8E5-4546-A6CF-2946C6228A2B}"/>
              </a:ext>
            </a:extLst>
          </p:cNvPr>
          <p:cNvSpPr>
            <a:spLocks noGrp="1"/>
          </p:cNvSpPr>
          <p:nvPr>
            <p:ph type="title"/>
          </p:nvPr>
        </p:nvSpPr>
        <p:spPr/>
        <p:txBody>
          <a:bodyPr/>
          <a:lstStyle/>
          <a:p>
            <a:r>
              <a:rPr lang="en-US" dirty="0"/>
              <a:t>No-Free-Lunch Theorem</a:t>
            </a:r>
          </a:p>
        </p:txBody>
      </p:sp>
      <p:sp>
        <p:nvSpPr>
          <p:cNvPr id="3" name="Content Placeholder 2">
            <a:extLst>
              <a:ext uri="{FF2B5EF4-FFF2-40B4-BE49-F238E27FC236}">
                <a16:creationId xmlns:a16="http://schemas.microsoft.com/office/drawing/2014/main" id="{28952FAF-A212-4776-9B54-25DBE2FFB9E6}"/>
              </a:ext>
            </a:extLst>
          </p:cNvPr>
          <p:cNvSpPr>
            <a:spLocks noGrp="1"/>
          </p:cNvSpPr>
          <p:nvPr>
            <p:ph idx="1"/>
          </p:nvPr>
        </p:nvSpPr>
        <p:spPr/>
        <p:txBody>
          <a:bodyPr>
            <a:normAutofit/>
          </a:bodyPr>
          <a:lstStyle/>
          <a:p>
            <a:r>
              <a:rPr lang="en-US" dirty="0">
                <a:hlinkClick r:id="rId3"/>
              </a:rPr>
              <a:t>Wolpert (2002) - The Supervised Learning No-Free-Lunch Theorems</a:t>
            </a:r>
            <a:endParaRPr lang="en-US" dirty="0"/>
          </a:p>
          <a:p>
            <a:r>
              <a:rPr lang="en-US" dirty="0"/>
              <a:t>The derived classification models for supervised learning are simplifications of the reality </a:t>
            </a:r>
          </a:p>
          <a:p>
            <a:pPr lvl="1"/>
            <a:r>
              <a:rPr lang="en-US" dirty="0"/>
              <a:t>The simplifications are based on certain assumptions</a:t>
            </a:r>
          </a:p>
          <a:p>
            <a:pPr lvl="1"/>
            <a:r>
              <a:rPr lang="en-US" dirty="0"/>
              <a:t>The assumptions fail in some situations</a:t>
            </a:r>
          </a:p>
          <a:p>
            <a:pPr lvl="2"/>
            <a:r>
              <a:rPr lang="en-US" dirty="0"/>
              <a:t>E.g., due to inability to perfectly estimate ML model parameters from limited data</a:t>
            </a:r>
          </a:p>
          <a:p>
            <a:r>
              <a:rPr lang="en-US" dirty="0"/>
              <a:t>In summary, </a:t>
            </a:r>
            <a:r>
              <a:rPr lang="en-US" b="1" i="1" dirty="0">
                <a:solidFill>
                  <a:srgbClr val="0070C0"/>
                </a:solidFill>
              </a:rPr>
              <a:t>No-Free-Lunch Theorem </a:t>
            </a:r>
            <a:r>
              <a:rPr lang="en-US" dirty="0"/>
              <a:t>states:</a:t>
            </a:r>
          </a:p>
          <a:p>
            <a:pPr lvl="1"/>
            <a:r>
              <a:rPr lang="en-US" b="1" dirty="0"/>
              <a:t>No single classifier works the best for all possible problems</a:t>
            </a:r>
          </a:p>
          <a:p>
            <a:pPr lvl="1"/>
            <a:r>
              <a:rPr lang="en-US" dirty="0"/>
              <a:t>Since we need to make assumptions to generalize</a:t>
            </a:r>
          </a:p>
          <a:p>
            <a:pPr lvl="1"/>
            <a:endParaRPr lang="en-US" dirty="0"/>
          </a:p>
        </p:txBody>
      </p:sp>
      <p:sp>
        <p:nvSpPr>
          <p:cNvPr id="4" name="Content Placeholder 3">
            <a:extLst>
              <a:ext uri="{FF2B5EF4-FFF2-40B4-BE49-F238E27FC236}">
                <a16:creationId xmlns:a16="http://schemas.microsoft.com/office/drawing/2014/main" id="{7448B0C1-A4B2-4513-8827-E77146313AA1}"/>
              </a:ext>
            </a:extLst>
          </p:cNvPr>
          <p:cNvSpPr>
            <a:spLocks noGrp="1"/>
          </p:cNvSpPr>
          <p:nvPr>
            <p:ph idx="10"/>
          </p:nvPr>
        </p:nvSpPr>
        <p:spPr/>
        <p:txBody>
          <a:bodyPr/>
          <a:lstStyle/>
          <a:p>
            <a:r>
              <a:rPr lang="en-US" dirty="0"/>
              <a:t>Machine Learning Basics</a:t>
            </a:r>
          </a:p>
          <a:p>
            <a:endParaRPr lang="en-US" dirty="0"/>
          </a:p>
        </p:txBody>
      </p:sp>
    </p:spTree>
    <p:extLst>
      <p:ext uri="{BB962C8B-B14F-4D97-AF65-F5344CB8AC3E}">
        <p14:creationId xmlns:p14="http://schemas.microsoft.com/office/powerpoint/2010/main" val="361629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ML vs. Deep Learning</a:t>
            </a:r>
          </a:p>
        </p:txBody>
      </p:sp>
      <p:sp>
        <p:nvSpPr>
          <p:cNvPr id="3" name="Content Placeholder 2"/>
          <p:cNvSpPr>
            <a:spLocks noGrp="1"/>
          </p:cNvSpPr>
          <p:nvPr>
            <p:ph idx="1"/>
          </p:nvPr>
        </p:nvSpPr>
        <p:spPr/>
        <p:txBody>
          <a:bodyPr/>
          <a:lstStyle/>
          <a:p>
            <a:r>
              <a:rPr lang="en-US" dirty="0"/>
              <a:t>Conventional machine learning methods rely on </a:t>
            </a:r>
            <a:r>
              <a:rPr lang="en-US" dirty="0">
                <a:solidFill>
                  <a:srgbClr val="FF0000"/>
                </a:solidFill>
              </a:rPr>
              <a:t>human-designed feature representations</a:t>
            </a:r>
          </a:p>
          <a:p>
            <a:pPr lvl="1"/>
            <a:r>
              <a:rPr lang="en-US" dirty="0"/>
              <a:t>ML becomes just optimizing weights to best make a final prediction</a:t>
            </a:r>
          </a:p>
          <a:p>
            <a:endParaRPr lang="en-US" dirty="0"/>
          </a:p>
        </p:txBody>
      </p:sp>
      <p:sp>
        <p:nvSpPr>
          <p:cNvPr id="5" name="Content Placeholder 4">
            <a:extLst>
              <a:ext uri="{FF2B5EF4-FFF2-40B4-BE49-F238E27FC236}">
                <a16:creationId xmlns:a16="http://schemas.microsoft.com/office/drawing/2014/main" id="{7C73FF97-6F7D-4479-A76A-0D3AD6EB8D25}"/>
              </a:ext>
            </a:extLst>
          </p:cNvPr>
          <p:cNvSpPr>
            <a:spLocks noGrp="1"/>
          </p:cNvSpPr>
          <p:nvPr>
            <p:ph idx="10"/>
          </p:nvPr>
        </p:nvSpPr>
        <p:spPr/>
        <p:txBody>
          <a:bodyPr/>
          <a:lstStyle/>
          <a:p>
            <a:r>
              <a:rPr lang="en-US" dirty="0"/>
              <a:t>Introduction to Deep Learning</a:t>
            </a:r>
          </a:p>
          <a:p>
            <a:endParaRPr lang="en-US" dirty="0"/>
          </a:p>
        </p:txBody>
      </p:sp>
      <p:sp>
        <p:nvSpPr>
          <p:cNvPr id="7" name="TextBox 6"/>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err="1"/>
              <a:t>Ismini</a:t>
            </a:r>
            <a:r>
              <a:rPr lang="en-US" sz="1000" dirty="0"/>
              <a:t> </a:t>
            </a:r>
            <a:r>
              <a:rPr lang="en-US" sz="1000" dirty="0" err="1"/>
              <a:t>Lourentzou</a:t>
            </a:r>
            <a:r>
              <a:rPr lang="en-US" sz="1000" dirty="0"/>
              <a:t> – Introduction to Deep Learning</a:t>
            </a:r>
          </a:p>
        </p:txBody>
      </p:sp>
      <p:pic>
        <p:nvPicPr>
          <p:cNvPr id="6" name="Picture 5"/>
          <p:cNvPicPr>
            <a:picLocks noChangeAspect="1"/>
          </p:cNvPicPr>
          <p:nvPr/>
        </p:nvPicPr>
        <p:blipFill>
          <a:blip r:embed="rId2"/>
          <a:stretch>
            <a:fillRect/>
          </a:stretch>
        </p:blipFill>
        <p:spPr>
          <a:xfrm>
            <a:off x="2724944" y="3266762"/>
            <a:ext cx="4573686" cy="4147830"/>
          </a:xfrm>
          <a:prstGeom prst="rect">
            <a:avLst/>
          </a:prstGeom>
        </p:spPr>
      </p:pic>
    </p:spTree>
    <p:extLst>
      <p:ext uri="{BB962C8B-B14F-4D97-AF65-F5344CB8AC3E}">
        <p14:creationId xmlns:p14="http://schemas.microsoft.com/office/powerpoint/2010/main" val="261496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b="1" i="1" dirty="0">
                <a:solidFill>
                  <a:srgbClr val="0070C0"/>
                </a:solidFill>
              </a:rPr>
              <a:t>Deep learning </a:t>
            </a:r>
            <a:r>
              <a:rPr lang="en-US" dirty="0"/>
              <a:t>(DL) is a machine learning subfield that uses multiple layers for learning data representations</a:t>
            </a:r>
          </a:p>
          <a:p>
            <a:pPr lvl="1"/>
            <a:r>
              <a:rPr lang="en-US" dirty="0"/>
              <a:t>DL is exceptionally effective at learning patterns</a:t>
            </a:r>
          </a:p>
        </p:txBody>
      </p:sp>
      <p:sp>
        <p:nvSpPr>
          <p:cNvPr id="6" name="Content Placeholder 5">
            <a:extLst>
              <a:ext uri="{FF2B5EF4-FFF2-40B4-BE49-F238E27FC236}">
                <a16:creationId xmlns:a16="http://schemas.microsoft.com/office/drawing/2014/main" id="{87612F4B-DBC6-461F-87D2-57D3A030FC68}"/>
              </a:ext>
            </a:extLst>
          </p:cNvPr>
          <p:cNvSpPr>
            <a:spLocks noGrp="1"/>
          </p:cNvSpPr>
          <p:nvPr>
            <p:ph idx="10"/>
          </p:nvPr>
        </p:nvSpPr>
        <p:spPr/>
        <p:txBody>
          <a:bodyPr/>
          <a:lstStyle/>
          <a:p>
            <a:r>
              <a:rPr lang="en-US" dirty="0"/>
              <a:t>Introduction to Deep Learning</a:t>
            </a:r>
          </a:p>
          <a:p>
            <a:endParaRPr lang="en-US" dirty="0"/>
          </a:p>
        </p:txBody>
      </p:sp>
      <p:pic>
        <p:nvPicPr>
          <p:cNvPr id="4" name="Picture 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207" y="3382144"/>
            <a:ext cx="7207985" cy="3515582"/>
          </a:xfrm>
          <a:prstGeom prst="rect">
            <a:avLst/>
          </a:prstGeom>
        </p:spPr>
      </p:pic>
      <p:sp>
        <p:nvSpPr>
          <p:cNvPr id="5" name="TextBox 4"/>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4"/>
              </a:rPr>
              <a:t>https://www.xenonstack.com/blog/static/public/uploads/media/machine-learning-vs-deep-learning.png</a:t>
            </a:r>
            <a:endParaRPr lang="en-US" sz="1000" dirty="0"/>
          </a:p>
        </p:txBody>
      </p:sp>
    </p:spTree>
    <p:extLst>
      <p:ext uri="{BB962C8B-B14F-4D97-AF65-F5344CB8AC3E}">
        <p14:creationId xmlns:p14="http://schemas.microsoft.com/office/powerpoint/2010/main" val="57379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vs. Deep Learning</a:t>
            </a:r>
          </a:p>
        </p:txBody>
      </p:sp>
      <p:sp>
        <p:nvSpPr>
          <p:cNvPr id="3" name="Content Placeholder 2"/>
          <p:cNvSpPr>
            <a:spLocks noGrp="1"/>
          </p:cNvSpPr>
          <p:nvPr>
            <p:ph idx="1"/>
          </p:nvPr>
        </p:nvSpPr>
        <p:spPr/>
        <p:txBody>
          <a:bodyPr/>
          <a:lstStyle/>
          <a:p>
            <a:r>
              <a:rPr lang="en-US" dirty="0"/>
              <a:t>DL applies a multi-layer process for learning rich hierarchical  features (i.e., data representations)</a:t>
            </a:r>
          </a:p>
          <a:p>
            <a:pPr lvl="1"/>
            <a:r>
              <a:rPr lang="en-US" dirty="0"/>
              <a:t>Input image</a:t>
            </a:r>
            <a:r>
              <a:rPr lang="en-US" dirty="0">
                <a:latin typeface="Times New Roman" panose="02020603050405020304" pitchFamily="18" charset="0"/>
                <a:cs typeface="Times New Roman" panose="02020603050405020304" pitchFamily="18" charset="0"/>
              </a:rPr>
              <a:t> p</a:t>
            </a:r>
            <a:r>
              <a:rPr lang="en-US" dirty="0"/>
              <a:t>ixel</a:t>
            </a:r>
            <a:r>
              <a:rPr lang="en-US" dirty="0">
                <a:latin typeface="Times New Roman" panose="02020603050405020304" pitchFamily="18" charset="0"/>
                <a:cs typeface="Times New Roman" panose="02020603050405020304" pitchFamily="18" charset="0"/>
              </a:rPr>
              <a:t>s → </a:t>
            </a:r>
            <a:r>
              <a:rPr lang="en-US" dirty="0"/>
              <a:t>Edges</a:t>
            </a:r>
            <a:r>
              <a:rPr lang="en-US" dirty="0">
                <a:latin typeface="Times New Roman" panose="02020603050405020304" pitchFamily="18" charset="0"/>
                <a:cs typeface="Times New Roman" panose="02020603050405020304" pitchFamily="18" charset="0"/>
              </a:rPr>
              <a:t> → </a:t>
            </a:r>
            <a:r>
              <a:rPr lang="en-US" dirty="0"/>
              <a:t>Textures</a:t>
            </a:r>
            <a:r>
              <a:rPr lang="en-US" dirty="0">
                <a:latin typeface="Times New Roman" panose="02020603050405020304" pitchFamily="18" charset="0"/>
                <a:cs typeface="Times New Roman" panose="02020603050405020304" pitchFamily="18" charset="0"/>
              </a:rPr>
              <a:t> → </a:t>
            </a:r>
            <a:r>
              <a:rPr lang="en-US" dirty="0"/>
              <a:t>Parts</a:t>
            </a:r>
            <a:r>
              <a:rPr lang="en-US" dirty="0">
                <a:latin typeface="Times New Roman" panose="02020603050405020304" pitchFamily="18" charset="0"/>
                <a:cs typeface="Times New Roman" panose="02020603050405020304" pitchFamily="18" charset="0"/>
              </a:rPr>
              <a:t> →</a:t>
            </a:r>
            <a:r>
              <a:rPr lang="en-US" dirty="0"/>
              <a:t> Objects</a:t>
            </a:r>
          </a:p>
          <a:p>
            <a:endParaRPr lang="en-US" dirty="0"/>
          </a:p>
          <a:p>
            <a:endParaRPr lang="en-US" dirty="0"/>
          </a:p>
        </p:txBody>
      </p:sp>
      <p:sp>
        <p:nvSpPr>
          <p:cNvPr id="58" name="Content Placeholder 57">
            <a:extLst>
              <a:ext uri="{FF2B5EF4-FFF2-40B4-BE49-F238E27FC236}">
                <a16:creationId xmlns:a16="http://schemas.microsoft.com/office/drawing/2014/main" id="{A716B61F-84FF-48F9-88D3-60AA6FB375F8}"/>
              </a:ext>
            </a:extLst>
          </p:cNvPr>
          <p:cNvSpPr>
            <a:spLocks noGrp="1"/>
          </p:cNvSpPr>
          <p:nvPr>
            <p:ph idx="10"/>
          </p:nvPr>
        </p:nvSpPr>
        <p:spPr/>
        <p:txBody>
          <a:bodyPr/>
          <a:lstStyle/>
          <a:p>
            <a:r>
              <a:rPr lang="en-US" dirty="0"/>
              <a:t>Introduction to Deep Learning</a:t>
            </a:r>
          </a:p>
          <a:p>
            <a:endParaRPr lang="en-US" dirty="0"/>
          </a:p>
        </p:txBody>
      </p:sp>
      <p:sp>
        <p:nvSpPr>
          <p:cNvPr id="4" name="TextBox 3"/>
          <p:cNvSpPr txBox="1"/>
          <p:nvPr/>
        </p:nvSpPr>
        <p:spPr>
          <a:xfrm>
            <a:off x="2453518" y="3637265"/>
            <a:ext cx="968355" cy="523220"/>
          </a:xfrm>
          <a:prstGeom prst="rect">
            <a:avLst/>
          </a:prstGeom>
          <a:noFill/>
          <a:ln w="28575">
            <a:solidFill>
              <a:srgbClr val="C00000"/>
            </a:solidFill>
          </a:ln>
        </p:spPr>
        <p:txBody>
          <a:bodyPr wrap="square" rtlCol="0">
            <a:spAutoFit/>
          </a:bodyPr>
          <a:lstStyle/>
          <a:p>
            <a:pPr algn="ctr"/>
            <a:r>
              <a:rPr lang="en-US" sz="1400" dirty="0"/>
              <a:t>Low-Level Features</a:t>
            </a:r>
          </a:p>
        </p:txBody>
      </p:sp>
      <p:sp>
        <p:nvSpPr>
          <p:cNvPr id="5" name="TextBox 4"/>
          <p:cNvSpPr txBox="1"/>
          <p:nvPr/>
        </p:nvSpPr>
        <p:spPr>
          <a:xfrm>
            <a:off x="3951155" y="3623895"/>
            <a:ext cx="917131" cy="523220"/>
          </a:xfrm>
          <a:prstGeom prst="rect">
            <a:avLst/>
          </a:prstGeom>
          <a:noFill/>
          <a:ln w="28575">
            <a:solidFill>
              <a:srgbClr val="C00000"/>
            </a:solidFill>
          </a:ln>
        </p:spPr>
        <p:txBody>
          <a:bodyPr wrap="square" rtlCol="0">
            <a:spAutoFit/>
          </a:bodyPr>
          <a:lstStyle/>
          <a:p>
            <a:pPr algn="ctr"/>
            <a:r>
              <a:rPr lang="en-US" sz="1400" dirty="0"/>
              <a:t>Mid-Level Features</a:t>
            </a:r>
          </a:p>
        </p:txBody>
      </p:sp>
      <p:cxnSp>
        <p:nvCxnSpPr>
          <p:cNvPr id="6" name="Straight Arrow Connector 5"/>
          <p:cNvCxnSpPr/>
          <p:nvPr/>
        </p:nvCxnSpPr>
        <p:spPr bwMode="auto">
          <a:xfrm>
            <a:off x="2089266" y="3885505"/>
            <a:ext cx="350717"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3425062" y="3882975"/>
            <a:ext cx="527426" cy="253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6369469" y="3877959"/>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280310" y="3717064"/>
            <a:ext cx="1345192" cy="307777"/>
          </a:xfrm>
          <a:prstGeom prst="rect">
            <a:avLst/>
          </a:prstGeom>
          <a:noFill/>
          <a:ln w="28575">
            <a:solidFill>
              <a:srgbClr val="C00000"/>
            </a:solidFill>
          </a:ln>
        </p:spPr>
        <p:txBody>
          <a:bodyPr wrap="square" rtlCol="0">
            <a:spAutoFit/>
          </a:bodyPr>
          <a:lstStyle/>
          <a:p>
            <a:pPr algn="ctr"/>
            <a:r>
              <a:rPr lang="en-US" sz="1400" b="1" dirty="0"/>
              <a:t>Output</a:t>
            </a:r>
            <a:endParaRPr lang="en-US" sz="1400" dirty="0"/>
          </a:p>
        </p:txBody>
      </p:sp>
      <p:sp>
        <p:nvSpPr>
          <p:cNvPr id="10" name="TextBox 9"/>
          <p:cNvSpPr txBox="1"/>
          <p:nvPr/>
        </p:nvSpPr>
        <p:spPr>
          <a:xfrm>
            <a:off x="5349803" y="3609343"/>
            <a:ext cx="1025785" cy="523220"/>
          </a:xfrm>
          <a:prstGeom prst="rect">
            <a:avLst/>
          </a:prstGeom>
          <a:noFill/>
          <a:ln w="28575">
            <a:solidFill>
              <a:srgbClr val="C00000"/>
            </a:solidFill>
          </a:ln>
        </p:spPr>
        <p:txBody>
          <a:bodyPr wrap="square" rtlCol="0">
            <a:spAutoFit/>
          </a:bodyPr>
          <a:lstStyle/>
          <a:p>
            <a:pPr algn="ctr"/>
            <a:r>
              <a:rPr lang="en-US" sz="1400" dirty="0"/>
              <a:t>High-Level Features</a:t>
            </a:r>
          </a:p>
        </p:txBody>
      </p:sp>
      <p:cxnSp>
        <p:nvCxnSpPr>
          <p:cNvPr id="11" name="Straight Arrow Connector 10"/>
          <p:cNvCxnSpPr/>
          <p:nvPr/>
        </p:nvCxnSpPr>
        <p:spPr bwMode="auto">
          <a:xfrm flipV="1">
            <a:off x="4883154" y="3862327"/>
            <a:ext cx="451781" cy="5967"/>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6843659" y="3606661"/>
            <a:ext cx="917131" cy="523220"/>
          </a:xfrm>
          <a:prstGeom prst="rect">
            <a:avLst/>
          </a:prstGeom>
          <a:noFill/>
          <a:ln w="28575">
            <a:solidFill>
              <a:srgbClr val="C00000"/>
            </a:solidFill>
          </a:ln>
        </p:spPr>
        <p:txBody>
          <a:bodyPr wrap="square" rtlCol="0">
            <a:spAutoFit/>
          </a:bodyPr>
          <a:lstStyle/>
          <a:p>
            <a:pPr algn="ctr"/>
            <a:r>
              <a:rPr lang="en-US" sz="1400" dirty="0"/>
              <a:t>Trainable Classifier</a:t>
            </a:r>
          </a:p>
        </p:txBody>
      </p:sp>
      <p:cxnSp>
        <p:nvCxnSpPr>
          <p:cNvPr id="13" name="Straight Arrow Connector 12"/>
          <p:cNvCxnSpPr/>
          <p:nvPr/>
        </p:nvCxnSpPr>
        <p:spPr bwMode="auto">
          <a:xfrm flipV="1">
            <a:off x="7809629" y="3880355"/>
            <a:ext cx="459931" cy="262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668453" y="5185214"/>
            <a:ext cx="2465542" cy="1520912"/>
          </a:xfrm>
          <a:prstGeom prst="rect">
            <a:avLst/>
          </a:prstGeom>
        </p:spPr>
      </p:pic>
      <p:grpSp>
        <p:nvGrpSpPr>
          <p:cNvPr id="15" name="Group 14"/>
          <p:cNvGrpSpPr/>
          <p:nvPr/>
        </p:nvGrpSpPr>
        <p:grpSpPr>
          <a:xfrm>
            <a:off x="2940968" y="4715176"/>
            <a:ext cx="1506702" cy="2463265"/>
            <a:chOff x="1607820" y="2446906"/>
            <a:chExt cx="2176541" cy="3256986"/>
          </a:xfrm>
        </p:grpSpPr>
        <p:pic>
          <p:nvPicPr>
            <p:cNvPr id="16" name="Picture 15"/>
            <p:cNvPicPr>
              <a:picLocks noChangeAspect="1"/>
            </p:cNvPicPr>
            <p:nvPr/>
          </p:nvPicPr>
          <p:blipFill>
            <a:blip r:embed="rId4"/>
            <a:stretch>
              <a:fillRect/>
            </a:stretch>
          </p:blipFill>
          <p:spPr>
            <a:xfrm>
              <a:off x="1623060" y="2446908"/>
              <a:ext cx="695640" cy="625846"/>
            </a:xfrm>
            <a:prstGeom prst="rect">
              <a:avLst/>
            </a:prstGeom>
          </p:spPr>
        </p:pic>
        <p:pic>
          <p:nvPicPr>
            <p:cNvPr id="17" name="Picture 16"/>
            <p:cNvPicPr>
              <a:picLocks noChangeAspect="1"/>
            </p:cNvPicPr>
            <p:nvPr/>
          </p:nvPicPr>
          <p:blipFill>
            <a:blip r:embed="rId5"/>
            <a:stretch>
              <a:fillRect/>
            </a:stretch>
          </p:blipFill>
          <p:spPr>
            <a:xfrm>
              <a:off x="2362200" y="2446907"/>
              <a:ext cx="700295" cy="619175"/>
            </a:xfrm>
            <a:prstGeom prst="rect">
              <a:avLst/>
            </a:prstGeom>
          </p:spPr>
        </p:pic>
        <p:pic>
          <p:nvPicPr>
            <p:cNvPr id="18" name="Picture 17"/>
            <p:cNvPicPr>
              <a:picLocks noChangeAspect="1"/>
            </p:cNvPicPr>
            <p:nvPr/>
          </p:nvPicPr>
          <p:blipFill>
            <a:blip r:embed="rId6"/>
            <a:stretch>
              <a:fillRect/>
            </a:stretch>
          </p:blipFill>
          <p:spPr>
            <a:xfrm>
              <a:off x="3093720" y="2446906"/>
              <a:ext cx="678617" cy="618227"/>
            </a:xfrm>
            <a:prstGeom prst="rect">
              <a:avLst/>
            </a:prstGeom>
          </p:spPr>
        </p:pic>
        <p:pic>
          <p:nvPicPr>
            <p:cNvPr id="19" name="Picture 18"/>
            <p:cNvPicPr>
              <a:picLocks noChangeAspect="1"/>
            </p:cNvPicPr>
            <p:nvPr/>
          </p:nvPicPr>
          <p:blipFill>
            <a:blip r:embed="rId7"/>
            <a:stretch>
              <a:fillRect/>
            </a:stretch>
          </p:blipFill>
          <p:spPr>
            <a:xfrm>
              <a:off x="1607820" y="3107538"/>
              <a:ext cx="706764" cy="620063"/>
            </a:xfrm>
            <a:prstGeom prst="rect">
              <a:avLst/>
            </a:prstGeom>
          </p:spPr>
        </p:pic>
        <p:pic>
          <p:nvPicPr>
            <p:cNvPr id="20" name="Picture 19"/>
            <p:cNvPicPr>
              <a:picLocks noChangeAspect="1"/>
            </p:cNvPicPr>
            <p:nvPr/>
          </p:nvPicPr>
          <p:blipFill>
            <a:blip r:embed="rId8"/>
            <a:stretch>
              <a:fillRect/>
            </a:stretch>
          </p:blipFill>
          <p:spPr>
            <a:xfrm>
              <a:off x="2354580" y="3107538"/>
              <a:ext cx="700296" cy="607184"/>
            </a:xfrm>
            <a:prstGeom prst="rect">
              <a:avLst/>
            </a:prstGeom>
          </p:spPr>
        </p:pic>
        <p:pic>
          <p:nvPicPr>
            <p:cNvPr id="21" name="Picture 20"/>
            <p:cNvPicPr>
              <a:picLocks noChangeAspect="1"/>
            </p:cNvPicPr>
            <p:nvPr/>
          </p:nvPicPr>
          <p:blipFill>
            <a:blip r:embed="rId9"/>
            <a:stretch>
              <a:fillRect/>
            </a:stretch>
          </p:blipFill>
          <p:spPr>
            <a:xfrm>
              <a:off x="3105746" y="3101340"/>
              <a:ext cx="666591" cy="626261"/>
            </a:xfrm>
            <a:prstGeom prst="rect">
              <a:avLst/>
            </a:prstGeom>
          </p:spPr>
        </p:pic>
        <p:pic>
          <p:nvPicPr>
            <p:cNvPr id="22" name="Picture 21"/>
            <p:cNvPicPr>
              <a:picLocks noChangeAspect="1"/>
            </p:cNvPicPr>
            <p:nvPr/>
          </p:nvPicPr>
          <p:blipFill>
            <a:blip r:embed="rId10"/>
            <a:stretch>
              <a:fillRect/>
            </a:stretch>
          </p:blipFill>
          <p:spPr>
            <a:xfrm>
              <a:off x="1607821" y="3774209"/>
              <a:ext cx="706764" cy="624500"/>
            </a:xfrm>
            <a:prstGeom prst="rect">
              <a:avLst/>
            </a:prstGeom>
          </p:spPr>
        </p:pic>
        <p:pic>
          <p:nvPicPr>
            <p:cNvPr id="23" name="Picture 22"/>
            <p:cNvPicPr>
              <a:picLocks noChangeAspect="1"/>
            </p:cNvPicPr>
            <p:nvPr/>
          </p:nvPicPr>
          <p:blipFill>
            <a:blip r:embed="rId11"/>
            <a:stretch>
              <a:fillRect/>
            </a:stretch>
          </p:blipFill>
          <p:spPr>
            <a:xfrm>
              <a:off x="2354580" y="3764280"/>
              <a:ext cx="700295" cy="634429"/>
            </a:xfrm>
            <a:prstGeom prst="rect">
              <a:avLst/>
            </a:prstGeom>
          </p:spPr>
        </p:pic>
        <p:pic>
          <p:nvPicPr>
            <p:cNvPr id="24" name="Picture 23"/>
            <p:cNvPicPr>
              <a:picLocks noChangeAspect="1"/>
            </p:cNvPicPr>
            <p:nvPr/>
          </p:nvPicPr>
          <p:blipFill>
            <a:blip r:embed="rId12"/>
            <a:stretch>
              <a:fillRect/>
            </a:stretch>
          </p:blipFill>
          <p:spPr>
            <a:xfrm>
              <a:off x="2346960" y="5072821"/>
              <a:ext cx="700296" cy="631071"/>
            </a:xfrm>
            <a:prstGeom prst="rect">
              <a:avLst/>
            </a:prstGeom>
          </p:spPr>
        </p:pic>
        <p:pic>
          <p:nvPicPr>
            <p:cNvPr id="25" name="Picture 24"/>
            <p:cNvPicPr>
              <a:picLocks noChangeAspect="1"/>
            </p:cNvPicPr>
            <p:nvPr/>
          </p:nvPicPr>
          <p:blipFill>
            <a:blip r:embed="rId13"/>
            <a:stretch>
              <a:fillRect/>
            </a:stretch>
          </p:blipFill>
          <p:spPr>
            <a:xfrm>
              <a:off x="1607820" y="4432741"/>
              <a:ext cx="695640" cy="624500"/>
            </a:xfrm>
            <a:prstGeom prst="rect">
              <a:avLst/>
            </a:prstGeom>
          </p:spPr>
        </p:pic>
        <p:pic>
          <p:nvPicPr>
            <p:cNvPr id="26" name="Picture 25"/>
            <p:cNvPicPr>
              <a:picLocks noChangeAspect="1"/>
            </p:cNvPicPr>
            <p:nvPr/>
          </p:nvPicPr>
          <p:blipFill>
            <a:blip r:embed="rId14"/>
            <a:stretch>
              <a:fillRect/>
            </a:stretch>
          </p:blipFill>
          <p:spPr>
            <a:xfrm>
              <a:off x="2346960" y="4423735"/>
              <a:ext cx="700295" cy="623526"/>
            </a:xfrm>
            <a:prstGeom prst="rect">
              <a:avLst/>
            </a:prstGeom>
          </p:spPr>
        </p:pic>
        <p:pic>
          <p:nvPicPr>
            <p:cNvPr id="27" name="Picture 26"/>
            <p:cNvPicPr>
              <a:picLocks noChangeAspect="1"/>
            </p:cNvPicPr>
            <p:nvPr/>
          </p:nvPicPr>
          <p:blipFill>
            <a:blip r:embed="rId15"/>
            <a:stretch>
              <a:fillRect/>
            </a:stretch>
          </p:blipFill>
          <p:spPr>
            <a:xfrm>
              <a:off x="3105744" y="3756660"/>
              <a:ext cx="678617" cy="634429"/>
            </a:xfrm>
            <a:prstGeom prst="rect">
              <a:avLst/>
            </a:prstGeom>
          </p:spPr>
        </p:pic>
        <p:pic>
          <p:nvPicPr>
            <p:cNvPr id="28" name="Picture 27"/>
            <p:cNvPicPr>
              <a:picLocks noChangeAspect="1"/>
            </p:cNvPicPr>
            <p:nvPr/>
          </p:nvPicPr>
          <p:blipFill>
            <a:blip r:embed="rId16"/>
            <a:stretch>
              <a:fillRect/>
            </a:stretch>
          </p:blipFill>
          <p:spPr>
            <a:xfrm>
              <a:off x="3105744" y="4419600"/>
              <a:ext cx="678617" cy="627661"/>
            </a:xfrm>
            <a:prstGeom prst="rect">
              <a:avLst/>
            </a:prstGeom>
          </p:spPr>
        </p:pic>
        <p:pic>
          <p:nvPicPr>
            <p:cNvPr id="29" name="Picture 28"/>
            <p:cNvPicPr>
              <a:picLocks noChangeAspect="1"/>
            </p:cNvPicPr>
            <p:nvPr/>
          </p:nvPicPr>
          <p:blipFill>
            <a:blip r:embed="rId17"/>
            <a:stretch>
              <a:fillRect/>
            </a:stretch>
          </p:blipFill>
          <p:spPr>
            <a:xfrm>
              <a:off x="1607821" y="5072821"/>
              <a:ext cx="695640" cy="631071"/>
            </a:xfrm>
            <a:prstGeom prst="rect">
              <a:avLst/>
            </a:prstGeom>
          </p:spPr>
        </p:pic>
        <p:pic>
          <p:nvPicPr>
            <p:cNvPr id="30" name="Picture 29"/>
            <p:cNvPicPr>
              <a:picLocks noChangeAspect="1"/>
            </p:cNvPicPr>
            <p:nvPr/>
          </p:nvPicPr>
          <p:blipFill>
            <a:blip r:embed="rId18"/>
            <a:stretch>
              <a:fillRect/>
            </a:stretch>
          </p:blipFill>
          <p:spPr>
            <a:xfrm>
              <a:off x="3105744" y="5067300"/>
              <a:ext cx="678617" cy="636592"/>
            </a:xfrm>
            <a:prstGeom prst="rect">
              <a:avLst/>
            </a:prstGeom>
          </p:spPr>
        </p:pic>
      </p:grpSp>
      <p:grpSp>
        <p:nvGrpSpPr>
          <p:cNvPr id="31" name="Group 30"/>
          <p:cNvGrpSpPr/>
          <p:nvPr/>
        </p:nvGrpSpPr>
        <p:grpSpPr>
          <a:xfrm>
            <a:off x="4804819" y="4679788"/>
            <a:ext cx="1664541" cy="2498653"/>
            <a:chOff x="4524496" y="2438400"/>
            <a:chExt cx="2012703" cy="3312179"/>
          </a:xfrm>
        </p:grpSpPr>
        <p:pic>
          <p:nvPicPr>
            <p:cNvPr id="32" name="Picture 31"/>
            <p:cNvPicPr>
              <a:picLocks noChangeAspect="1"/>
            </p:cNvPicPr>
            <p:nvPr/>
          </p:nvPicPr>
          <p:blipFill>
            <a:blip r:embed="rId19"/>
            <a:stretch>
              <a:fillRect/>
            </a:stretch>
          </p:blipFill>
          <p:spPr>
            <a:xfrm>
              <a:off x="4524497" y="2438400"/>
              <a:ext cx="643625" cy="626733"/>
            </a:xfrm>
            <a:prstGeom prst="rect">
              <a:avLst/>
            </a:prstGeom>
          </p:spPr>
        </p:pic>
        <p:pic>
          <p:nvPicPr>
            <p:cNvPr id="33" name="Picture 32"/>
            <p:cNvPicPr>
              <a:picLocks noChangeAspect="1"/>
            </p:cNvPicPr>
            <p:nvPr/>
          </p:nvPicPr>
          <p:blipFill>
            <a:blip r:embed="rId20"/>
            <a:stretch>
              <a:fillRect/>
            </a:stretch>
          </p:blipFill>
          <p:spPr>
            <a:xfrm>
              <a:off x="4524497" y="3116580"/>
              <a:ext cx="643625" cy="625848"/>
            </a:xfrm>
            <a:prstGeom prst="rect">
              <a:avLst/>
            </a:prstGeom>
          </p:spPr>
        </p:pic>
        <p:pic>
          <p:nvPicPr>
            <p:cNvPr id="34" name="Picture 33"/>
            <p:cNvPicPr>
              <a:picLocks noChangeAspect="1"/>
            </p:cNvPicPr>
            <p:nvPr/>
          </p:nvPicPr>
          <p:blipFill>
            <a:blip r:embed="rId21"/>
            <a:stretch>
              <a:fillRect/>
            </a:stretch>
          </p:blipFill>
          <p:spPr>
            <a:xfrm>
              <a:off x="4524496" y="3789961"/>
              <a:ext cx="643625" cy="628125"/>
            </a:xfrm>
            <a:prstGeom prst="rect">
              <a:avLst/>
            </a:prstGeom>
          </p:spPr>
        </p:pic>
        <p:pic>
          <p:nvPicPr>
            <p:cNvPr id="35" name="Picture 34"/>
            <p:cNvPicPr>
              <a:picLocks noChangeAspect="1"/>
            </p:cNvPicPr>
            <p:nvPr/>
          </p:nvPicPr>
          <p:blipFill>
            <a:blip r:embed="rId22"/>
            <a:stretch>
              <a:fillRect/>
            </a:stretch>
          </p:blipFill>
          <p:spPr>
            <a:xfrm>
              <a:off x="5203254" y="2438400"/>
              <a:ext cx="657721" cy="626733"/>
            </a:xfrm>
            <a:prstGeom prst="rect">
              <a:avLst/>
            </a:prstGeom>
          </p:spPr>
        </p:pic>
        <p:pic>
          <p:nvPicPr>
            <p:cNvPr id="36" name="Picture 35"/>
            <p:cNvPicPr>
              <a:picLocks noChangeAspect="1"/>
            </p:cNvPicPr>
            <p:nvPr/>
          </p:nvPicPr>
          <p:blipFill>
            <a:blip r:embed="rId23"/>
            <a:stretch>
              <a:fillRect/>
            </a:stretch>
          </p:blipFill>
          <p:spPr>
            <a:xfrm>
              <a:off x="5890260" y="2446021"/>
              <a:ext cx="646939" cy="626733"/>
            </a:xfrm>
            <a:prstGeom prst="rect">
              <a:avLst/>
            </a:prstGeom>
          </p:spPr>
        </p:pic>
        <p:pic>
          <p:nvPicPr>
            <p:cNvPr id="37" name="Picture 36"/>
            <p:cNvPicPr>
              <a:picLocks noChangeAspect="1"/>
            </p:cNvPicPr>
            <p:nvPr/>
          </p:nvPicPr>
          <p:blipFill>
            <a:blip r:embed="rId24"/>
            <a:stretch>
              <a:fillRect/>
            </a:stretch>
          </p:blipFill>
          <p:spPr>
            <a:xfrm>
              <a:off x="5203254" y="3116580"/>
              <a:ext cx="651481" cy="625848"/>
            </a:xfrm>
            <a:prstGeom prst="rect">
              <a:avLst/>
            </a:prstGeom>
          </p:spPr>
        </p:pic>
        <p:pic>
          <p:nvPicPr>
            <p:cNvPr id="38" name="Picture 37"/>
            <p:cNvPicPr>
              <a:picLocks noChangeAspect="1"/>
            </p:cNvPicPr>
            <p:nvPr/>
          </p:nvPicPr>
          <p:blipFill>
            <a:blip r:embed="rId25"/>
            <a:stretch>
              <a:fillRect/>
            </a:stretch>
          </p:blipFill>
          <p:spPr>
            <a:xfrm>
              <a:off x="5890260" y="3116580"/>
              <a:ext cx="646939" cy="625848"/>
            </a:xfrm>
            <a:prstGeom prst="rect">
              <a:avLst/>
            </a:prstGeom>
          </p:spPr>
        </p:pic>
        <p:pic>
          <p:nvPicPr>
            <p:cNvPr id="39" name="Picture 38"/>
            <p:cNvPicPr>
              <a:picLocks noChangeAspect="1"/>
            </p:cNvPicPr>
            <p:nvPr/>
          </p:nvPicPr>
          <p:blipFill>
            <a:blip r:embed="rId26"/>
            <a:stretch>
              <a:fillRect/>
            </a:stretch>
          </p:blipFill>
          <p:spPr>
            <a:xfrm>
              <a:off x="5205016" y="3793491"/>
              <a:ext cx="649720" cy="624595"/>
            </a:xfrm>
            <a:prstGeom prst="rect">
              <a:avLst/>
            </a:prstGeom>
          </p:spPr>
        </p:pic>
        <p:pic>
          <p:nvPicPr>
            <p:cNvPr id="40" name="Picture 39"/>
            <p:cNvPicPr>
              <a:picLocks noChangeAspect="1"/>
            </p:cNvPicPr>
            <p:nvPr/>
          </p:nvPicPr>
          <p:blipFill>
            <a:blip r:embed="rId27"/>
            <a:stretch>
              <a:fillRect/>
            </a:stretch>
          </p:blipFill>
          <p:spPr>
            <a:xfrm>
              <a:off x="5890260" y="3787140"/>
              <a:ext cx="646939" cy="630946"/>
            </a:xfrm>
            <a:prstGeom prst="rect">
              <a:avLst/>
            </a:prstGeom>
          </p:spPr>
        </p:pic>
        <p:pic>
          <p:nvPicPr>
            <p:cNvPr id="41" name="Picture 40"/>
            <p:cNvPicPr>
              <a:picLocks noChangeAspect="1"/>
            </p:cNvPicPr>
            <p:nvPr/>
          </p:nvPicPr>
          <p:blipFill>
            <a:blip r:embed="rId28"/>
            <a:stretch>
              <a:fillRect/>
            </a:stretch>
          </p:blipFill>
          <p:spPr>
            <a:xfrm>
              <a:off x="4524496" y="4465321"/>
              <a:ext cx="643625" cy="630947"/>
            </a:xfrm>
            <a:prstGeom prst="rect">
              <a:avLst/>
            </a:prstGeom>
          </p:spPr>
        </p:pic>
        <p:pic>
          <p:nvPicPr>
            <p:cNvPr id="42" name="Picture 41"/>
            <p:cNvPicPr>
              <a:picLocks noChangeAspect="1"/>
            </p:cNvPicPr>
            <p:nvPr/>
          </p:nvPicPr>
          <p:blipFill>
            <a:blip r:embed="rId29"/>
            <a:stretch>
              <a:fillRect/>
            </a:stretch>
          </p:blipFill>
          <p:spPr>
            <a:xfrm>
              <a:off x="5203254" y="4465320"/>
              <a:ext cx="651481" cy="630947"/>
            </a:xfrm>
            <a:prstGeom prst="rect">
              <a:avLst/>
            </a:prstGeom>
          </p:spPr>
        </p:pic>
        <p:pic>
          <p:nvPicPr>
            <p:cNvPr id="43" name="Picture 42"/>
            <p:cNvPicPr>
              <a:picLocks noChangeAspect="1"/>
            </p:cNvPicPr>
            <p:nvPr/>
          </p:nvPicPr>
          <p:blipFill>
            <a:blip r:embed="rId30"/>
            <a:stretch>
              <a:fillRect/>
            </a:stretch>
          </p:blipFill>
          <p:spPr>
            <a:xfrm>
              <a:off x="5901503" y="4465320"/>
              <a:ext cx="635696" cy="630948"/>
            </a:xfrm>
            <a:prstGeom prst="rect">
              <a:avLst/>
            </a:prstGeom>
          </p:spPr>
        </p:pic>
        <p:pic>
          <p:nvPicPr>
            <p:cNvPr id="44" name="Picture 43"/>
            <p:cNvPicPr>
              <a:picLocks noChangeAspect="1"/>
            </p:cNvPicPr>
            <p:nvPr/>
          </p:nvPicPr>
          <p:blipFill>
            <a:blip r:embed="rId31"/>
            <a:stretch>
              <a:fillRect/>
            </a:stretch>
          </p:blipFill>
          <p:spPr>
            <a:xfrm>
              <a:off x="4524496" y="5138337"/>
              <a:ext cx="649484" cy="612241"/>
            </a:xfrm>
            <a:prstGeom prst="rect">
              <a:avLst/>
            </a:prstGeom>
          </p:spPr>
        </p:pic>
        <p:pic>
          <p:nvPicPr>
            <p:cNvPr id="45" name="Picture 44"/>
            <p:cNvPicPr>
              <a:picLocks noChangeAspect="1"/>
            </p:cNvPicPr>
            <p:nvPr/>
          </p:nvPicPr>
          <p:blipFill>
            <a:blip r:embed="rId32"/>
            <a:stretch>
              <a:fillRect/>
            </a:stretch>
          </p:blipFill>
          <p:spPr>
            <a:xfrm>
              <a:off x="5217288" y="5138334"/>
              <a:ext cx="637447" cy="612244"/>
            </a:xfrm>
            <a:prstGeom prst="rect">
              <a:avLst/>
            </a:prstGeom>
          </p:spPr>
        </p:pic>
        <p:pic>
          <p:nvPicPr>
            <p:cNvPr id="46" name="Picture 45"/>
            <p:cNvPicPr>
              <a:picLocks noChangeAspect="1"/>
            </p:cNvPicPr>
            <p:nvPr/>
          </p:nvPicPr>
          <p:blipFill>
            <a:blip r:embed="rId33"/>
            <a:stretch>
              <a:fillRect/>
            </a:stretch>
          </p:blipFill>
          <p:spPr>
            <a:xfrm>
              <a:off x="5890260" y="5138335"/>
              <a:ext cx="640804" cy="612244"/>
            </a:xfrm>
            <a:prstGeom prst="rect">
              <a:avLst/>
            </a:prstGeom>
          </p:spPr>
        </p:pic>
      </p:grpSp>
      <p:grpSp>
        <p:nvGrpSpPr>
          <p:cNvPr id="47" name="Group 46"/>
          <p:cNvGrpSpPr/>
          <p:nvPr/>
        </p:nvGrpSpPr>
        <p:grpSpPr>
          <a:xfrm>
            <a:off x="6740657" y="4705598"/>
            <a:ext cx="1816935" cy="2472842"/>
            <a:chOff x="5142015" y="2305442"/>
            <a:chExt cx="2816469" cy="3434576"/>
          </a:xfrm>
        </p:grpSpPr>
        <p:pic>
          <p:nvPicPr>
            <p:cNvPr id="48" name="Picture 47"/>
            <p:cNvPicPr>
              <a:picLocks noChangeAspect="1"/>
            </p:cNvPicPr>
            <p:nvPr/>
          </p:nvPicPr>
          <p:blipFill>
            <a:blip r:embed="rId34"/>
            <a:stretch>
              <a:fillRect/>
            </a:stretch>
          </p:blipFill>
          <p:spPr>
            <a:xfrm>
              <a:off x="5142016" y="4026763"/>
              <a:ext cx="1381983" cy="837618"/>
            </a:xfrm>
            <a:prstGeom prst="rect">
              <a:avLst/>
            </a:prstGeom>
          </p:spPr>
        </p:pic>
        <p:pic>
          <p:nvPicPr>
            <p:cNvPr id="49" name="Picture 48"/>
            <p:cNvPicPr>
              <a:picLocks noChangeAspect="1"/>
            </p:cNvPicPr>
            <p:nvPr/>
          </p:nvPicPr>
          <p:blipFill>
            <a:blip r:embed="rId35"/>
            <a:stretch>
              <a:fillRect/>
            </a:stretch>
          </p:blipFill>
          <p:spPr>
            <a:xfrm>
              <a:off x="6567154" y="2309746"/>
              <a:ext cx="1372080" cy="807829"/>
            </a:xfrm>
            <a:prstGeom prst="rect">
              <a:avLst/>
            </a:prstGeom>
          </p:spPr>
        </p:pic>
        <p:pic>
          <p:nvPicPr>
            <p:cNvPr id="50" name="Picture 49"/>
            <p:cNvPicPr>
              <a:picLocks noChangeAspect="1"/>
            </p:cNvPicPr>
            <p:nvPr/>
          </p:nvPicPr>
          <p:blipFill>
            <a:blip r:embed="rId36"/>
            <a:stretch>
              <a:fillRect/>
            </a:stretch>
          </p:blipFill>
          <p:spPr>
            <a:xfrm>
              <a:off x="6576520" y="3162300"/>
              <a:ext cx="1381964" cy="829613"/>
            </a:xfrm>
            <a:prstGeom prst="rect">
              <a:avLst/>
            </a:prstGeom>
          </p:spPr>
        </p:pic>
        <p:pic>
          <p:nvPicPr>
            <p:cNvPr id="51" name="Picture 50"/>
            <p:cNvPicPr>
              <a:picLocks noChangeAspect="1"/>
            </p:cNvPicPr>
            <p:nvPr/>
          </p:nvPicPr>
          <p:blipFill>
            <a:blip r:embed="rId37"/>
            <a:stretch>
              <a:fillRect/>
            </a:stretch>
          </p:blipFill>
          <p:spPr>
            <a:xfrm>
              <a:off x="5142017" y="2305442"/>
              <a:ext cx="1381983" cy="812133"/>
            </a:xfrm>
            <a:prstGeom prst="rect">
              <a:avLst/>
            </a:prstGeom>
          </p:spPr>
        </p:pic>
        <p:pic>
          <p:nvPicPr>
            <p:cNvPr id="52" name="Picture 51"/>
            <p:cNvPicPr>
              <a:picLocks noChangeAspect="1"/>
            </p:cNvPicPr>
            <p:nvPr/>
          </p:nvPicPr>
          <p:blipFill>
            <a:blip r:embed="rId38"/>
            <a:stretch>
              <a:fillRect/>
            </a:stretch>
          </p:blipFill>
          <p:spPr>
            <a:xfrm>
              <a:off x="5144301" y="3162300"/>
              <a:ext cx="1379700" cy="814442"/>
            </a:xfrm>
            <a:prstGeom prst="rect">
              <a:avLst/>
            </a:prstGeom>
          </p:spPr>
        </p:pic>
        <p:pic>
          <p:nvPicPr>
            <p:cNvPr id="53" name="Picture 52"/>
            <p:cNvPicPr>
              <a:picLocks noChangeAspect="1"/>
            </p:cNvPicPr>
            <p:nvPr/>
          </p:nvPicPr>
          <p:blipFill>
            <a:blip r:embed="rId39"/>
            <a:stretch>
              <a:fillRect/>
            </a:stretch>
          </p:blipFill>
          <p:spPr>
            <a:xfrm>
              <a:off x="6576520" y="4036822"/>
              <a:ext cx="1362714" cy="824738"/>
            </a:xfrm>
            <a:prstGeom prst="rect">
              <a:avLst/>
            </a:prstGeom>
          </p:spPr>
        </p:pic>
        <p:pic>
          <p:nvPicPr>
            <p:cNvPr id="54" name="Picture 53"/>
            <p:cNvPicPr>
              <a:picLocks noChangeAspect="1"/>
            </p:cNvPicPr>
            <p:nvPr/>
          </p:nvPicPr>
          <p:blipFill>
            <a:blip r:embed="rId40"/>
            <a:stretch>
              <a:fillRect/>
            </a:stretch>
          </p:blipFill>
          <p:spPr>
            <a:xfrm>
              <a:off x="5142015" y="4892420"/>
              <a:ext cx="1381983" cy="847598"/>
            </a:xfrm>
            <a:prstGeom prst="rect">
              <a:avLst/>
            </a:prstGeom>
          </p:spPr>
        </p:pic>
        <p:pic>
          <p:nvPicPr>
            <p:cNvPr id="55" name="Picture 54"/>
            <p:cNvPicPr>
              <a:picLocks noChangeAspect="1"/>
            </p:cNvPicPr>
            <p:nvPr/>
          </p:nvPicPr>
          <p:blipFill>
            <a:blip r:embed="rId41"/>
            <a:stretch>
              <a:fillRect/>
            </a:stretch>
          </p:blipFill>
          <p:spPr>
            <a:xfrm>
              <a:off x="6567154" y="4923768"/>
              <a:ext cx="1391330" cy="816250"/>
            </a:xfrm>
            <a:prstGeom prst="rect">
              <a:avLst/>
            </a:prstGeom>
          </p:spPr>
        </p:pic>
      </p:grpSp>
      <p:pic>
        <p:nvPicPr>
          <p:cNvPr id="56" name="Picture 5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01320" y="3310136"/>
            <a:ext cx="1580888" cy="1190076"/>
          </a:xfrm>
          <a:prstGeom prst="rect">
            <a:avLst/>
          </a:prstGeom>
        </p:spPr>
      </p:pic>
      <p:sp>
        <p:nvSpPr>
          <p:cNvPr id="57" name="TextBox 56">
            <a:extLst>
              <a:ext uri="{FF2B5EF4-FFF2-40B4-BE49-F238E27FC236}">
                <a16:creationId xmlns:a16="http://schemas.microsoft.com/office/drawing/2014/main" id="{D6FEB934-C40A-46FE-ACC4-22FF59AD49F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cxnSp>
        <p:nvCxnSpPr>
          <p:cNvPr id="59" name="Straight Arrow Connector 58">
            <a:extLst>
              <a:ext uri="{FF2B5EF4-FFF2-40B4-BE49-F238E27FC236}">
                <a16:creationId xmlns:a16="http://schemas.microsoft.com/office/drawing/2014/main" id="{A1A05A3B-E9C2-41CE-8D22-1CEF9376C85A}"/>
              </a:ext>
            </a:extLst>
          </p:cNvPr>
          <p:cNvCxnSpPr>
            <a:cxnSpLocks/>
          </p:cNvCxnSpPr>
          <p:nvPr/>
        </p:nvCxnSpPr>
        <p:spPr>
          <a:xfrm flipH="1">
            <a:off x="2406000" y="4286409"/>
            <a:ext cx="344833" cy="361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97E480-441A-4459-9C45-E1D4B71454A7}"/>
              </a:ext>
            </a:extLst>
          </p:cNvPr>
          <p:cNvCxnSpPr>
            <a:cxnSpLocks/>
          </p:cNvCxnSpPr>
          <p:nvPr/>
        </p:nvCxnSpPr>
        <p:spPr>
          <a:xfrm>
            <a:off x="3074625" y="4254715"/>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A01555-D1B6-415F-983B-9FD8A5BC0E40}"/>
              </a:ext>
            </a:extLst>
          </p:cNvPr>
          <p:cNvCxnSpPr>
            <a:cxnSpLocks/>
          </p:cNvCxnSpPr>
          <p:nvPr/>
        </p:nvCxnSpPr>
        <p:spPr>
          <a:xfrm>
            <a:off x="4563081" y="4207778"/>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F32EE5-1A42-4E2A-BCE2-FCFE66473C67}"/>
              </a:ext>
            </a:extLst>
          </p:cNvPr>
          <p:cNvCxnSpPr>
            <a:cxnSpLocks/>
          </p:cNvCxnSpPr>
          <p:nvPr/>
        </p:nvCxnSpPr>
        <p:spPr>
          <a:xfrm>
            <a:off x="6326833" y="4173819"/>
            <a:ext cx="502567" cy="3927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650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is DL Useful?</a:t>
            </a:r>
          </a:p>
        </p:txBody>
      </p:sp>
      <p:sp>
        <p:nvSpPr>
          <p:cNvPr id="3" name="Content Placeholder 2"/>
          <p:cNvSpPr>
            <a:spLocks noGrp="1"/>
          </p:cNvSpPr>
          <p:nvPr>
            <p:ph idx="1"/>
          </p:nvPr>
        </p:nvSpPr>
        <p:spPr/>
        <p:txBody>
          <a:bodyPr/>
          <a:lstStyle/>
          <a:p>
            <a:r>
              <a:rPr lang="en-US" dirty="0"/>
              <a:t>DL provides a flexible, learnable framework for representing visual, text, linguistic information</a:t>
            </a:r>
          </a:p>
          <a:p>
            <a:pPr lvl="1"/>
            <a:r>
              <a:rPr lang="en-US" dirty="0"/>
              <a:t>Can learn in supervised and unsupervised manner</a:t>
            </a:r>
          </a:p>
          <a:p>
            <a:r>
              <a:rPr lang="en-US" dirty="0"/>
              <a:t>DL represents an effective end-to-end learning system</a:t>
            </a:r>
          </a:p>
          <a:p>
            <a:r>
              <a:rPr lang="en-US" dirty="0"/>
              <a:t>Requires large amounts of training data</a:t>
            </a:r>
          </a:p>
          <a:p>
            <a:r>
              <a:rPr lang="en-US" dirty="0"/>
              <a:t>Since about 2010, DL has outperformed other ML techniques</a:t>
            </a:r>
          </a:p>
          <a:p>
            <a:pPr lvl="1"/>
            <a:r>
              <a:rPr lang="en-US" dirty="0"/>
              <a:t>First in vision and speech, then NLP, and other applications</a:t>
            </a:r>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9F1D1F82-B83E-4419-9EF2-65DFFD63646B}"/>
              </a:ext>
            </a:extLst>
          </p:cNvPr>
          <p:cNvSpPr>
            <a:spLocks noGrp="1"/>
          </p:cNvSpPr>
          <p:nvPr>
            <p:ph idx="10"/>
          </p:nvPr>
        </p:nvSpPr>
        <p:spPr/>
        <p:txBody>
          <a:bodyPr/>
          <a:lstStyle/>
          <a:p>
            <a:r>
              <a:rPr lang="en-US" dirty="0"/>
              <a:t>Introduction to Deep Learning</a:t>
            </a:r>
          </a:p>
          <a:p>
            <a:endParaRPr lang="en-US" dirty="0"/>
          </a:p>
        </p:txBody>
      </p:sp>
    </p:spTree>
    <p:extLst>
      <p:ext uri="{BB962C8B-B14F-4D97-AF65-F5344CB8AC3E}">
        <p14:creationId xmlns:p14="http://schemas.microsoft.com/office/powerpoint/2010/main" val="670320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Power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673" y="2090803"/>
                <a:ext cx="9584265" cy="2797361"/>
              </a:xfrm>
            </p:spPr>
            <p:txBody>
              <a:bodyPr>
                <a:normAutofit/>
              </a:bodyPr>
              <a:lstStyle/>
              <a:p>
                <a:r>
                  <a:rPr lang="en-US" dirty="0"/>
                  <a:t>NNs with at least one hidden layer are </a:t>
                </a:r>
                <a:r>
                  <a:rPr lang="en-US" dirty="0">
                    <a:solidFill>
                      <a:srgbClr val="FF0000"/>
                    </a:solidFill>
                  </a:rPr>
                  <a:t>universal approximators</a:t>
                </a:r>
              </a:p>
              <a:p>
                <a:pPr lvl="1"/>
                <a:r>
                  <a:rPr lang="en-US" dirty="0"/>
                  <a:t>Given any continuous function </a:t>
                </a:r>
                <a:r>
                  <a:rPr lang="en-US" i="1" dirty="0"/>
                  <a:t>h</a:t>
                </a:r>
                <a:r>
                  <a:rPr lang="en-US" dirty="0"/>
                  <a:t>(</a:t>
                </a:r>
                <a:r>
                  <a:rPr lang="en-US" i="1" dirty="0"/>
                  <a:t>x</a:t>
                </a:r>
                <a:r>
                  <a:rPr lang="en-US" dirty="0"/>
                  <a:t>) and some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&gt;0</m:t>
                    </m:r>
                  </m:oMath>
                </a14:m>
                <a:r>
                  <a:rPr lang="en-US" dirty="0"/>
                  <a:t>, there exists a NN with one hidden layer (and with a reasonable choice of non-linearity) described with the function </a:t>
                </a:r>
                <a:r>
                  <a:rPr lang="en-US" i="1" dirty="0"/>
                  <a:t>f</a:t>
                </a:r>
                <a:r>
                  <a:rPr lang="en-US" dirty="0"/>
                  <a:t>(</a:t>
                </a:r>
                <a:r>
                  <a:rPr lang="en-US" i="1" dirty="0"/>
                  <a:t>x</a:t>
                </a:r>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h</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𝜖</m:t>
                    </m:r>
                  </m:oMath>
                </a14:m>
                <a:endParaRPr lang="en-US" dirty="0"/>
              </a:p>
              <a:p>
                <a:pPr lvl="1"/>
                <a:r>
                  <a:rPr lang="en-US" dirty="0"/>
                  <a:t>I.e., NN can approximate any arbitrary complex continuous function</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673" y="2090803"/>
                <a:ext cx="9584265" cy="2797361"/>
              </a:xfrm>
              <a:blipFill>
                <a:blip r:embed="rId3"/>
                <a:stretch>
                  <a:fillRect l="-699" t="-152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8126AF81-244A-4B6F-9708-FA6FA7118138}"/>
              </a:ext>
            </a:extLst>
          </p:cNvPr>
          <p:cNvSpPr>
            <a:spLocks noGrp="1"/>
          </p:cNvSpPr>
          <p:nvPr>
            <p:ph idx="10"/>
          </p:nvPr>
        </p:nvSpPr>
        <p:spPr/>
        <p:txBody>
          <a:bodyPr/>
          <a:lstStyle/>
          <a:p>
            <a:r>
              <a:rPr lang="en-US" dirty="0"/>
              <a:t>Introduction to Deep Learning</a:t>
            </a:r>
          </a:p>
          <a:p>
            <a:endParaRPr lang="en-US" dirty="0"/>
          </a:p>
        </p:txBody>
      </p:sp>
      <p:pic>
        <p:nvPicPr>
          <p:cNvPr id="6" name="Picture 5"/>
          <p:cNvPicPr>
            <a:picLocks noChangeAspect="1"/>
          </p:cNvPicPr>
          <p:nvPr/>
        </p:nvPicPr>
        <p:blipFill>
          <a:blip r:embed="rId4"/>
          <a:stretch>
            <a:fillRect/>
          </a:stretch>
        </p:blipFill>
        <p:spPr>
          <a:xfrm>
            <a:off x="6860798" y="3742184"/>
            <a:ext cx="2992938" cy="2797360"/>
          </a:xfrm>
          <a:prstGeom prst="rect">
            <a:avLst/>
          </a:prstGeom>
        </p:spPr>
      </p:pic>
      <p:sp>
        <p:nvSpPr>
          <p:cNvPr id="7" name="Content Placeholder 2">
            <a:extLst>
              <a:ext uri="{FF2B5EF4-FFF2-40B4-BE49-F238E27FC236}">
                <a16:creationId xmlns:a16="http://schemas.microsoft.com/office/drawing/2014/main" id="{6C50DA9A-581D-498A-8515-D7F69FC0E846}"/>
              </a:ext>
            </a:extLst>
          </p:cNvPr>
          <p:cNvSpPr txBox="1">
            <a:spLocks/>
          </p:cNvSpPr>
          <p:nvPr/>
        </p:nvSpPr>
        <p:spPr>
          <a:xfrm>
            <a:off x="276673" y="3742184"/>
            <a:ext cx="6576923" cy="2797361"/>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altLang="en-US" sz="2000" dirty="0"/>
              <a:t>NNs use nonlinear mapping of the inputs </a:t>
            </a:r>
            <a:r>
              <a:rPr lang="en-US" sz="2000" i="1" dirty="0"/>
              <a:t>x </a:t>
            </a:r>
            <a:r>
              <a:rPr lang="en-GB" altLang="en-US" sz="2000" dirty="0"/>
              <a:t>to the outputs </a:t>
            </a:r>
            <a:r>
              <a:rPr lang="en-US" sz="2000" i="1" dirty="0"/>
              <a:t>f</a:t>
            </a:r>
            <a:r>
              <a:rPr lang="en-US" sz="2000" dirty="0"/>
              <a:t>(</a:t>
            </a:r>
            <a:r>
              <a:rPr lang="en-US" sz="2000" i="1" dirty="0"/>
              <a:t>x</a:t>
            </a:r>
            <a:r>
              <a:rPr lang="en-US" sz="2000" dirty="0"/>
              <a:t>)</a:t>
            </a:r>
            <a:r>
              <a:rPr lang="en-GB" sz="2000" dirty="0"/>
              <a:t> to </a:t>
            </a:r>
            <a:r>
              <a:rPr lang="en-GB" altLang="en-US" sz="2000" dirty="0"/>
              <a:t>compute complex decision boundaries</a:t>
            </a:r>
          </a:p>
          <a:p>
            <a:r>
              <a:rPr lang="en-GB" sz="2000" dirty="0"/>
              <a:t>But then, why use deeper NNs?</a:t>
            </a:r>
          </a:p>
          <a:p>
            <a:pPr lvl="1">
              <a:buFont typeface="Wingdings" panose="05000000000000000000" pitchFamily="2" charset="2"/>
              <a:buChar char="§"/>
            </a:pPr>
            <a:r>
              <a:rPr lang="en-US" sz="1800" dirty="0"/>
              <a:t>The fact that deep NNs work better is an empirical observation</a:t>
            </a:r>
          </a:p>
          <a:p>
            <a:pPr lvl="1">
              <a:buFont typeface="Wingdings" panose="05000000000000000000" pitchFamily="2" charset="2"/>
              <a:buChar char="§"/>
            </a:pPr>
            <a:r>
              <a:rPr lang="en-US" sz="1800" dirty="0"/>
              <a:t>Mathematically, deep NNs have the same representational power as a one-layer NN</a:t>
            </a:r>
          </a:p>
          <a:p>
            <a:pPr lvl="1"/>
            <a:endParaRPr lang="en-US" dirty="0"/>
          </a:p>
        </p:txBody>
      </p:sp>
    </p:spTree>
    <p:extLst>
      <p:ext uri="{BB962C8B-B14F-4D97-AF65-F5344CB8AC3E}">
        <p14:creationId xmlns:p14="http://schemas.microsoft.com/office/powerpoint/2010/main" val="203430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6B1FEF-51C6-62E3-A2F0-285D3424970A}"/>
              </a:ext>
            </a:extLst>
          </p:cNvPr>
          <p:cNvSpPr>
            <a:spLocks noGrp="1"/>
          </p:cNvSpPr>
          <p:nvPr>
            <p:ph type="title"/>
          </p:nvPr>
        </p:nvSpPr>
        <p:spPr/>
        <p:txBody>
          <a:bodyPr/>
          <a:lstStyle/>
          <a:p>
            <a:endParaRPr lang="en-US"/>
          </a:p>
        </p:txBody>
      </p:sp>
      <p:sp>
        <p:nvSpPr>
          <p:cNvPr id="43" name="Content Placeholder 42">
            <a:extLst>
              <a:ext uri="{FF2B5EF4-FFF2-40B4-BE49-F238E27FC236}">
                <a16:creationId xmlns:a16="http://schemas.microsoft.com/office/drawing/2014/main" id="{55054E40-6058-6B66-6237-CC0FF357DA00}"/>
              </a:ext>
            </a:extLst>
          </p:cNvPr>
          <p:cNvSpPr>
            <a:spLocks noGrp="1"/>
          </p:cNvSpPr>
          <p:nvPr>
            <p:ph idx="10"/>
          </p:nvPr>
        </p:nvSpPr>
        <p:spPr/>
        <p:txBody>
          <a:bodyPr/>
          <a:lstStyle/>
          <a:p>
            <a:endParaRPr lang="en-US"/>
          </a:p>
        </p:txBody>
      </p:sp>
      <p:pic>
        <p:nvPicPr>
          <p:cNvPr id="45" name="Picture 44">
            <a:extLst>
              <a:ext uri="{FF2B5EF4-FFF2-40B4-BE49-F238E27FC236}">
                <a16:creationId xmlns:a16="http://schemas.microsoft.com/office/drawing/2014/main" id="{7BA9E1F7-7435-C2A2-9EF4-FB08AAF4AA63}"/>
              </a:ext>
            </a:extLst>
          </p:cNvPr>
          <p:cNvPicPr>
            <a:picLocks noChangeAspect="1"/>
          </p:cNvPicPr>
          <p:nvPr/>
        </p:nvPicPr>
        <p:blipFill>
          <a:blip r:embed="rId3"/>
          <a:stretch>
            <a:fillRect/>
          </a:stretch>
        </p:blipFill>
        <p:spPr>
          <a:xfrm>
            <a:off x="191225" y="1992375"/>
            <a:ext cx="9427324" cy="3550009"/>
          </a:xfrm>
          <a:prstGeom prst="rect">
            <a:avLst/>
          </a:prstGeom>
        </p:spPr>
      </p:pic>
    </p:spTree>
    <p:extLst>
      <p:ext uri="{BB962C8B-B14F-4D97-AF65-F5344CB8AC3E}">
        <p14:creationId xmlns:p14="http://schemas.microsoft.com/office/powerpoint/2010/main" val="4188365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D96BC-61EE-16BF-5462-75AA1E646863}"/>
              </a:ext>
            </a:extLst>
          </p:cNvPr>
          <p:cNvPicPr>
            <a:picLocks noChangeAspect="1"/>
          </p:cNvPicPr>
          <p:nvPr/>
        </p:nvPicPr>
        <p:blipFill>
          <a:blip r:embed="rId3"/>
          <a:stretch>
            <a:fillRect/>
          </a:stretch>
        </p:blipFill>
        <p:spPr>
          <a:xfrm>
            <a:off x="132656" y="1365920"/>
            <a:ext cx="6794107" cy="4130230"/>
          </a:xfrm>
          <a:prstGeom prst="rect">
            <a:avLst/>
          </a:prstGeom>
        </p:spPr>
      </p:pic>
      <p:pic>
        <p:nvPicPr>
          <p:cNvPr id="5" name="Picture 4">
            <a:extLst>
              <a:ext uri="{FF2B5EF4-FFF2-40B4-BE49-F238E27FC236}">
                <a16:creationId xmlns:a16="http://schemas.microsoft.com/office/drawing/2014/main" id="{51A79335-2049-2FA8-5B9D-2CC4EC942B72}"/>
              </a:ext>
            </a:extLst>
          </p:cNvPr>
          <p:cNvPicPr>
            <a:picLocks noChangeAspect="1"/>
          </p:cNvPicPr>
          <p:nvPr/>
        </p:nvPicPr>
        <p:blipFill>
          <a:blip r:embed="rId4"/>
          <a:stretch>
            <a:fillRect/>
          </a:stretch>
        </p:blipFill>
        <p:spPr>
          <a:xfrm>
            <a:off x="2123669" y="429816"/>
            <a:ext cx="5553850" cy="1086002"/>
          </a:xfrm>
          <a:prstGeom prst="rect">
            <a:avLst/>
          </a:prstGeom>
        </p:spPr>
      </p:pic>
      <p:pic>
        <p:nvPicPr>
          <p:cNvPr id="6" name="Picture 5">
            <a:extLst>
              <a:ext uri="{FF2B5EF4-FFF2-40B4-BE49-F238E27FC236}">
                <a16:creationId xmlns:a16="http://schemas.microsoft.com/office/drawing/2014/main" id="{4B225E3B-DEAB-5BAE-43C4-316B2A837DD2}"/>
              </a:ext>
            </a:extLst>
          </p:cNvPr>
          <p:cNvPicPr>
            <a:picLocks noChangeAspect="1"/>
          </p:cNvPicPr>
          <p:nvPr/>
        </p:nvPicPr>
        <p:blipFill>
          <a:blip r:embed="rId5"/>
          <a:stretch>
            <a:fillRect/>
          </a:stretch>
        </p:blipFill>
        <p:spPr>
          <a:xfrm>
            <a:off x="2829578" y="4534272"/>
            <a:ext cx="6538701" cy="3056646"/>
          </a:xfrm>
          <a:prstGeom prst="rect">
            <a:avLst/>
          </a:prstGeom>
        </p:spPr>
      </p:pic>
      <p:sp>
        <p:nvSpPr>
          <p:cNvPr id="7" name="Rectangle 6">
            <a:extLst>
              <a:ext uri="{FF2B5EF4-FFF2-40B4-BE49-F238E27FC236}">
                <a16:creationId xmlns:a16="http://schemas.microsoft.com/office/drawing/2014/main" id="{59683040-A3C8-7B7A-6577-EB5D8FA8A879}"/>
              </a:ext>
            </a:extLst>
          </p:cNvPr>
          <p:cNvSpPr/>
          <p:nvPr/>
        </p:nvSpPr>
        <p:spPr>
          <a:xfrm>
            <a:off x="8629600" y="6550496"/>
            <a:ext cx="1296144" cy="1040422"/>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0241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E3D83C-DC93-31BE-7EA2-E2FB088EF0BE}"/>
              </a:ext>
            </a:extLst>
          </p:cNvPr>
          <p:cNvPicPr>
            <a:picLocks noChangeAspect="1"/>
          </p:cNvPicPr>
          <p:nvPr/>
        </p:nvPicPr>
        <p:blipFill>
          <a:blip r:embed="rId3"/>
          <a:stretch>
            <a:fillRect/>
          </a:stretch>
        </p:blipFill>
        <p:spPr>
          <a:xfrm>
            <a:off x="636712" y="789856"/>
            <a:ext cx="8545118" cy="1305107"/>
          </a:xfrm>
          <a:prstGeom prst="rect">
            <a:avLst/>
          </a:prstGeom>
        </p:spPr>
      </p:pic>
      <p:pic>
        <p:nvPicPr>
          <p:cNvPr id="7" name="Picture 6">
            <a:extLst>
              <a:ext uri="{FF2B5EF4-FFF2-40B4-BE49-F238E27FC236}">
                <a16:creationId xmlns:a16="http://schemas.microsoft.com/office/drawing/2014/main" id="{32A62AB1-4863-A2B1-3EA5-2D21630FB05E}"/>
              </a:ext>
            </a:extLst>
          </p:cNvPr>
          <p:cNvPicPr>
            <a:picLocks noChangeAspect="1"/>
          </p:cNvPicPr>
          <p:nvPr/>
        </p:nvPicPr>
        <p:blipFill>
          <a:blip r:embed="rId4"/>
          <a:stretch>
            <a:fillRect/>
          </a:stretch>
        </p:blipFill>
        <p:spPr>
          <a:xfrm>
            <a:off x="551825" y="2131239"/>
            <a:ext cx="8954750" cy="4925112"/>
          </a:xfrm>
          <a:prstGeom prst="rect">
            <a:avLst/>
          </a:prstGeom>
        </p:spPr>
      </p:pic>
      <p:sp>
        <p:nvSpPr>
          <p:cNvPr id="8" name="Rectangle 7">
            <a:extLst>
              <a:ext uri="{FF2B5EF4-FFF2-40B4-BE49-F238E27FC236}">
                <a16:creationId xmlns:a16="http://schemas.microsoft.com/office/drawing/2014/main" id="{2B11F6A2-3091-7FD4-85CA-FA94A8B74474}"/>
              </a:ext>
            </a:extLst>
          </p:cNvPr>
          <p:cNvSpPr/>
          <p:nvPr/>
        </p:nvSpPr>
        <p:spPr>
          <a:xfrm>
            <a:off x="9181830" y="5974432"/>
            <a:ext cx="599898" cy="11521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638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FEC90-A95A-C9B5-7B83-3F0D93CA92BE}"/>
              </a:ext>
            </a:extLst>
          </p:cNvPr>
          <p:cNvPicPr>
            <a:picLocks noChangeAspect="1"/>
          </p:cNvPicPr>
          <p:nvPr/>
        </p:nvPicPr>
        <p:blipFill>
          <a:blip r:embed="rId3"/>
          <a:stretch>
            <a:fillRect/>
          </a:stretch>
        </p:blipFill>
        <p:spPr>
          <a:xfrm>
            <a:off x="56456" y="1828513"/>
            <a:ext cx="9945488" cy="4115374"/>
          </a:xfrm>
          <a:prstGeom prst="rect">
            <a:avLst/>
          </a:prstGeom>
        </p:spPr>
      </p:pic>
      <p:pic>
        <p:nvPicPr>
          <p:cNvPr id="5" name="Picture 4">
            <a:extLst>
              <a:ext uri="{FF2B5EF4-FFF2-40B4-BE49-F238E27FC236}">
                <a16:creationId xmlns:a16="http://schemas.microsoft.com/office/drawing/2014/main" id="{AA4C3EEA-4861-2764-63AC-7386D1853B66}"/>
              </a:ext>
            </a:extLst>
          </p:cNvPr>
          <p:cNvPicPr>
            <a:picLocks noChangeAspect="1"/>
          </p:cNvPicPr>
          <p:nvPr/>
        </p:nvPicPr>
        <p:blipFill>
          <a:blip r:embed="rId4"/>
          <a:stretch>
            <a:fillRect/>
          </a:stretch>
        </p:blipFill>
        <p:spPr>
          <a:xfrm>
            <a:off x="1212776" y="789856"/>
            <a:ext cx="7344800" cy="857370"/>
          </a:xfrm>
          <a:prstGeom prst="rect">
            <a:avLst/>
          </a:prstGeom>
        </p:spPr>
      </p:pic>
      <p:sp>
        <p:nvSpPr>
          <p:cNvPr id="6" name="Rectangle 5">
            <a:extLst>
              <a:ext uri="{FF2B5EF4-FFF2-40B4-BE49-F238E27FC236}">
                <a16:creationId xmlns:a16="http://schemas.microsoft.com/office/drawing/2014/main" id="{243DF7A2-BF36-5BC5-E3D2-EE00A315ACAC}"/>
              </a:ext>
            </a:extLst>
          </p:cNvPr>
          <p:cNvSpPr/>
          <p:nvPr/>
        </p:nvSpPr>
        <p:spPr>
          <a:xfrm>
            <a:off x="8413576" y="4678288"/>
            <a:ext cx="1944216" cy="14468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33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Machine Learning Basics</a:t>
            </a:r>
            <a:endParaRPr lang="en-US" dirty="0"/>
          </a:p>
        </p:txBody>
      </p:sp>
      <p:sp>
        <p:nvSpPr>
          <p:cNvPr id="3" name="Content Placeholder 2"/>
          <p:cNvSpPr>
            <a:spLocks noGrp="1"/>
          </p:cNvSpPr>
          <p:nvPr>
            <p:ph idx="1"/>
          </p:nvPr>
        </p:nvSpPr>
        <p:spPr/>
        <p:txBody>
          <a:bodyPr/>
          <a:lstStyle/>
          <a:p>
            <a:r>
              <a:rPr lang="en-US" b="1" i="1" dirty="0">
                <a:solidFill>
                  <a:srgbClr val="0070C0"/>
                </a:solidFill>
              </a:rPr>
              <a:t>Artificial Intelligence </a:t>
            </a:r>
            <a:r>
              <a:rPr lang="en-US" dirty="0"/>
              <a:t>is a scientific field concerned with the development of algorithms that allow computers to learn without being explicitly programmed</a:t>
            </a:r>
          </a:p>
          <a:p>
            <a:r>
              <a:rPr lang="en-US" b="1" i="1" dirty="0">
                <a:solidFill>
                  <a:srgbClr val="0070C0"/>
                </a:solidFill>
              </a:rPr>
              <a:t>Machine Learning </a:t>
            </a:r>
            <a:r>
              <a:rPr lang="en-US" dirty="0"/>
              <a:t>is a branch of Artificial Intelligence, which focuses on methods that learn from data and make predictions on unseen data</a:t>
            </a:r>
          </a:p>
          <a:p>
            <a:pPr lvl="1"/>
            <a:endParaRPr lang="en-US" dirty="0"/>
          </a:p>
          <a:p>
            <a:endParaRPr lang="en-US" dirty="0"/>
          </a:p>
        </p:txBody>
      </p:sp>
      <p:sp>
        <p:nvSpPr>
          <p:cNvPr id="18" name="Content Placeholder 17">
            <a:extLst>
              <a:ext uri="{FF2B5EF4-FFF2-40B4-BE49-F238E27FC236}">
                <a16:creationId xmlns:a16="http://schemas.microsoft.com/office/drawing/2014/main" id="{1E1763D5-98D9-424A-9782-2629BE5E0115}"/>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925066" y="3958208"/>
            <a:ext cx="8568630" cy="2808312"/>
            <a:chOff x="457200" y="2682748"/>
            <a:chExt cx="8496300" cy="2737104"/>
          </a:xfrm>
        </p:grpSpPr>
        <p:sp>
          <p:nvSpPr>
            <p:cNvPr id="5" name="Can 4"/>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6" name="Can 5"/>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Labeled Data</a:t>
              </a:r>
            </a:p>
          </p:txBody>
        </p:sp>
        <p:sp>
          <p:nvSpPr>
            <p:cNvPr id="7" name="Rounded Rectangle 6"/>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Machine Learning algorithm</a:t>
              </a:r>
            </a:p>
          </p:txBody>
        </p:sp>
        <p:sp>
          <p:nvSpPr>
            <p:cNvPr id="8" name="Cube 7"/>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Learned model</a:t>
              </a:r>
            </a:p>
          </p:txBody>
        </p:sp>
        <p:sp>
          <p:nvSpPr>
            <p:cNvPr id="9" name="Bevel 8"/>
            <p:cNvSpPr/>
            <p:nvPr/>
          </p:nvSpPr>
          <p:spPr>
            <a:xfrm>
              <a:off x="6845599" y="4507484"/>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Prediction</a:t>
              </a:r>
            </a:p>
          </p:txBody>
        </p:sp>
        <p:cxnSp>
          <p:nvCxnSpPr>
            <p:cNvPr id="10" name="Straight Arrow Connector 9"/>
            <p:cNvCxnSpPr>
              <a:stCxn id="5" idx="4"/>
              <a:endCxn id="7"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6" idx="4"/>
              <a:endCxn id="8"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8" idx="4"/>
              <a:endCxn id="9" idx="4"/>
            </p:cNvCxnSpPr>
            <p:nvPr/>
          </p:nvCxnSpPr>
          <p:spPr>
            <a:xfrm>
              <a:off x="5521158" y="4932937"/>
              <a:ext cx="1324441" cy="989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7" idx="2"/>
              <a:endCxn id="8"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Training</a:t>
              </a:r>
            </a:p>
          </p:txBody>
        </p:sp>
        <p:sp>
          <p:nvSpPr>
            <p:cNvPr id="16" name="TextBox 1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Prediction</a:t>
              </a:r>
            </a:p>
          </p:txBody>
        </p:sp>
      </p:grpSp>
      <p:sp>
        <p:nvSpPr>
          <p:cNvPr id="17" name="TextBox 16"/>
          <p:cNvSpPr txBox="1"/>
          <p:nvPr/>
        </p:nvSpPr>
        <p:spPr>
          <a:xfrm>
            <a:off x="1572816" y="7526179"/>
            <a:ext cx="6912768" cy="246221"/>
          </a:xfrm>
          <a:prstGeom prst="rect">
            <a:avLst/>
          </a:prstGeom>
          <a:noFill/>
        </p:spPr>
        <p:txBody>
          <a:bodyPr wrap="square" rtlCol="0">
            <a:spAutoFit/>
          </a:bodyPr>
          <a:lstStyle/>
          <a:p>
            <a:pPr algn="ctr"/>
            <a:r>
              <a:rPr lang="en-US" sz="1000" dirty="0"/>
              <a:t>Picture from: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3580282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911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normAutofit/>
          </a:bodyPr>
          <a:lstStyle/>
          <a:p>
            <a:r>
              <a:rPr lang="en-US" dirty="0"/>
              <a:t>Handwritten digit recognition (</a:t>
            </a:r>
            <a:r>
              <a:rPr lang="en-US" dirty="0">
                <a:solidFill>
                  <a:srgbClr val="FF0000"/>
                </a:solidFill>
              </a:rPr>
              <a:t>MNIST dataset</a:t>
            </a:r>
            <a:r>
              <a:rPr lang="en-US" dirty="0"/>
              <a:t>)</a:t>
            </a:r>
          </a:p>
          <a:p>
            <a:pPr lvl="1"/>
            <a:r>
              <a:rPr lang="en-US" dirty="0"/>
              <a:t>The intensity of each pixel is considered an </a:t>
            </a:r>
            <a:r>
              <a:rPr lang="en-US" dirty="0">
                <a:solidFill>
                  <a:srgbClr val="FF0000"/>
                </a:solidFill>
              </a:rPr>
              <a:t>input</a:t>
            </a:r>
            <a:r>
              <a:rPr lang="en-US" dirty="0"/>
              <a:t> element</a:t>
            </a:r>
          </a:p>
          <a:p>
            <a:pPr lvl="1"/>
            <a:r>
              <a:rPr lang="en-US" dirty="0">
                <a:solidFill>
                  <a:srgbClr val="FF0000"/>
                </a:solidFill>
              </a:rPr>
              <a:t>Output </a:t>
            </a:r>
            <a:r>
              <a:rPr lang="en-US" dirty="0"/>
              <a:t>is the class of the digit</a:t>
            </a:r>
          </a:p>
        </p:txBody>
      </p:sp>
      <p:sp>
        <p:nvSpPr>
          <p:cNvPr id="5" name="Content Placeholder 4">
            <a:extLst>
              <a:ext uri="{FF2B5EF4-FFF2-40B4-BE49-F238E27FC236}">
                <a16:creationId xmlns:a16="http://schemas.microsoft.com/office/drawing/2014/main" id="{41F421A8-B2F4-4320-9759-F56015B0ECBA}"/>
              </a:ext>
            </a:extLst>
          </p:cNvPr>
          <p:cNvSpPr>
            <a:spLocks noGrp="1"/>
          </p:cNvSpPr>
          <p:nvPr>
            <p:ph idx="10"/>
          </p:nvPr>
        </p:nvSpPr>
        <p:spPr/>
        <p:txBody>
          <a:bodyPr/>
          <a:lstStyle/>
          <a:p>
            <a:r>
              <a:rPr lang="en-US" dirty="0"/>
              <a:t>Introduction to Neural Networks</a:t>
            </a:r>
          </a:p>
          <a:p>
            <a:endParaRPr lang="en-US" dirty="0"/>
          </a:p>
        </p:txBody>
      </p:sp>
      <p:sp>
        <p:nvSpPr>
          <p:cNvPr id="4" name="文字版面配置區 2"/>
          <p:cNvSpPr txBox="1">
            <a:spLocks/>
          </p:cNvSpPr>
          <p:nvPr/>
        </p:nvSpPr>
        <p:spPr>
          <a:xfrm>
            <a:off x="1846318"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Input</a:t>
            </a:r>
            <a:endParaRPr lang="zh-TW" altLang="en-US" b="1" dirty="0"/>
          </a:p>
        </p:txBody>
      </p:sp>
      <p:pic>
        <p:nvPicPr>
          <p:cNvPr id="6" name="圖片 6"/>
          <p:cNvPicPr>
            <a:picLocks noChangeAspect="1"/>
          </p:cNvPicPr>
          <p:nvPr/>
        </p:nvPicPr>
        <p:blipFill>
          <a:blip r:embed="rId3"/>
          <a:stretch>
            <a:fillRect/>
          </a:stretch>
        </p:blipFill>
        <p:spPr>
          <a:xfrm>
            <a:off x="1299221" y="4054204"/>
            <a:ext cx="2130022" cy="2116455"/>
          </a:xfrm>
          <a:prstGeom prst="rect">
            <a:avLst/>
          </a:prstGeom>
        </p:spPr>
      </p:pic>
      <p:sp>
        <p:nvSpPr>
          <p:cNvPr id="7" name="文字方塊 7"/>
          <p:cNvSpPr txBox="1"/>
          <p:nvPr/>
        </p:nvSpPr>
        <p:spPr>
          <a:xfrm>
            <a:off x="1546580" y="6157686"/>
            <a:ext cx="1687734" cy="401007"/>
          </a:xfrm>
          <a:prstGeom prst="rect">
            <a:avLst/>
          </a:prstGeom>
          <a:noFill/>
        </p:spPr>
        <p:txBody>
          <a:bodyPr wrap="square" rtlCol="0">
            <a:spAutoFit/>
          </a:bodyPr>
          <a:lstStyle/>
          <a:p>
            <a:r>
              <a:rPr lang="en-US" altLang="zh-TW" dirty="0"/>
              <a:t>16 x 16 = 256</a:t>
            </a:r>
            <a:endParaRPr lang="zh-TW" altLang="en-US" dirty="0"/>
          </a:p>
        </p:txBody>
      </p:sp>
      <p:sp>
        <p:nvSpPr>
          <p:cNvPr id="8" name="矩形 8"/>
          <p:cNvSpPr/>
          <p:nvPr/>
        </p:nvSpPr>
        <p:spPr>
          <a:xfrm>
            <a:off x="3658926" y="375112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9"/>
          <p:cNvSpPr/>
          <p:nvPr/>
        </p:nvSpPr>
        <p:spPr>
          <a:xfrm>
            <a:off x="3727314" y="446881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10"/>
          <p:cNvSpPr/>
          <p:nvPr/>
        </p:nvSpPr>
        <p:spPr>
          <a:xfrm>
            <a:off x="3733132" y="38984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3745831" y="3803238"/>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11" name="Object 12"/>
                      <p:cNvPicPr>
                        <a:picLocks noChangeAspect="1" noChangeArrowheads="1"/>
                      </p:cNvPicPr>
                      <p:nvPr/>
                    </p:nvPicPr>
                    <p:blipFill>
                      <a:blip r:embed="rId5"/>
                      <a:srcRect/>
                      <a:stretch>
                        <a:fillRect/>
                      </a:stretch>
                    </p:blipFill>
                    <p:spPr bwMode="auto">
                      <a:xfrm>
                        <a:off x="3745831" y="380323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3751127" y="4385967"/>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12" name="Object 11"/>
                      <p:cNvPicPr>
                        <a:picLocks noChangeAspect="1" noChangeArrowheads="1"/>
                      </p:cNvPicPr>
                      <p:nvPr/>
                    </p:nvPicPr>
                    <p:blipFill>
                      <a:blip r:embed="rId7"/>
                      <a:srcRect/>
                      <a:stretch>
                        <a:fillRect/>
                      </a:stretch>
                    </p:blipFill>
                    <p:spPr bwMode="auto">
                      <a:xfrm>
                        <a:off x="3751127" y="438596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3"/>
          <p:cNvSpPr/>
          <p:nvPr/>
        </p:nvSpPr>
        <p:spPr>
          <a:xfrm>
            <a:off x="3736839" y="586657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nvGraphicFramePr>
        <p:xfrm>
          <a:off x="3664916" y="5769807"/>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14" name="Object 12"/>
                      <p:cNvPicPr>
                        <a:picLocks noChangeAspect="1" noChangeArrowheads="1"/>
                      </p:cNvPicPr>
                      <p:nvPr/>
                    </p:nvPicPr>
                    <p:blipFill>
                      <a:blip r:embed="rId9"/>
                      <a:srcRect/>
                      <a:stretch>
                        <a:fillRect/>
                      </a:stretch>
                    </p:blipFill>
                    <p:spPr bwMode="auto">
                      <a:xfrm>
                        <a:off x="3664916" y="5769807"/>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字方塊 15"/>
          <p:cNvSpPr txBox="1"/>
          <p:nvPr/>
        </p:nvSpPr>
        <p:spPr>
          <a:xfrm rot="5400000">
            <a:off x="3612771" y="51515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 name="手繪多邊形 16"/>
          <p:cNvSpPr/>
          <p:nvPr/>
        </p:nvSpPr>
        <p:spPr>
          <a:xfrm>
            <a:off x="1424953" y="3812519"/>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手繪多邊形 17"/>
          <p:cNvSpPr/>
          <p:nvPr/>
        </p:nvSpPr>
        <p:spPr>
          <a:xfrm>
            <a:off x="1558303" y="3985460"/>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8"/>
          <p:cNvSpPr/>
          <p:nvPr/>
        </p:nvSpPr>
        <p:spPr>
          <a:xfrm>
            <a:off x="3291853" y="6028569"/>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9"/>
          <p:cNvSpPr txBox="1"/>
          <p:nvPr/>
        </p:nvSpPr>
        <p:spPr>
          <a:xfrm>
            <a:off x="1746783" y="6612795"/>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0" name="群組 25"/>
          <p:cNvGrpSpPr/>
          <p:nvPr/>
        </p:nvGrpSpPr>
        <p:grpSpPr>
          <a:xfrm>
            <a:off x="5389380" y="3699792"/>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6"/>
          <p:cNvSpPr txBox="1"/>
          <p:nvPr/>
        </p:nvSpPr>
        <p:spPr>
          <a:xfrm>
            <a:off x="5195635" y="6558693"/>
            <a:ext cx="3566686" cy="707886"/>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000" dirty="0"/>
              <a:t>Each dimension represents the confidence of a digit</a:t>
            </a:r>
            <a:endParaRPr lang="zh-TW" altLang="en-US" sz="2000" dirty="0"/>
          </a:p>
        </p:txBody>
      </p:sp>
      <p:sp>
        <p:nvSpPr>
          <p:cNvPr id="27" name="文字方塊 27"/>
          <p:cNvSpPr txBox="1"/>
          <p:nvPr/>
        </p:nvSpPr>
        <p:spPr>
          <a:xfrm>
            <a:off x="6258500" y="3761347"/>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8" name="文字方塊 28"/>
          <p:cNvSpPr txBox="1"/>
          <p:nvPr/>
        </p:nvSpPr>
        <p:spPr>
          <a:xfrm>
            <a:off x="6265809" y="454262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9" name="文字方塊 29"/>
          <p:cNvSpPr txBox="1"/>
          <p:nvPr/>
        </p:nvSpPr>
        <p:spPr>
          <a:xfrm>
            <a:off x="6265809" y="5816598"/>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30"/>
          <p:cNvSpPr txBox="1"/>
          <p:nvPr/>
        </p:nvSpPr>
        <p:spPr>
          <a:xfrm rot="5400000">
            <a:off x="6398504" y="519939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矩形 31"/>
          <p:cNvSpPr/>
          <p:nvPr/>
        </p:nvSpPr>
        <p:spPr>
          <a:xfrm>
            <a:off x="5326083" y="382225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2" name="矩形 32"/>
          <p:cNvSpPr/>
          <p:nvPr/>
        </p:nvSpPr>
        <p:spPr>
          <a:xfrm>
            <a:off x="5326083" y="4546661"/>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3" name="矩形 33"/>
          <p:cNvSpPr/>
          <p:nvPr/>
        </p:nvSpPr>
        <p:spPr>
          <a:xfrm>
            <a:off x="5307236" y="5815923"/>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4" name="矩形 34"/>
          <p:cNvSpPr/>
          <p:nvPr/>
        </p:nvSpPr>
        <p:spPr>
          <a:xfrm>
            <a:off x="5218239" y="4454606"/>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5"/>
          <p:cNvSpPr/>
          <p:nvPr/>
        </p:nvSpPr>
        <p:spPr>
          <a:xfrm>
            <a:off x="7430250" y="4693786"/>
            <a:ext cx="2351478"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The image is  “2”</a:t>
            </a:r>
            <a:endParaRPr lang="zh-TW" altLang="en-US" sz="2400" dirty="0"/>
          </a:p>
        </p:txBody>
      </p:sp>
      <p:sp>
        <p:nvSpPr>
          <p:cNvPr id="36" name="文字版面配置區 2"/>
          <p:cNvSpPr txBox="1">
            <a:spLocks/>
          </p:cNvSpPr>
          <p:nvPr/>
        </p:nvSpPr>
        <p:spPr>
          <a:xfrm>
            <a:off x="5531965" y="3166120"/>
            <a:ext cx="1796780" cy="656269"/>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TW" b="1" dirty="0"/>
              <a:t>Output</a:t>
            </a:r>
            <a:endParaRPr lang="zh-TW" altLang="en-US" b="1" dirty="0"/>
          </a:p>
        </p:txBody>
      </p:sp>
      <p:sp>
        <p:nvSpPr>
          <p:cNvPr id="37" name="TextBox 36">
            <a:extLst>
              <a:ext uri="{FF2B5EF4-FFF2-40B4-BE49-F238E27FC236}">
                <a16:creationId xmlns:a16="http://schemas.microsoft.com/office/drawing/2014/main" id="{51578576-4416-4109-A541-417BBA464034}"/>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43965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3" grpId="0" animBg="1"/>
      <p:bldP spid="15" grpId="0"/>
      <p:bldP spid="16" grpId="0" animBg="1"/>
      <p:bldP spid="17" grpId="0" animBg="1"/>
      <p:bldP spid="18" grpId="0" animBg="1"/>
      <p:bldP spid="19" grpId="0"/>
      <p:bldP spid="26" grpId="0" animBg="1"/>
      <p:bldP spid="27" grpId="0" animBg="1"/>
      <p:bldP spid="28" grpId="0" animBg="1"/>
      <p:bldP spid="29" grpId="0" animBg="1"/>
      <p:bldP spid="30" grpId="0"/>
      <p:bldP spid="31" grpId="0" animBg="1"/>
      <p:bldP spid="32" grpId="0" animBg="1"/>
      <p:bldP spid="33" grpId="0" animBg="1"/>
      <p:bldP spid="34" grpId="0" animBg="1"/>
      <p:bldP spid="3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Neural Networks </a:t>
            </a:r>
          </a:p>
        </p:txBody>
      </p:sp>
      <p:sp>
        <p:nvSpPr>
          <p:cNvPr id="3" name="Content Placeholder 2"/>
          <p:cNvSpPr>
            <a:spLocks noGrp="1"/>
          </p:cNvSpPr>
          <p:nvPr>
            <p:ph idx="1"/>
          </p:nvPr>
        </p:nvSpPr>
        <p:spPr/>
        <p:txBody>
          <a:bodyPr/>
          <a:lstStyle/>
          <a:p>
            <a:r>
              <a:rPr lang="en-US" dirty="0"/>
              <a:t>Handwritten digit recognition</a:t>
            </a:r>
          </a:p>
          <a:p>
            <a:endParaRPr lang="en-US" dirty="0"/>
          </a:p>
        </p:txBody>
      </p:sp>
      <p:sp>
        <p:nvSpPr>
          <p:cNvPr id="27" name="Content Placeholder 26">
            <a:extLst>
              <a:ext uri="{FF2B5EF4-FFF2-40B4-BE49-F238E27FC236}">
                <a16:creationId xmlns:a16="http://schemas.microsoft.com/office/drawing/2014/main" id="{C548507D-56BE-4043-9753-20CC89026DDC}"/>
              </a:ext>
            </a:extLst>
          </p:cNvPr>
          <p:cNvSpPr>
            <a:spLocks noGrp="1"/>
          </p:cNvSpPr>
          <p:nvPr>
            <p:ph idx="10"/>
          </p:nvPr>
        </p:nvSpPr>
        <p:spPr/>
        <p:txBody>
          <a:bodyPr/>
          <a:lstStyle/>
          <a:p>
            <a:r>
              <a:rPr lang="en-US" dirty="0"/>
              <a:t>Introduction to Neural Networks</a:t>
            </a:r>
          </a:p>
          <a:p>
            <a:endParaRPr lang="en-US" dirty="0"/>
          </a:p>
        </p:txBody>
      </p:sp>
      <p:pic>
        <p:nvPicPr>
          <p:cNvPr id="4" name="圖片 4"/>
          <p:cNvPicPr>
            <a:picLocks noChangeAspect="1"/>
          </p:cNvPicPr>
          <p:nvPr/>
        </p:nvPicPr>
        <p:blipFill>
          <a:blip r:embed="rId2"/>
          <a:stretch>
            <a:fillRect/>
          </a:stretch>
        </p:blipFill>
        <p:spPr>
          <a:xfrm>
            <a:off x="863531" y="3572922"/>
            <a:ext cx="1602442" cy="1592235"/>
          </a:xfrm>
          <a:prstGeom prst="rect">
            <a:avLst/>
          </a:prstGeom>
        </p:spPr>
      </p:pic>
      <p:sp>
        <p:nvSpPr>
          <p:cNvPr id="5" name="矩形 6"/>
          <p:cNvSpPr/>
          <p:nvPr/>
        </p:nvSpPr>
        <p:spPr>
          <a:xfrm>
            <a:off x="3976644" y="3541771"/>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6" name="向右箭號 7"/>
          <p:cNvSpPr/>
          <p:nvPr/>
        </p:nvSpPr>
        <p:spPr>
          <a:xfrm>
            <a:off x="3210704" y="3912450"/>
            <a:ext cx="688735"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向右箭號 8"/>
          <p:cNvSpPr/>
          <p:nvPr/>
        </p:nvSpPr>
        <p:spPr>
          <a:xfrm>
            <a:off x="6219276" y="3912450"/>
            <a:ext cx="805864"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9"/>
          <p:cNvSpPr txBox="1"/>
          <p:nvPr/>
        </p:nvSpPr>
        <p:spPr>
          <a:xfrm>
            <a:off x="7711581" y="4069313"/>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9" name="群組 5"/>
          <p:cNvGrpSpPr/>
          <p:nvPr/>
        </p:nvGrpSpPr>
        <p:grpSpPr>
          <a:xfrm>
            <a:off x="2613742" y="3041749"/>
            <a:ext cx="600084" cy="2625052"/>
            <a:chOff x="2462115" y="2538616"/>
            <a:chExt cx="600084" cy="2625052"/>
          </a:xfrm>
        </p:grpSpPr>
        <p:sp>
          <p:nvSpPr>
            <p:cNvPr id="10"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2"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extLst>
                <p:ext uri="{D42A27DB-BD31-4B8C-83A1-F6EECF244321}">
                  <p14:modId xmlns:p14="http://schemas.microsoft.com/office/powerpoint/2010/main" val="1473926858"/>
                </p:ext>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5" name="Object 12"/>
                        <p:cNvPicPr>
                          <a:picLocks noChangeAspect="1" noChangeArrowheads="1"/>
                        </p:cNvPicPr>
                        <p:nvPr/>
                      </p:nvPicPr>
                      <p:blipFill>
                        <a:blip r:embed="rId4"/>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extLst>
                <p:ext uri="{D42A27DB-BD31-4B8C-83A1-F6EECF244321}">
                  <p14:modId xmlns:p14="http://schemas.microsoft.com/office/powerpoint/2010/main" val="2481917922"/>
                </p:ext>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6" name="Object 12"/>
                        <p:cNvPicPr>
                          <a:picLocks noChangeAspect="1" noChangeArrowheads="1"/>
                        </p:cNvPicPr>
                        <p:nvPr/>
                      </p:nvPicPr>
                      <p:blipFill>
                        <a:blip r:embed="rId6"/>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441633311"/>
                </p:ext>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18" name="Object 12"/>
                        <p:cNvPicPr>
                          <a:picLocks noChangeAspect="1" noChangeArrowheads="1"/>
                        </p:cNvPicPr>
                        <p:nvPr/>
                      </p:nvPicPr>
                      <p:blipFill>
                        <a:blip r:embed="rId8"/>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18" name="群組 19"/>
          <p:cNvGrpSpPr/>
          <p:nvPr/>
        </p:nvGrpSpPr>
        <p:grpSpPr>
          <a:xfrm>
            <a:off x="7123152" y="3074513"/>
            <a:ext cx="642352" cy="2642877"/>
            <a:chOff x="7142066" y="1987121"/>
            <a:chExt cx="642352" cy="2642877"/>
          </a:xfrm>
        </p:grpSpPr>
        <p:sp>
          <p:nvSpPr>
            <p:cNvPr id="19"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2"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3"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mc:AlternateContent xmlns:mc="http://schemas.openxmlformats.org/markup-compatibility/2006" xmlns:a14="http://schemas.microsoft.com/office/drawing/2010/main">
        <mc:Choice Requires="a14">
          <p:sp>
            <p:nvSpPr>
              <p:cNvPr id="24" name="文字方塊 28"/>
              <p:cNvSpPr txBox="1"/>
              <p:nvPr/>
            </p:nvSpPr>
            <p:spPr>
              <a:xfrm>
                <a:off x="3901009" y="5158905"/>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4" name="文字方塊 28"/>
              <p:cNvSpPr txBox="1">
                <a:spLocks noRot="1" noChangeAspect="1" noMove="1" noResize="1" noEditPoints="1" noAdjustHandles="1" noChangeArrowheads="1" noChangeShapeType="1" noTextEdit="1"/>
              </p:cNvSpPr>
              <p:nvPr/>
            </p:nvSpPr>
            <p:spPr>
              <a:xfrm>
                <a:off x="3901009" y="5158905"/>
                <a:ext cx="2207720" cy="43576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文字方塊 3"/>
              <p:cNvSpPr txBox="1"/>
              <p:nvPr/>
            </p:nvSpPr>
            <p:spPr>
              <a:xfrm>
                <a:off x="2148880" y="5934362"/>
                <a:ext cx="5689600" cy="400110"/>
              </a:xfrm>
              <a:prstGeom prst="rect">
                <a:avLst/>
              </a:prstGeom>
              <a:solidFill>
                <a:schemeClr val="bg1">
                  <a:lumMod val="50000"/>
                </a:schemeClr>
              </a:solidFill>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000" dirty="0"/>
                  <a:t>The function </a:t>
                </a:r>
                <a14:m>
                  <m:oMath xmlns:m="http://schemas.openxmlformats.org/officeDocument/2006/math">
                    <m:r>
                      <a:rPr lang="en-US" altLang="zh-TW" sz="2000" b="0" i="1" smtClean="0">
                        <a:latin typeface="Cambria Math" panose="02040503050406030204" pitchFamily="18" charset="0"/>
                      </a:rPr>
                      <m:t>𝑓</m:t>
                    </m:r>
                  </m:oMath>
                </a14:m>
                <a:r>
                  <a:rPr lang="zh-TW" altLang="en-US" sz="2000" dirty="0"/>
                  <a:t> </a:t>
                </a:r>
                <a:r>
                  <a:rPr lang="en-US" altLang="zh-TW" sz="2000" dirty="0"/>
                  <a:t>is represented by a neural network</a:t>
                </a:r>
                <a:endParaRPr lang="zh-TW" altLang="en-US" sz="2000" dirty="0"/>
              </a:p>
            </p:txBody>
          </p:sp>
        </mc:Choice>
        <mc:Fallback xmlns="">
          <p:sp>
            <p:nvSpPr>
              <p:cNvPr id="25" name="文字方塊 3"/>
              <p:cNvSpPr txBox="1">
                <a:spLocks noRot="1" noChangeAspect="1" noMove="1" noResize="1" noEditPoints="1" noAdjustHandles="1" noChangeArrowheads="1" noChangeShapeType="1" noTextEdit="1"/>
              </p:cNvSpPr>
              <p:nvPr/>
            </p:nvSpPr>
            <p:spPr>
              <a:xfrm>
                <a:off x="2148880" y="5934362"/>
                <a:ext cx="5689600" cy="400110"/>
              </a:xfrm>
              <a:prstGeom prst="rect">
                <a:avLst/>
              </a:prstGeom>
              <a:blipFill>
                <a:blip r:embed="rId11"/>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5514B589-D754-4ACA-AFC0-90017A825D4B}"/>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19651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NNs consist of hidden layers with neurons (i.e., computational units)</a:t>
                </a:r>
              </a:p>
              <a:p>
                <a:r>
                  <a:rPr lang="en-US" dirty="0"/>
                  <a:t>A single </a:t>
                </a:r>
                <a:r>
                  <a:rPr lang="en-US" dirty="0">
                    <a:solidFill>
                      <a:srgbClr val="FF0000"/>
                    </a:solidFill>
                  </a:rPr>
                  <a:t>neuron </a:t>
                </a:r>
                <a:r>
                  <a:rPr lang="en-US" dirty="0"/>
                  <a:t>maps a set of inputs into an output number, or </a:t>
                </a:r>
                <a14:m>
                  <m:oMath xmlns:m="http://schemas.openxmlformats.org/officeDocument/2006/math">
                    <m:r>
                      <a:rPr lang="en-US" altLang="zh-TW" i="1">
                        <a:latin typeface="Cambria Math" panose="02040503050406030204" pitchFamily="18" charset="0"/>
                      </a:rPr>
                      <m:t>𝑓</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𝑅</m:t>
                        </m:r>
                      </m:e>
                      <m:sup>
                        <m:r>
                          <a:rPr lang="en-US" altLang="zh-TW" i="1">
                            <a:latin typeface="Cambria Math" panose="02040503050406030204" pitchFamily="18" charset="0"/>
                          </a:rPr>
                          <m:t>𝐾</m:t>
                        </m:r>
                      </m:sup>
                    </m:sSup>
                    <m:r>
                      <a:rPr lang="en-US" altLang="zh-TW" i="1">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𝑅</m:t>
                    </m:r>
                  </m:oMath>
                </a14:m>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004D84AC-3878-49AE-845F-14E377C4CB1D}"/>
              </a:ext>
            </a:extLst>
          </p:cNvPr>
          <p:cNvSpPr>
            <a:spLocks noGrp="1"/>
          </p:cNvSpPr>
          <p:nvPr>
            <p:ph idx="10"/>
          </p:nvPr>
        </p:nvSpPr>
        <p:spPr/>
        <p:txBody>
          <a:bodyPr/>
          <a:lstStyle/>
          <a:p>
            <a:r>
              <a:rPr lang="en-US" dirty="0"/>
              <a:t>Introduction to Neural Networks</a:t>
            </a:r>
          </a:p>
          <a:p>
            <a:endParaRPr lang="en-US" dirty="0"/>
          </a:p>
        </p:txBody>
      </p:sp>
      <p:graphicFrame>
        <p:nvGraphicFramePr>
          <p:cNvPr id="64" name="Object 12"/>
          <p:cNvGraphicFramePr>
            <a:graphicFrameLocks noChangeAspect="1"/>
          </p:cNvGraphicFramePr>
          <p:nvPr>
            <p:extLst>
              <p:ext uri="{D42A27DB-BD31-4B8C-83A1-F6EECF244321}">
                <p14:modId xmlns:p14="http://schemas.microsoft.com/office/powerpoint/2010/main" val="1300369361"/>
              </p:ext>
            </p:extLst>
          </p:nvPr>
        </p:nvGraphicFramePr>
        <p:xfrm>
          <a:off x="4169221" y="3236891"/>
          <a:ext cx="5324475" cy="596900"/>
        </p:xfrm>
        <a:graphic>
          <a:graphicData uri="http://schemas.openxmlformats.org/presentationml/2006/ole">
            <mc:AlternateContent xmlns:mc="http://schemas.openxmlformats.org/markup-compatibility/2006">
              <mc:Choice xmlns:v="urn:schemas-microsoft-com:vml" Requires="v">
                <p:oleObj name="方程式" r:id="rId5" imgW="1917360" imgH="215640" progId="Equation.3">
                  <p:embed/>
                </p:oleObj>
              </mc:Choice>
              <mc:Fallback>
                <p:oleObj name="方程式" r:id="rId5" imgW="1917360" imgH="215640" progId="Equation.3">
                  <p:embed/>
                  <p:pic>
                    <p:nvPicPr>
                      <p:cNvPr id="38" name="Object 12"/>
                      <p:cNvPicPr>
                        <a:picLocks noChangeAspect="1" noChangeArrowheads="1"/>
                      </p:cNvPicPr>
                      <p:nvPr/>
                    </p:nvPicPr>
                    <p:blipFill>
                      <a:blip r:embed="rId6"/>
                      <a:srcRect/>
                      <a:stretch>
                        <a:fillRect/>
                      </a:stretch>
                    </p:blipFill>
                    <p:spPr bwMode="auto">
                      <a:xfrm>
                        <a:off x="4169221" y="3236891"/>
                        <a:ext cx="5324475" cy="596900"/>
                      </a:xfrm>
                      <a:prstGeom prst="rect">
                        <a:avLst/>
                      </a:prstGeom>
                      <a:noFill/>
                    </p:spPr>
                  </p:pic>
                </p:oleObj>
              </mc:Fallback>
            </mc:AlternateContent>
          </a:graphicData>
        </a:graphic>
      </p:graphicFrame>
      <p:sp>
        <p:nvSpPr>
          <p:cNvPr id="66" name="矩形 25"/>
          <p:cNvSpPr/>
          <p:nvPr/>
        </p:nvSpPr>
        <p:spPr>
          <a:xfrm>
            <a:off x="2076764" y="3546671"/>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67" name="直線單箭頭接點 35"/>
          <p:cNvCxnSpPr/>
          <p:nvPr/>
        </p:nvCxnSpPr>
        <p:spPr>
          <a:xfrm flipV="1">
            <a:off x="5691719" y="5049657"/>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3"/>
          <p:cNvSpPr/>
          <p:nvPr/>
        </p:nvSpPr>
        <p:spPr>
          <a:xfrm>
            <a:off x="3766373" y="6071275"/>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9" name="矩形 4"/>
          <p:cNvSpPr/>
          <p:nvPr/>
        </p:nvSpPr>
        <p:spPr>
          <a:xfrm>
            <a:off x="1092079" y="3458803"/>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5"/>
          <p:cNvCxnSpPr>
            <a:stCxn id="82" idx="3"/>
            <a:endCxn id="84" idx="1"/>
          </p:cNvCxnSpPr>
          <p:nvPr/>
        </p:nvCxnSpPr>
        <p:spPr>
          <a:xfrm flipV="1">
            <a:off x="1681156" y="5060102"/>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橢圓 6"/>
          <p:cNvSpPr/>
          <p:nvPr/>
        </p:nvSpPr>
        <p:spPr>
          <a:xfrm>
            <a:off x="4981287" y="4551196"/>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72" name="Object 12"/>
          <p:cNvGraphicFramePr>
            <a:graphicFrameLocks noChangeAspect="1"/>
          </p:cNvGraphicFramePr>
          <p:nvPr>
            <p:extLst>
              <p:ext uri="{D42A27DB-BD31-4B8C-83A1-F6EECF244321}">
                <p14:modId xmlns:p14="http://schemas.microsoft.com/office/powerpoint/2010/main" val="922488612"/>
              </p:ext>
            </p:extLst>
          </p:nvPr>
        </p:nvGraphicFramePr>
        <p:xfrm>
          <a:off x="4510353" y="4662623"/>
          <a:ext cx="352425" cy="350837"/>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8" name="Object 12"/>
                      <p:cNvPicPr>
                        <a:picLocks noChangeAspect="1" noChangeArrowheads="1"/>
                      </p:cNvPicPr>
                      <p:nvPr/>
                    </p:nvPicPr>
                    <p:blipFill>
                      <a:blip r:embed="rId8"/>
                      <a:srcRect/>
                      <a:stretch>
                        <a:fillRect/>
                      </a:stretch>
                    </p:blipFill>
                    <p:spPr bwMode="auto">
                      <a:xfrm>
                        <a:off x="4510353" y="4662623"/>
                        <a:ext cx="352425" cy="350837"/>
                      </a:xfrm>
                      <a:prstGeom prst="rect">
                        <a:avLst/>
                      </a:prstGeom>
                      <a:noFill/>
                    </p:spPr>
                  </p:pic>
                </p:oleObj>
              </mc:Fallback>
            </mc:AlternateContent>
          </a:graphicData>
        </a:graphic>
      </p:graphicFrame>
      <p:graphicFrame>
        <p:nvGraphicFramePr>
          <p:cNvPr id="73" name="Object 12"/>
          <p:cNvGraphicFramePr>
            <a:graphicFrameLocks noChangeAspect="1"/>
          </p:cNvGraphicFramePr>
          <p:nvPr>
            <p:extLst>
              <p:ext uri="{D42A27DB-BD31-4B8C-83A1-F6EECF244321}">
                <p14:modId xmlns:p14="http://schemas.microsoft.com/office/powerpoint/2010/main" val="982832865"/>
              </p:ext>
            </p:extLst>
          </p:nvPr>
        </p:nvGraphicFramePr>
        <p:xfrm>
          <a:off x="2134855" y="3567400"/>
          <a:ext cx="493713" cy="59531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9" name="Object 12"/>
                      <p:cNvPicPr>
                        <a:picLocks noChangeAspect="1" noChangeArrowheads="1"/>
                      </p:cNvPicPr>
                      <p:nvPr/>
                    </p:nvPicPr>
                    <p:blipFill>
                      <a:blip r:embed="rId10"/>
                      <a:srcRect/>
                      <a:stretch>
                        <a:fillRect/>
                      </a:stretch>
                    </p:blipFill>
                    <p:spPr bwMode="auto">
                      <a:xfrm>
                        <a:off x="2134855" y="3567400"/>
                        <a:ext cx="493713" cy="595313"/>
                      </a:xfrm>
                      <a:prstGeom prst="rect">
                        <a:avLst/>
                      </a:prstGeom>
                      <a:noFill/>
                    </p:spPr>
                  </p:pic>
                </p:oleObj>
              </mc:Fallback>
            </mc:AlternateContent>
          </a:graphicData>
        </a:graphic>
      </p:graphicFrame>
      <p:graphicFrame>
        <p:nvGraphicFramePr>
          <p:cNvPr id="74" name="Object 12"/>
          <p:cNvGraphicFramePr>
            <a:graphicFrameLocks noChangeAspect="1"/>
          </p:cNvGraphicFramePr>
          <p:nvPr>
            <p:extLst>
              <p:ext uri="{D42A27DB-BD31-4B8C-83A1-F6EECF244321}">
                <p14:modId xmlns:p14="http://schemas.microsoft.com/office/powerpoint/2010/main" val="2040930081"/>
              </p:ext>
            </p:extLst>
          </p:nvPr>
        </p:nvGraphicFramePr>
        <p:xfrm>
          <a:off x="2138705" y="4203654"/>
          <a:ext cx="528638" cy="595313"/>
        </p:xfrm>
        <a:graphic>
          <a:graphicData uri="http://schemas.openxmlformats.org/presentationml/2006/ole">
            <mc:AlternateContent xmlns:mc="http://schemas.openxmlformats.org/markup-compatibility/2006">
              <mc:Choice xmlns:v="urn:schemas-microsoft-com:vml" Requires="v">
                <p:oleObj name="方程式" r:id="rId11" imgW="190440" imgH="215640" progId="Equation.3">
                  <p:embed/>
                </p:oleObj>
              </mc:Choice>
              <mc:Fallback>
                <p:oleObj name="方程式" r:id="rId11" imgW="190440" imgH="215640" progId="Equation.3">
                  <p:embed/>
                  <p:pic>
                    <p:nvPicPr>
                      <p:cNvPr id="10" name="Object 12"/>
                      <p:cNvPicPr>
                        <a:picLocks noChangeAspect="1" noChangeArrowheads="1"/>
                      </p:cNvPicPr>
                      <p:nvPr/>
                    </p:nvPicPr>
                    <p:blipFill>
                      <a:blip r:embed="rId12"/>
                      <a:srcRect/>
                      <a:stretch>
                        <a:fillRect/>
                      </a:stretch>
                    </p:blipFill>
                    <p:spPr bwMode="auto">
                      <a:xfrm>
                        <a:off x="2138705" y="4203654"/>
                        <a:ext cx="528638" cy="595313"/>
                      </a:xfrm>
                      <a:prstGeom prst="rect">
                        <a:avLst/>
                      </a:prstGeom>
                      <a:noFill/>
                    </p:spPr>
                  </p:pic>
                </p:oleObj>
              </mc:Fallback>
            </mc:AlternateContent>
          </a:graphicData>
        </a:graphic>
      </p:graphicFrame>
      <p:graphicFrame>
        <p:nvGraphicFramePr>
          <p:cNvPr id="75" name="Object 12"/>
          <p:cNvGraphicFramePr>
            <a:graphicFrameLocks noChangeAspect="1"/>
          </p:cNvGraphicFramePr>
          <p:nvPr>
            <p:extLst>
              <p:ext uri="{D42A27DB-BD31-4B8C-83A1-F6EECF244321}">
                <p14:modId xmlns:p14="http://schemas.microsoft.com/office/powerpoint/2010/main" val="3047342245"/>
              </p:ext>
            </p:extLst>
          </p:nvPr>
        </p:nvGraphicFramePr>
        <p:xfrm>
          <a:off x="2134855" y="4982504"/>
          <a:ext cx="598487" cy="595312"/>
        </p:xfrm>
        <a:graphic>
          <a:graphicData uri="http://schemas.openxmlformats.org/presentationml/2006/ole">
            <mc:AlternateContent xmlns:mc="http://schemas.openxmlformats.org/markup-compatibility/2006">
              <mc:Choice xmlns:v="urn:schemas-microsoft-com:vml" Requires="v">
                <p:oleObj name="方程式" r:id="rId13" imgW="215640" imgH="215640" progId="Equation.3">
                  <p:embed/>
                </p:oleObj>
              </mc:Choice>
              <mc:Fallback>
                <p:oleObj name="方程式" r:id="rId13" imgW="215640" imgH="215640" progId="Equation.3">
                  <p:embed/>
                  <p:pic>
                    <p:nvPicPr>
                      <p:cNvPr id="11" name="Object 12"/>
                      <p:cNvPicPr>
                        <a:picLocks noChangeAspect="1" noChangeArrowheads="1"/>
                      </p:cNvPicPr>
                      <p:nvPr/>
                    </p:nvPicPr>
                    <p:blipFill>
                      <a:blip r:embed="rId14"/>
                      <a:srcRect/>
                      <a:stretch>
                        <a:fillRect/>
                      </a:stretch>
                    </p:blipFill>
                    <p:spPr bwMode="auto">
                      <a:xfrm>
                        <a:off x="2134855" y="4982504"/>
                        <a:ext cx="598487" cy="595312"/>
                      </a:xfrm>
                      <a:prstGeom prst="rect">
                        <a:avLst/>
                      </a:prstGeom>
                      <a:noFill/>
                    </p:spPr>
                  </p:pic>
                </p:oleObj>
              </mc:Fallback>
            </mc:AlternateContent>
          </a:graphicData>
        </a:graphic>
      </p:graphicFrame>
      <p:cxnSp>
        <p:nvCxnSpPr>
          <p:cNvPr id="76" name="直線單箭頭接點 11"/>
          <p:cNvCxnSpPr/>
          <p:nvPr/>
        </p:nvCxnSpPr>
        <p:spPr>
          <a:xfrm flipV="1">
            <a:off x="4168229" y="5029500"/>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12"/>
          <p:cNvCxnSpPr>
            <a:stCxn id="81" idx="3"/>
            <a:endCxn id="84" idx="1"/>
          </p:cNvCxnSpPr>
          <p:nvPr/>
        </p:nvCxnSpPr>
        <p:spPr>
          <a:xfrm>
            <a:off x="1669125" y="4632846"/>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13"/>
          <p:cNvCxnSpPr>
            <a:endCxn id="84" idx="1"/>
          </p:cNvCxnSpPr>
          <p:nvPr/>
        </p:nvCxnSpPr>
        <p:spPr>
          <a:xfrm>
            <a:off x="1688776" y="3774570"/>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
          <p:cNvSpPr txBox="1"/>
          <p:nvPr/>
        </p:nvSpPr>
        <p:spPr>
          <a:xfrm rot="5400000">
            <a:off x="1098929" y="5119785"/>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80" name="Object 12"/>
          <p:cNvGraphicFramePr>
            <a:graphicFrameLocks noChangeAspect="1"/>
          </p:cNvGraphicFramePr>
          <p:nvPr>
            <p:extLst>
              <p:ext uri="{D42A27DB-BD31-4B8C-83A1-F6EECF244321}">
                <p14:modId xmlns:p14="http://schemas.microsoft.com/office/powerpoint/2010/main" val="1139879025"/>
              </p:ext>
            </p:extLst>
          </p:nvPr>
        </p:nvGraphicFramePr>
        <p:xfrm>
          <a:off x="1173825" y="3416027"/>
          <a:ext cx="495300" cy="630238"/>
        </p:xfrm>
        <a:graphic>
          <a:graphicData uri="http://schemas.openxmlformats.org/presentationml/2006/ole">
            <mc:AlternateContent xmlns:mc="http://schemas.openxmlformats.org/markup-compatibility/2006">
              <mc:Choice xmlns:v="urn:schemas-microsoft-com:vml" Requires="v">
                <p:oleObj name="方程式" r:id="rId15" imgW="177480" imgH="228600" progId="Equation.3">
                  <p:embed/>
                </p:oleObj>
              </mc:Choice>
              <mc:Fallback>
                <p:oleObj name="方程式" r:id="rId15" imgW="177480" imgH="228600" progId="Equation.3">
                  <p:embed/>
                  <p:pic>
                    <p:nvPicPr>
                      <p:cNvPr id="16" name="Object 12"/>
                      <p:cNvPicPr>
                        <a:picLocks noChangeAspect="1" noChangeArrowheads="1"/>
                      </p:cNvPicPr>
                      <p:nvPr/>
                    </p:nvPicPr>
                    <p:blipFill>
                      <a:blip r:embed="rId16"/>
                      <a:srcRect/>
                      <a:stretch>
                        <a:fillRect/>
                      </a:stretch>
                    </p:blipFill>
                    <p:spPr bwMode="auto">
                      <a:xfrm>
                        <a:off x="1173825" y="3416027"/>
                        <a:ext cx="495300" cy="630238"/>
                      </a:xfrm>
                      <a:prstGeom prst="rect">
                        <a:avLst/>
                      </a:prstGeom>
                      <a:noFill/>
                    </p:spPr>
                  </p:pic>
                </p:oleObj>
              </mc:Fallback>
            </mc:AlternateContent>
          </a:graphicData>
        </a:graphic>
      </p:graphicFrame>
      <p:graphicFrame>
        <p:nvGraphicFramePr>
          <p:cNvPr id="81" name="Object 12"/>
          <p:cNvGraphicFramePr>
            <a:graphicFrameLocks noChangeAspect="1"/>
          </p:cNvGraphicFramePr>
          <p:nvPr>
            <p:extLst>
              <p:ext uri="{D42A27DB-BD31-4B8C-83A1-F6EECF244321}">
                <p14:modId xmlns:p14="http://schemas.microsoft.com/office/powerpoint/2010/main" val="1720299381"/>
              </p:ext>
            </p:extLst>
          </p:nvPr>
        </p:nvGraphicFramePr>
        <p:xfrm>
          <a:off x="1173825" y="4317727"/>
          <a:ext cx="495300" cy="630238"/>
        </p:xfrm>
        <a:graphic>
          <a:graphicData uri="http://schemas.openxmlformats.org/presentationml/2006/ole">
            <mc:AlternateContent xmlns:mc="http://schemas.openxmlformats.org/markup-compatibility/2006">
              <mc:Choice xmlns:v="urn:schemas-microsoft-com:vml" Requires="v">
                <p:oleObj name="方程式" r:id="rId17" imgW="177480" imgH="228600" progId="Equation.3">
                  <p:embed/>
                </p:oleObj>
              </mc:Choice>
              <mc:Fallback>
                <p:oleObj name="方程式" r:id="rId17" imgW="177480" imgH="228600" progId="Equation.3">
                  <p:embed/>
                  <p:pic>
                    <p:nvPicPr>
                      <p:cNvPr id="17" name="Object 12"/>
                      <p:cNvPicPr>
                        <a:picLocks noChangeAspect="1" noChangeArrowheads="1"/>
                      </p:cNvPicPr>
                      <p:nvPr/>
                    </p:nvPicPr>
                    <p:blipFill>
                      <a:blip r:embed="rId18"/>
                      <a:srcRect/>
                      <a:stretch>
                        <a:fillRect/>
                      </a:stretch>
                    </p:blipFill>
                    <p:spPr bwMode="auto">
                      <a:xfrm>
                        <a:off x="1173825" y="4317727"/>
                        <a:ext cx="495300" cy="630238"/>
                      </a:xfrm>
                      <a:prstGeom prst="rect">
                        <a:avLst/>
                      </a:prstGeom>
                      <a:noFill/>
                    </p:spPr>
                  </p:pic>
                </p:oleObj>
              </mc:Fallback>
            </mc:AlternateContent>
          </a:graphicData>
        </a:graphic>
      </p:graphicFrame>
      <p:graphicFrame>
        <p:nvGraphicFramePr>
          <p:cNvPr id="82" name="Object 12"/>
          <p:cNvGraphicFramePr>
            <a:graphicFrameLocks noChangeAspect="1"/>
          </p:cNvGraphicFramePr>
          <p:nvPr>
            <p:extLst>
              <p:ext uri="{D42A27DB-BD31-4B8C-83A1-F6EECF244321}">
                <p14:modId xmlns:p14="http://schemas.microsoft.com/office/powerpoint/2010/main" val="2998141271"/>
              </p:ext>
            </p:extLst>
          </p:nvPr>
        </p:nvGraphicFramePr>
        <p:xfrm>
          <a:off x="1147756" y="5533845"/>
          <a:ext cx="533400" cy="630238"/>
        </p:xfrm>
        <a:graphic>
          <a:graphicData uri="http://schemas.openxmlformats.org/presentationml/2006/ole">
            <mc:AlternateContent xmlns:mc="http://schemas.openxmlformats.org/markup-compatibility/2006">
              <mc:Choice xmlns:v="urn:schemas-microsoft-com:vml" Requires="v">
                <p:oleObj name="方程式" r:id="rId19" imgW="190440" imgH="228600" progId="Equation.3">
                  <p:embed/>
                </p:oleObj>
              </mc:Choice>
              <mc:Fallback>
                <p:oleObj name="方程式" r:id="rId19" imgW="190440" imgH="228600" progId="Equation.3">
                  <p:embed/>
                  <p:pic>
                    <p:nvPicPr>
                      <p:cNvPr id="18" name="Object 12"/>
                      <p:cNvPicPr>
                        <a:picLocks noChangeAspect="1" noChangeArrowheads="1"/>
                      </p:cNvPicPr>
                      <p:nvPr/>
                    </p:nvPicPr>
                    <p:blipFill>
                      <a:blip r:embed="rId20"/>
                      <a:srcRect/>
                      <a:stretch>
                        <a:fillRect/>
                      </a:stretch>
                    </p:blipFill>
                    <p:spPr bwMode="auto">
                      <a:xfrm>
                        <a:off x="1147756" y="5533845"/>
                        <a:ext cx="533400" cy="630238"/>
                      </a:xfrm>
                      <a:prstGeom prst="rect">
                        <a:avLst/>
                      </a:prstGeom>
                      <a:noFill/>
                    </p:spPr>
                  </p:pic>
                </p:oleObj>
              </mc:Fallback>
            </mc:AlternateContent>
          </a:graphicData>
        </a:graphic>
      </p:graphicFrame>
      <p:grpSp>
        <p:nvGrpSpPr>
          <p:cNvPr id="83" name="群組 20"/>
          <p:cNvGrpSpPr/>
          <p:nvPr/>
        </p:nvGrpSpPr>
        <p:grpSpPr>
          <a:xfrm>
            <a:off x="3826715" y="4799942"/>
            <a:ext cx="520319" cy="520319"/>
            <a:chOff x="3342651" y="3507082"/>
            <a:chExt cx="520319" cy="520319"/>
          </a:xfrm>
        </p:grpSpPr>
        <p:sp>
          <p:nvSpPr>
            <p:cNvPr id="84"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3"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86" name="Object 12"/>
          <p:cNvGraphicFramePr>
            <a:graphicFrameLocks noChangeAspect="1"/>
          </p:cNvGraphicFramePr>
          <p:nvPr>
            <p:extLst>
              <p:ext uri="{D42A27DB-BD31-4B8C-83A1-F6EECF244321}">
                <p14:modId xmlns:p14="http://schemas.microsoft.com/office/powerpoint/2010/main" val="264070903"/>
              </p:ext>
            </p:extLst>
          </p:nvPr>
        </p:nvGraphicFramePr>
        <p:xfrm>
          <a:off x="3884411" y="6153793"/>
          <a:ext cx="354012" cy="488950"/>
        </p:xfrm>
        <a:graphic>
          <a:graphicData uri="http://schemas.openxmlformats.org/presentationml/2006/ole">
            <mc:AlternateContent xmlns:mc="http://schemas.openxmlformats.org/markup-compatibility/2006">
              <mc:Choice xmlns:v="urn:schemas-microsoft-com:vml" Requires="v">
                <p:oleObj name="方程式" r:id="rId23" imgW="126720" imgH="177480" progId="Equation.3">
                  <p:embed/>
                </p:oleObj>
              </mc:Choice>
              <mc:Fallback>
                <p:oleObj name="方程式" r:id="rId23" imgW="126720" imgH="177480" progId="Equation.3">
                  <p:embed/>
                  <p:pic>
                    <p:nvPicPr>
                      <p:cNvPr id="24" name="Object 12"/>
                      <p:cNvPicPr>
                        <a:picLocks noChangeAspect="1" noChangeArrowheads="1"/>
                      </p:cNvPicPr>
                      <p:nvPr/>
                    </p:nvPicPr>
                    <p:blipFill>
                      <a:blip r:embed="rId24"/>
                      <a:srcRect/>
                      <a:stretch>
                        <a:fillRect/>
                      </a:stretch>
                    </p:blipFill>
                    <p:spPr bwMode="auto">
                      <a:xfrm>
                        <a:off x="3884411" y="6153793"/>
                        <a:ext cx="354012" cy="488950"/>
                      </a:xfrm>
                      <a:prstGeom prst="rect">
                        <a:avLst/>
                      </a:prstGeom>
                      <a:noFill/>
                    </p:spPr>
                  </p:pic>
                </p:oleObj>
              </mc:Fallback>
            </mc:AlternateContent>
          </a:graphicData>
        </a:graphic>
      </p:graphicFrame>
      <p:cxnSp>
        <p:nvCxnSpPr>
          <p:cNvPr id="87" name="直線單箭頭接點 24"/>
          <p:cNvCxnSpPr/>
          <p:nvPr/>
        </p:nvCxnSpPr>
        <p:spPr>
          <a:xfrm flipV="1">
            <a:off x="4077922" y="5330705"/>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8" name="Object 12"/>
          <p:cNvGraphicFramePr>
            <a:graphicFrameLocks noChangeAspect="1"/>
          </p:cNvGraphicFramePr>
          <p:nvPr>
            <p:extLst>
              <p:ext uri="{D42A27DB-BD31-4B8C-83A1-F6EECF244321}">
                <p14:modId xmlns:p14="http://schemas.microsoft.com/office/powerpoint/2010/main" val="454421874"/>
              </p:ext>
            </p:extLst>
          </p:nvPr>
        </p:nvGraphicFramePr>
        <p:xfrm>
          <a:off x="5048678" y="4746760"/>
          <a:ext cx="787400" cy="533400"/>
        </p:xfrm>
        <a:graphic>
          <a:graphicData uri="http://schemas.openxmlformats.org/presentationml/2006/ole">
            <mc:AlternateContent xmlns:mc="http://schemas.openxmlformats.org/markup-compatibility/2006">
              <mc:Choice xmlns:v="urn:schemas-microsoft-com:vml" Requires="v">
                <p:oleObj name="方程式" r:id="rId25" imgW="317160" imgH="215640" progId="Equation.3">
                  <p:embed/>
                </p:oleObj>
              </mc:Choice>
              <mc:Fallback>
                <p:oleObj name="方程式" r:id="rId25" imgW="317160" imgH="215640" progId="Equation.3">
                  <p:embed/>
                  <p:pic>
                    <p:nvPicPr>
                      <p:cNvPr id="28" name="Object 12"/>
                      <p:cNvPicPr>
                        <a:picLocks noChangeAspect="1" noChangeArrowheads="1"/>
                      </p:cNvPicPr>
                      <p:nvPr/>
                    </p:nvPicPr>
                    <p:blipFill>
                      <a:blip r:embed="rId26"/>
                      <a:srcRect/>
                      <a:stretch>
                        <a:fillRect/>
                      </a:stretch>
                    </p:blipFill>
                    <p:spPr bwMode="auto">
                      <a:xfrm>
                        <a:off x="5048678" y="4746760"/>
                        <a:ext cx="787400" cy="533400"/>
                      </a:xfrm>
                      <a:prstGeom prst="rect">
                        <a:avLst/>
                      </a:prstGeom>
                      <a:noFill/>
                    </p:spPr>
                  </p:pic>
                </p:oleObj>
              </mc:Fallback>
            </mc:AlternateContent>
          </a:graphicData>
        </a:graphic>
      </p:graphicFrame>
      <p:sp>
        <p:nvSpPr>
          <p:cNvPr id="89" name="文字方塊 33"/>
          <p:cNvSpPr txBox="1"/>
          <p:nvPr/>
        </p:nvSpPr>
        <p:spPr>
          <a:xfrm>
            <a:off x="3662406" y="6664895"/>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graphicFrame>
        <p:nvGraphicFramePr>
          <p:cNvPr id="90" name="Object 12"/>
          <p:cNvGraphicFramePr>
            <a:graphicFrameLocks noChangeAspect="1"/>
          </p:cNvGraphicFramePr>
          <p:nvPr>
            <p:extLst>
              <p:ext uri="{D42A27DB-BD31-4B8C-83A1-F6EECF244321}">
                <p14:modId xmlns:p14="http://schemas.microsoft.com/office/powerpoint/2010/main" val="3616967169"/>
              </p:ext>
            </p:extLst>
          </p:nvPr>
        </p:nvGraphicFramePr>
        <p:xfrm>
          <a:off x="6558236" y="4840374"/>
          <a:ext cx="352425" cy="385763"/>
        </p:xfrm>
        <a:graphic>
          <a:graphicData uri="http://schemas.openxmlformats.org/presentationml/2006/ole">
            <mc:AlternateContent xmlns:mc="http://schemas.openxmlformats.org/markup-compatibility/2006">
              <mc:Choice xmlns:v="urn:schemas-microsoft-com:vml" Requires="v">
                <p:oleObj name="方程式" r:id="rId27" imgW="126720" imgH="139680" progId="Equation.3">
                  <p:embed/>
                </p:oleObj>
              </mc:Choice>
              <mc:Fallback>
                <p:oleObj name="方程式" r:id="rId27" imgW="126720" imgH="139680" progId="Equation.3">
                  <p:embed/>
                  <p:pic>
                    <p:nvPicPr>
                      <p:cNvPr id="37" name="Object 12"/>
                      <p:cNvPicPr>
                        <a:picLocks noChangeAspect="1" noChangeArrowheads="1"/>
                      </p:cNvPicPr>
                      <p:nvPr/>
                    </p:nvPicPr>
                    <p:blipFill>
                      <a:blip r:embed="rId28"/>
                      <a:srcRect/>
                      <a:stretch>
                        <a:fillRect/>
                      </a:stretch>
                    </p:blipFill>
                    <p:spPr bwMode="auto">
                      <a:xfrm>
                        <a:off x="6558236" y="4840374"/>
                        <a:ext cx="352425" cy="385763"/>
                      </a:xfrm>
                      <a:prstGeom prst="rect">
                        <a:avLst/>
                      </a:prstGeom>
                      <a:noFill/>
                    </p:spPr>
                  </p:pic>
                </p:oleObj>
              </mc:Fallback>
            </mc:AlternateContent>
          </a:graphicData>
        </a:graphic>
      </p:graphicFrame>
      <p:sp>
        <p:nvSpPr>
          <p:cNvPr id="91" name="文字方塊 39"/>
          <p:cNvSpPr txBox="1"/>
          <p:nvPr/>
        </p:nvSpPr>
        <p:spPr>
          <a:xfrm>
            <a:off x="4570572" y="5553446"/>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92" name="文字方塊 38"/>
          <p:cNvSpPr txBox="1"/>
          <p:nvPr/>
        </p:nvSpPr>
        <p:spPr>
          <a:xfrm>
            <a:off x="1828135" y="5848964"/>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5" name="文字方塊 34"/>
              <p:cNvSpPr txBox="1"/>
              <p:nvPr/>
            </p:nvSpPr>
            <p:spPr>
              <a:xfrm>
                <a:off x="6232977" y="3921244"/>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xmlns="">
          <p:sp>
            <p:nvSpPr>
              <p:cNvPr id="95" name="文字方塊 34"/>
              <p:cNvSpPr txBox="1">
                <a:spLocks noRot="1" noChangeAspect="1" noMove="1" noResize="1" noEditPoints="1" noAdjustHandles="1" noChangeArrowheads="1" noChangeShapeType="1" noTextEdit="1"/>
              </p:cNvSpPr>
              <p:nvPr/>
            </p:nvSpPr>
            <p:spPr>
              <a:xfrm>
                <a:off x="6232977" y="3921244"/>
                <a:ext cx="1454244" cy="430887"/>
              </a:xfrm>
              <a:prstGeom prst="rect">
                <a:avLst/>
              </a:prstGeom>
              <a:blipFill>
                <a:blip r:embed="rId29"/>
                <a:stretch>
                  <a:fillRect/>
                </a:stretch>
              </a:blipFill>
            </p:spPr>
            <p:txBody>
              <a:bodyPr/>
              <a:lstStyle/>
              <a:p>
                <a:r>
                  <a:rPr lang="en-US">
                    <a:noFill/>
                  </a:rPr>
                  <a:t> </a:t>
                </a:r>
              </a:p>
            </p:txBody>
          </p:sp>
        </mc:Fallback>
      </mc:AlternateContent>
      <p:sp>
        <p:nvSpPr>
          <p:cNvPr id="97" name="文字方塊 38"/>
          <p:cNvSpPr txBox="1"/>
          <p:nvPr/>
        </p:nvSpPr>
        <p:spPr>
          <a:xfrm>
            <a:off x="797141" y="6406993"/>
            <a:ext cx="1186572" cy="461665"/>
          </a:xfrm>
          <a:prstGeom prst="rect">
            <a:avLst/>
          </a:prstGeom>
          <a:noFill/>
        </p:spPr>
        <p:txBody>
          <a:bodyPr wrap="square" rtlCol="0">
            <a:spAutoFit/>
          </a:bodyPr>
          <a:lstStyle/>
          <a:p>
            <a:pPr algn="ctr"/>
            <a:r>
              <a:rPr lang="en-US" altLang="zh-TW" sz="2400" dirty="0">
                <a:solidFill>
                  <a:srgbClr val="00B050"/>
                </a:solidFill>
              </a:rPr>
              <a:t>input</a:t>
            </a:r>
            <a:endParaRPr lang="zh-TW" altLang="en-US" sz="2400" dirty="0">
              <a:solidFill>
                <a:srgbClr val="00B050"/>
              </a:solidFill>
            </a:endParaRPr>
          </a:p>
        </p:txBody>
      </p:sp>
      <p:sp>
        <p:nvSpPr>
          <p:cNvPr id="98" name="文字方塊 38"/>
          <p:cNvSpPr txBox="1"/>
          <p:nvPr/>
        </p:nvSpPr>
        <p:spPr>
          <a:xfrm>
            <a:off x="6232977" y="5150562"/>
            <a:ext cx="1186572" cy="461665"/>
          </a:xfrm>
          <a:prstGeom prst="rect">
            <a:avLst/>
          </a:prstGeom>
          <a:noFill/>
        </p:spPr>
        <p:txBody>
          <a:bodyPr wrap="square" rtlCol="0">
            <a:spAutoFit/>
          </a:bodyPr>
          <a:lstStyle/>
          <a:p>
            <a:pPr algn="ctr"/>
            <a:r>
              <a:rPr lang="en-US" altLang="zh-TW" sz="2400" dirty="0">
                <a:solidFill>
                  <a:srgbClr val="00B050"/>
                </a:solidFill>
              </a:rPr>
              <a:t>output</a:t>
            </a:r>
            <a:endParaRPr lang="zh-TW" altLang="en-US" sz="2400" dirty="0">
              <a:solidFill>
                <a:srgbClr val="00B050"/>
              </a:solidFill>
            </a:endParaRPr>
          </a:p>
        </p:txBody>
      </p:sp>
      <p:sp>
        <p:nvSpPr>
          <p:cNvPr id="99" name="文字方塊 14"/>
          <p:cNvSpPr txBox="1"/>
          <p:nvPr/>
        </p:nvSpPr>
        <p:spPr>
          <a:xfrm rot="5400000">
            <a:off x="2074455" y="471231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TextBox 35">
            <a:extLst>
              <a:ext uri="{FF2B5EF4-FFF2-40B4-BE49-F238E27FC236}">
                <a16:creationId xmlns:a16="http://schemas.microsoft.com/office/drawing/2014/main" id="{9D9524E6-5959-4D51-8D5D-CA54A676CA5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592683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8" grpId="0" animBg="1"/>
      <p:bldP spid="69" grpId="0" animBg="1"/>
      <p:bldP spid="71" grpId="0" animBg="1"/>
      <p:bldP spid="79" grpId="0"/>
      <p:bldP spid="89" grpId="0"/>
      <p:bldP spid="91" grpId="0"/>
      <p:bldP spid="92" grpId="0"/>
      <p:bldP spid="97" grpId="0"/>
      <p:bldP spid="98" grpId="0"/>
      <p:bldP spid="99"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Elements of Neural Networks </a:t>
            </a:r>
          </a:p>
        </p:txBody>
      </p:sp>
      <p:sp>
        <p:nvSpPr>
          <p:cNvPr id="3" name="Content Placeholder 2"/>
          <p:cNvSpPr>
            <a:spLocks noGrp="1"/>
          </p:cNvSpPr>
          <p:nvPr>
            <p:ph idx="1"/>
          </p:nvPr>
        </p:nvSpPr>
        <p:spPr/>
        <p:txBody>
          <a:bodyPr/>
          <a:lstStyle/>
          <a:p>
            <a:r>
              <a:rPr lang="en-US" dirty="0"/>
              <a:t>A NN with one hidden layer and one output layer</a:t>
            </a:r>
          </a:p>
        </p:txBody>
      </p:sp>
      <p:sp>
        <p:nvSpPr>
          <p:cNvPr id="4" name="Content Placeholder 3">
            <a:extLst>
              <a:ext uri="{FF2B5EF4-FFF2-40B4-BE49-F238E27FC236}">
                <a16:creationId xmlns:a16="http://schemas.microsoft.com/office/drawing/2014/main" id="{1857A983-B137-46ED-BDEA-339E7D48B7C1}"/>
              </a:ext>
            </a:extLst>
          </p:cNvPr>
          <p:cNvSpPr>
            <a:spLocks noGrp="1"/>
          </p:cNvSpPr>
          <p:nvPr>
            <p:ph idx="10"/>
          </p:nvPr>
        </p:nvSpPr>
        <p:spPr/>
        <p:txBody>
          <a:bodyPr/>
          <a:lstStyle/>
          <a:p>
            <a:r>
              <a:rPr lang="en-US" dirty="0"/>
              <a:t>Introduction to Neural Networks</a:t>
            </a:r>
          </a:p>
          <a:p>
            <a:endParaRPr lang="en-US" dirty="0"/>
          </a:p>
        </p:txBody>
      </p:sp>
      <p:sp>
        <p:nvSpPr>
          <p:cNvPr id="5" name="Στρογγυλεμένο ορθογώνιο 11"/>
          <p:cNvSpPr/>
          <p:nvPr/>
        </p:nvSpPr>
        <p:spPr>
          <a:xfrm>
            <a:off x="1819889" y="2841015"/>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6" name="Στρογγυλεμένο ορθογώνιο 12"/>
          <p:cNvSpPr/>
          <p:nvPr/>
        </p:nvSpPr>
        <p:spPr>
          <a:xfrm>
            <a:off x="3454379" y="3972584"/>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7" name="Στρογγυλεμένο ορθογώνιο 16"/>
          <p:cNvSpPr/>
          <p:nvPr/>
        </p:nvSpPr>
        <p:spPr>
          <a:xfrm>
            <a:off x="448289" y="3401686"/>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96" y="2650515"/>
            <a:ext cx="3810000" cy="458470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2188344" y="7077705"/>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2188344" y="7077705"/>
                <a:ext cx="418704"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Ορθογώνιο 14"/>
              <p:cNvSpPr/>
              <p:nvPr/>
            </p:nvSpPr>
            <p:spPr>
              <a:xfrm>
                <a:off x="3683040" y="587176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0" name="Ορθογώνιο 14"/>
              <p:cNvSpPr>
                <a:spLocks noRot="1" noChangeAspect="1" noMove="1" noResize="1" noEditPoints="1" noAdjustHandles="1" noChangeArrowheads="1" noChangeShapeType="1" noTextEdit="1"/>
              </p:cNvSpPr>
              <p:nvPr/>
            </p:nvSpPr>
            <p:spPr>
              <a:xfrm>
                <a:off x="3683040" y="5871763"/>
                <a:ext cx="410690" cy="400110"/>
              </a:xfrm>
              <a:prstGeom prst="rect">
                <a:avLst/>
              </a:prstGeom>
              <a:blipFill>
                <a:blip r:embed="rId5"/>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Ορθογώνιο 15"/>
              <p:cNvSpPr/>
              <p:nvPr/>
            </p:nvSpPr>
            <p:spPr>
              <a:xfrm>
                <a:off x="680156" y="6475557"/>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1" name="Ορθογώνιο 15"/>
              <p:cNvSpPr>
                <a:spLocks noRot="1" noChangeAspect="1" noMove="1" noResize="1" noEditPoints="1" noAdjustHandles="1" noChangeArrowheads="1" noChangeShapeType="1" noTextEdit="1"/>
              </p:cNvSpPr>
              <p:nvPr/>
            </p:nvSpPr>
            <p:spPr>
              <a:xfrm>
                <a:off x="680156" y="6475557"/>
                <a:ext cx="404277"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805616" y="3520985"/>
                <a:ext cx="509972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panose="02040503050406030204" pitchFamily="18" charset="0"/>
                        </a:rPr>
                        <m:t>𝒉𝒊𝒅𝒅𝒆𝒏</m:t>
                      </m:r>
                      <m:r>
                        <a:rPr lang="en-US" sz="2000" b="1" i="1" smtClean="0">
                          <a:solidFill>
                            <a:schemeClr val="accent4"/>
                          </a:solidFill>
                          <a:latin typeface="Cambria Math" panose="02040503050406030204" pitchFamily="18" charset="0"/>
                        </a:rPr>
                        <m:t> </m:t>
                      </m:r>
                      <m:r>
                        <a:rPr lang="en-US" sz="2000" b="1" i="1" smtClean="0">
                          <a:solidFill>
                            <a:schemeClr val="accent4"/>
                          </a:solidFill>
                          <a:latin typeface="Cambria Math" panose="02040503050406030204" pitchFamily="18" charset="0"/>
                        </a:rPr>
                        <m:t>𝒍𝒂𝒚𝒆𝒓</m:t>
                      </m:r>
                      <m:r>
                        <a:rPr lang="en-US" sz="2000" b="1" i="1" smtClean="0">
                          <a:solidFill>
                            <a:schemeClr val="accent4"/>
                          </a:solidFill>
                          <a:latin typeface="Cambria Math" panose="02040503050406030204" pitchFamily="18" charset="0"/>
                        </a:rPr>
                        <m:t> </m:t>
                      </m:r>
                      <m:r>
                        <a:rPr lang="en-US" sz="2000" b="1" i="1">
                          <a:solidFill>
                            <a:schemeClr val="accent4"/>
                          </a:solidFill>
                          <a:latin typeface="Cambria Math" charset="0"/>
                        </a:rPr>
                        <m:t>𝒉</m:t>
                      </m:r>
                      <m:r>
                        <a:rPr lang="en-US" sz="2000" b="1" i="1">
                          <a:solidFill>
                            <a:schemeClr val="accent4"/>
                          </a:solidFill>
                          <a:latin typeface="Cambria Math" charset="0"/>
                        </a:rPr>
                        <m:t>=</m:t>
                      </m:r>
                      <m:r>
                        <a:rPr lang="el-GR" sz="2000" b="1" i="1">
                          <a:solidFill>
                            <a:schemeClr val="accent4"/>
                          </a:solidFill>
                          <a:latin typeface="Cambria Math" charset="0"/>
                        </a:rPr>
                        <m:t>𝝈</m:t>
                      </m:r>
                      <m:r>
                        <a:rPr lang="el-GR"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a:solidFill>
                                <a:schemeClr val="accent4"/>
                              </a:solidFill>
                              <a:latin typeface="Cambria Math" charset="0"/>
                            </a:rPr>
                            <m:t>𝐖</m:t>
                          </m:r>
                        </m:e>
                        <m:sub>
                          <m:r>
                            <a:rPr lang="en-US" sz="2000" b="1" i="1">
                              <a:solidFill>
                                <a:schemeClr val="accent4"/>
                              </a:solidFill>
                              <a:latin typeface="Cambria Math" charset="0"/>
                            </a:rPr>
                            <m:t>𝟏</m:t>
                          </m:r>
                        </m:sub>
                      </m:sSub>
                      <m:r>
                        <a:rPr lang="en-US" sz="2000" b="1" i="1">
                          <a:solidFill>
                            <a:schemeClr val="accent4"/>
                          </a:solidFill>
                          <a:latin typeface="Cambria Math" charset="0"/>
                        </a:rPr>
                        <m:t>𝒙</m:t>
                      </m:r>
                      <m:r>
                        <a:rPr lang="en-US" sz="2000" b="1" i="1">
                          <a:solidFill>
                            <a:schemeClr val="accent4"/>
                          </a:solidFill>
                          <a:latin typeface="Cambria Math" charset="0"/>
                        </a:rPr>
                        <m:t>+</m:t>
                      </m:r>
                      <m:sSub>
                        <m:sSubPr>
                          <m:ctrlPr>
                            <a:rPr lang="en-US" sz="2000" b="1" i="1">
                              <a:solidFill>
                                <a:schemeClr val="accent4"/>
                              </a:solidFill>
                              <a:latin typeface="Cambria Math" panose="02040503050406030204" pitchFamily="18" charset="0"/>
                            </a:rPr>
                          </m:ctrlPr>
                        </m:sSubPr>
                        <m:e>
                          <m:r>
                            <a:rPr lang="en-US" sz="2000" b="1" i="1">
                              <a:solidFill>
                                <a:schemeClr val="accent4"/>
                              </a:solidFill>
                              <a:latin typeface="Cambria Math" charset="0"/>
                            </a:rPr>
                            <m:t>𝒃</m:t>
                          </m:r>
                        </m:e>
                        <m:sub>
                          <m:r>
                            <a:rPr lang="en-US" sz="2000" b="1" i="1">
                              <a:solidFill>
                                <a:schemeClr val="accent4"/>
                              </a:solidFill>
                              <a:latin typeface="Cambria Math" charset="0"/>
                            </a:rPr>
                            <m:t>𝟏</m:t>
                          </m:r>
                        </m:sub>
                      </m:sSub>
                      <m:r>
                        <a:rPr lang="en-US" sz="2000" b="1" i="1">
                          <a:solidFill>
                            <a:schemeClr val="accent4"/>
                          </a:solidFill>
                          <a:latin typeface="Cambria Math" charset="0"/>
                        </a:rPr>
                        <m:t>)</m:t>
                      </m:r>
                    </m:oMath>
                  </m:oMathPara>
                </a14:m>
                <a:endParaRPr lang="el-GR" sz="2000" b="1" dirty="0">
                  <a:solidFill>
                    <a:schemeClr val="accent4"/>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805616" y="3520985"/>
                <a:ext cx="5099729" cy="307777"/>
              </a:xfrm>
              <a:prstGeom prst="rect">
                <a:avLst/>
              </a:prstGeom>
              <a:blipFill>
                <a:blip r:embed="rId8"/>
                <a:stretch>
                  <a:fillRect t="-4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474274" y="4102594"/>
                <a:ext cx="36905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panose="02040503050406030204" pitchFamily="18" charset="0"/>
                        </a:rPr>
                        <m:t>𝒐𝒖𝒕𝒑𝒖𝒕</m:t>
                      </m:r>
                      <m:r>
                        <a:rPr lang="en-US" sz="2000" b="1" i="1" smtClean="0">
                          <a:solidFill>
                            <a:schemeClr val="accent3"/>
                          </a:solidFill>
                          <a:latin typeface="Cambria Math" panose="02040503050406030204" pitchFamily="18" charset="0"/>
                        </a:rPr>
                        <m:t> </m:t>
                      </m:r>
                      <m:r>
                        <a:rPr lang="en-US" sz="2000" b="1" i="1" smtClean="0">
                          <a:solidFill>
                            <a:schemeClr val="accent3"/>
                          </a:solidFill>
                          <a:latin typeface="Cambria Math" panose="02040503050406030204" pitchFamily="18" charset="0"/>
                        </a:rPr>
                        <m:t>𝒍𝒂𝒚𝒆𝒓</m:t>
                      </m:r>
                      <m:r>
                        <a:rPr lang="en-US" sz="2000" b="1" i="1" smtClean="0">
                          <a:solidFill>
                            <a:schemeClr val="accent3"/>
                          </a:solidFill>
                          <a:latin typeface="Cambria Math" panose="02040503050406030204" pitchFamily="18" charset="0"/>
                        </a:rPr>
                        <m:t> </m:t>
                      </m:r>
                      <m:r>
                        <a:rPr lang="en-US" sz="2000" b="1" i="1">
                          <a:solidFill>
                            <a:schemeClr val="accent3"/>
                          </a:solidFill>
                          <a:latin typeface="Cambria Math" charset="0"/>
                        </a:rPr>
                        <m:t>𝒚</m:t>
                      </m:r>
                      <m:r>
                        <a:rPr lang="en-US" sz="2000" b="1" i="1">
                          <a:solidFill>
                            <a:schemeClr val="accent3"/>
                          </a:solidFill>
                          <a:latin typeface="Cambria Math" charset="0"/>
                        </a:rPr>
                        <m:t>=</m:t>
                      </m:r>
                      <m:r>
                        <a:rPr lang="el-GR" sz="2000" b="1" i="1">
                          <a:solidFill>
                            <a:schemeClr val="accent3"/>
                          </a:solidFill>
                          <a:latin typeface="Cambria Math" charset="0"/>
                        </a:rPr>
                        <m:t>𝝈</m:t>
                      </m:r>
                      <m:r>
                        <a:rPr lang="el-GR"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𝑾</m:t>
                          </m:r>
                        </m:e>
                        <m:sub>
                          <m:r>
                            <a:rPr lang="en-US" sz="2000" b="1" i="1">
                              <a:solidFill>
                                <a:schemeClr val="accent3"/>
                              </a:solidFill>
                              <a:latin typeface="Cambria Math" charset="0"/>
                            </a:rPr>
                            <m:t>𝟐</m:t>
                          </m:r>
                        </m:sub>
                      </m:sSub>
                      <m:r>
                        <a:rPr lang="en-US" sz="2000" b="1" i="1">
                          <a:solidFill>
                            <a:schemeClr val="accent3"/>
                          </a:solidFill>
                          <a:latin typeface="Cambria Math" charset="0"/>
                        </a:rPr>
                        <m:t>𝒉</m:t>
                      </m:r>
                      <m:r>
                        <a:rPr lang="en-US" sz="2000" b="1" i="1">
                          <a:solidFill>
                            <a:schemeClr val="accent3"/>
                          </a:solidFill>
                          <a:latin typeface="Cambria Math" charset="0"/>
                        </a:rPr>
                        <m:t>+</m:t>
                      </m:r>
                      <m:sSub>
                        <m:sSubPr>
                          <m:ctrlPr>
                            <a:rPr lang="en-US" sz="2000" b="1" i="1">
                              <a:solidFill>
                                <a:schemeClr val="accent3"/>
                              </a:solidFill>
                              <a:latin typeface="Cambria Math" panose="02040503050406030204" pitchFamily="18" charset="0"/>
                            </a:rPr>
                          </m:ctrlPr>
                        </m:sSubPr>
                        <m:e>
                          <m:r>
                            <a:rPr lang="en-US" sz="2000" b="1" i="1">
                              <a:solidFill>
                                <a:schemeClr val="accent3"/>
                              </a:solidFill>
                              <a:latin typeface="Cambria Math" charset="0"/>
                            </a:rPr>
                            <m:t>𝒃</m:t>
                          </m:r>
                        </m:e>
                        <m:sub>
                          <m:r>
                            <a:rPr lang="en-US" sz="2000" b="1" i="1">
                              <a:solidFill>
                                <a:schemeClr val="accent3"/>
                              </a:solidFill>
                              <a:latin typeface="Cambria Math" charset="0"/>
                            </a:rPr>
                            <m:t>𝟐</m:t>
                          </m:r>
                        </m:sub>
                      </m:sSub>
                      <m:r>
                        <a:rPr lang="en-US" sz="2000" b="1" i="1">
                          <a:solidFill>
                            <a:schemeClr val="accent3"/>
                          </a:solidFill>
                          <a:latin typeface="Cambria Math" charset="0"/>
                        </a:rPr>
                        <m:t>)</m:t>
                      </m:r>
                    </m:oMath>
                  </m:oMathPara>
                </a14:m>
                <a:endParaRPr lang="el-GR" sz="2000" b="1" dirty="0">
                  <a:solidFill>
                    <a:schemeClr val="accent3"/>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74274" y="4102594"/>
                <a:ext cx="3690561" cy="307777"/>
              </a:xfrm>
              <a:prstGeom prst="rect">
                <a:avLst/>
              </a:prstGeom>
              <a:blipFill>
                <a:blip r:embed="rId9"/>
                <a:stretch>
                  <a:fillRect l="-1653" t="-2000" r="-2149" b="-36000"/>
                </a:stretch>
              </a:blipFill>
            </p:spPr>
            <p:txBody>
              <a:bodyPr/>
              <a:lstStyle/>
              <a:p>
                <a:r>
                  <a:rPr lang="en-US">
                    <a:noFill/>
                  </a:rPr>
                  <a:t> </a:t>
                </a:r>
              </a:p>
            </p:txBody>
          </p:sp>
        </mc:Fallback>
      </mc:AlternateContent>
      <p:grpSp>
        <p:nvGrpSpPr>
          <p:cNvPr id="28" name="Group 27"/>
          <p:cNvGrpSpPr/>
          <p:nvPr/>
        </p:nvGrpSpPr>
        <p:grpSpPr>
          <a:xfrm>
            <a:off x="6558964" y="2625026"/>
            <a:ext cx="2597562" cy="1540306"/>
            <a:chOff x="5726611" y="2799072"/>
            <a:chExt cx="2602628" cy="1540306"/>
          </a:xfrm>
        </p:grpSpPr>
        <p:sp>
          <p:nvSpPr>
            <p:cNvPr id="16" name="Ορθογώνιο 17"/>
            <p:cNvSpPr/>
            <p:nvPr/>
          </p:nvSpPr>
          <p:spPr>
            <a:xfrm>
              <a:off x="5726611" y="2824561"/>
              <a:ext cx="1117422" cy="431978"/>
            </a:xfrm>
            <a:prstGeom prst="rect">
              <a:avLst/>
            </a:prstGeom>
          </p:spPr>
          <p:txBody>
            <a:bodyPr wrap="none">
              <a:spAutoFit/>
            </a:bodyPr>
            <a:lstStyle/>
            <a:p>
              <a:r>
                <a:rPr lang="en-US" sz="2207" dirty="0"/>
                <a:t>Weights</a:t>
              </a:r>
            </a:p>
          </p:txBody>
        </p:sp>
        <p:cxnSp>
          <p:nvCxnSpPr>
            <p:cNvPr id="18" name="Ευθύγραμμο βέλος σύνδεσης 20"/>
            <p:cNvCxnSpPr>
              <a:stCxn id="16" idx="2"/>
            </p:cNvCxnSpPr>
            <p:nvPr/>
          </p:nvCxnSpPr>
          <p:spPr>
            <a:xfrm>
              <a:off x="6285322" y="3256539"/>
              <a:ext cx="884216" cy="4385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Ευθύγραμμο βέλος σύνδεσης 22"/>
            <p:cNvCxnSpPr>
              <a:stCxn id="16" idx="2"/>
            </p:cNvCxnSpPr>
            <p:nvPr/>
          </p:nvCxnSpPr>
          <p:spPr>
            <a:xfrm>
              <a:off x="6285322" y="3256539"/>
              <a:ext cx="884216" cy="10828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Ορθογώνιο 17"/>
            <p:cNvSpPr/>
            <p:nvPr/>
          </p:nvSpPr>
          <p:spPr>
            <a:xfrm>
              <a:off x="7424667" y="2799072"/>
              <a:ext cx="904572" cy="431978"/>
            </a:xfrm>
            <a:prstGeom prst="rect">
              <a:avLst/>
            </a:prstGeom>
          </p:spPr>
          <p:txBody>
            <a:bodyPr wrap="none">
              <a:spAutoFit/>
            </a:bodyPr>
            <a:lstStyle/>
            <a:p>
              <a:r>
                <a:rPr lang="en-US" sz="2207" dirty="0"/>
                <a:t>Biases</a:t>
              </a:r>
            </a:p>
          </p:txBody>
        </p:sp>
        <p:cxnSp>
          <p:nvCxnSpPr>
            <p:cNvPr id="37" name="Ευθύγραμμο βέλος σύνδεσης 20"/>
            <p:cNvCxnSpPr>
              <a:stCxn id="31" idx="2"/>
            </p:cNvCxnSpPr>
            <p:nvPr/>
          </p:nvCxnSpPr>
          <p:spPr>
            <a:xfrm>
              <a:off x="7876954" y="3231050"/>
              <a:ext cx="212925" cy="444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Ευθύγραμμο βέλος σύνδεσης 20"/>
            <p:cNvCxnSpPr>
              <a:stCxn id="31" idx="2"/>
            </p:cNvCxnSpPr>
            <p:nvPr/>
          </p:nvCxnSpPr>
          <p:spPr>
            <a:xfrm>
              <a:off x="7876954" y="3231050"/>
              <a:ext cx="43164" cy="9434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6219195" y="3900876"/>
            <a:ext cx="2482987" cy="1143191"/>
            <a:chOff x="5637119" y="3866249"/>
            <a:chExt cx="2482987" cy="1143191"/>
          </a:xfrm>
        </p:grpSpPr>
        <p:sp>
          <p:nvSpPr>
            <p:cNvPr id="17" name="Ορθογώνιο 18"/>
            <p:cNvSpPr/>
            <p:nvPr/>
          </p:nvSpPr>
          <p:spPr>
            <a:xfrm>
              <a:off x="5637119" y="4577462"/>
              <a:ext cx="2482987" cy="431978"/>
            </a:xfrm>
            <a:prstGeom prst="rect">
              <a:avLst/>
            </a:prstGeom>
          </p:spPr>
          <p:txBody>
            <a:bodyPr wrap="none">
              <a:spAutoFit/>
            </a:bodyPr>
            <a:lstStyle/>
            <a:p>
              <a:r>
                <a:rPr lang="en-US" sz="2207" dirty="0"/>
                <a:t>Activation functions</a:t>
              </a:r>
            </a:p>
          </p:txBody>
        </p:sp>
        <p:cxnSp>
          <p:nvCxnSpPr>
            <p:cNvPr id="20" name="Ευθύγραμμο βέλος σύνδεσης 24"/>
            <p:cNvCxnSpPr/>
            <p:nvPr/>
          </p:nvCxnSpPr>
          <p:spPr>
            <a:xfrm flipV="1">
              <a:off x="6857276" y="4375163"/>
              <a:ext cx="234863" cy="3092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Ευθύγραμμο βέλος σύνδεσης 26"/>
            <p:cNvCxnSpPr/>
            <p:nvPr/>
          </p:nvCxnSpPr>
          <p:spPr>
            <a:xfrm flipV="1">
              <a:off x="6857276" y="3866249"/>
              <a:ext cx="302368" cy="8268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083434" y="5655716"/>
            <a:ext cx="4572000" cy="1327030"/>
            <a:chOff x="5083434" y="5655716"/>
            <a:chExt cx="4572000" cy="1327030"/>
          </a:xfrm>
        </p:grpSpPr>
        <p:sp>
          <p:nvSpPr>
            <p:cNvPr id="26" name="Rectangle 25"/>
            <p:cNvSpPr/>
            <p:nvPr/>
          </p:nvSpPr>
          <p:spPr>
            <a:xfrm>
              <a:off x="5083434" y="5655716"/>
              <a:ext cx="4572000" cy="1327030"/>
            </a:xfrm>
            <a:prstGeom prst="rect">
              <a:avLst/>
            </a:prstGeom>
          </p:spPr>
          <p:txBody>
            <a:bodyPr>
              <a:spAutoFit/>
            </a:bodyPr>
            <a:lstStyle/>
            <a:p>
              <a:pPr algn="ctr"/>
              <a:r>
                <a:rPr lang="en-US" dirty="0"/>
                <a:t>4 + 2 = 6 neurons (not counting inputs)</a:t>
              </a:r>
            </a:p>
            <a:p>
              <a:pPr algn="ctr"/>
              <a:r>
                <a:rPr lang="en-US" dirty="0"/>
                <a:t>[3 × 4] + [4 × 2] = 20 weights </a:t>
              </a:r>
            </a:p>
            <a:p>
              <a:pPr algn="ctr"/>
              <a:r>
                <a:rPr lang="en-US" dirty="0"/>
                <a:t>4 + 2 = 6 biases</a:t>
              </a:r>
            </a:p>
            <a:p>
              <a:pPr algn="ctr"/>
              <a:r>
                <a:rPr lang="en-US" dirty="0">
                  <a:solidFill>
                    <a:schemeClr val="accent2"/>
                  </a:solidFill>
                </a:rPr>
                <a:t>26</a:t>
              </a:r>
              <a:r>
                <a:rPr lang="en-US" dirty="0"/>
                <a:t> </a:t>
              </a:r>
              <a:r>
                <a:rPr lang="en-US" dirty="0">
                  <a:solidFill>
                    <a:schemeClr val="accent2"/>
                  </a:solidFill>
                </a:rPr>
                <a:t>learnable parameters</a:t>
              </a:r>
            </a:p>
          </p:txBody>
        </p:sp>
        <p:cxnSp>
          <p:nvCxnSpPr>
            <p:cNvPr id="27" name="Ευθεία γραμμή σύνδεσης 9"/>
            <p:cNvCxnSpPr/>
            <p:nvPr/>
          </p:nvCxnSpPr>
          <p:spPr>
            <a:xfrm>
              <a:off x="5272904" y="6622504"/>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401184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neural network playground </a:t>
            </a:r>
            <a:r>
              <a:rPr lang="en-US" dirty="0">
                <a:solidFill>
                  <a:srgbClr val="6B9BC7"/>
                </a:solidFill>
                <a:hlinkClick r:id="rId2"/>
              </a:rPr>
              <a:t>link</a:t>
            </a:r>
            <a:endParaRPr lang="en-US" dirty="0">
              <a:solidFill>
                <a:srgbClr val="6B9BC7"/>
              </a:solidFill>
            </a:endParaRPr>
          </a:p>
          <a:p>
            <a:endParaRPr lang="en-US" dirty="0"/>
          </a:p>
        </p:txBody>
      </p:sp>
      <p:sp>
        <p:nvSpPr>
          <p:cNvPr id="5" name="Content Placeholder 4">
            <a:extLst>
              <a:ext uri="{FF2B5EF4-FFF2-40B4-BE49-F238E27FC236}">
                <a16:creationId xmlns:a16="http://schemas.microsoft.com/office/drawing/2014/main" id="{9FED9272-0631-4279-BC83-3467D8F91374}"/>
              </a:ext>
            </a:extLst>
          </p:cNvPr>
          <p:cNvSpPr>
            <a:spLocks noGrp="1"/>
          </p:cNvSpPr>
          <p:nvPr>
            <p:ph idx="10"/>
          </p:nvPr>
        </p:nvSpPr>
        <p:spPr/>
        <p:txBody>
          <a:bodyPr/>
          <a:lstStyle/>
          <a:p>
            <a:r>
              <a:rPr lang="en-US" dirty="0"/>
              <a:t>Introduction to Neural Networks</a:t>
            </a:r>
          </a:p>
          <a:p>
            <a:endParaRPr lang="en-US" dirty="0"/>
          </a:p>
        </p:txBody>
      </p:sp>
      <p:pic>
        <p:nvPicPr>
          <p:cNvPr id="4" name="Picture 3"/>
          <p:cNvPicPr>
            <a:picLocks noChangeAspect="1"/>
          </p:cNvPicPr>
          <p:nvPr/>
        </p:nvPicPr>
        <p:blipFill>
          <a:blip r:embed="rId3"/>
          <a:stretch>
            <a:fillRect/>
          </a:stretch>
        </p:blipFill>
        <p:spPr>
          <a:xfrm>
            <a:off x="1355771" y="2590056"/>
            <a:ext cx="7777885" cy="4852574"/>
          </a:xfrm>
          <a:prstGeom prst="rect">
            <a:avLst/>
          </a:prstGeom>
        </p:spPr>
      </p:pic>
    </p:spTree>
    <p:extLst>
      <p:ext uri="{BB962C8B-B14F-4D97-AF65-F5344CB8AC3E}">
        <p14:creationId xmlns:p14="http://schemas.microsoft.com/office/powerpoint/2010/main" val="3912634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Deep NNs have many hidden layers</a:t>
            </a:r>
          </a:p>
          <a:p>
            <a:pPr lvl="1"/>
            <a:r>
              <a:rPr lang="en-US" dirty="0">
                <a:solidFill>
                  <a:srgbClr val="FF0000"/>
                </a:solidFill>
              </a:rPr>
              <a:t>Fully-connected</a:t>
            </a:r>
            <a:r>
              <a:rPr lang="en-US" dirty="0"/>
              <a:t> (</a:t>
            </a:r>
            <a:r>
              <a:rPr lang="en-US" dirty="0">
                <a:solidFill>
                  <a:srgbClr val="FF0000"/>
                </a:solidFill>
              </a:rPr>
              <a:t>dense</a:t>
            </a:r>
            <a:r>
              <a:rPr lang="en-US" dirty="0"/>
              <a:t>) layers (a.k.a. </a:t>
            </a:r>
            <a:r>
              <a:rPr lang="en-US" dirty="0">
                <a:solidFill>
                  <a:srgbClr val="FF0000"/>
                </a:solidFill>
              </a:rPr>
              <a:t>Multi-Layer Perceptron </a:t>
            </a:r>
            <a:r>
              <a:rPr lang="en-US" dirty="0"/>
              <a:t>or MLP)</a:t>
            </a:r>
          </a:p>
          <a:p>
            <a:pPr lvl="1"/>
            <a:r>
              <a:rPr lang="en-US" dirty="0"/>
              <a:t>Each neuron is connected to all neurons in the succeeding layer</a:t>
            </a:r>
          </a:p>
        </p:txBody>
      </p:sp>
      <p:sp>
        <p:nvSpPr>
          <p:cNvPr id="78" name="Content Placeholder 77">
            <a:extLst>
              <a:ext uri="{FF2B5EF4-FFF2-40B4-BE49-F238E27FC236}">
                <a16:creationId xmlns:a16="http://schemas.microsoft.com/office/drawing/2014/main" id="{BC378AB8-374D-47C8-8533-BE30FE828614}"/>
              </a:ext>
            </a:extLst>
          </p:cNvPr>
          <p:cNvSpPr>
            <a:spLocks noGrp="1"/>
          </p:cNvSpPr>
          <p:nvPr>
            <p:ph idx="10"/>
          </p:nvPr>
        </p:nvSpPr>
        <p:spPr/>
        <p:txBody>
          <a:bodyPr/>
          <a:lstStyle/>
          <a:p>
            <a:r>
              <a:rPr lang="en-US" dirty="0"/>
              <a:t>Introduction to Neural Networks</a:t>
            </a:r>
          </a:p>
          <a:p>
            <a:endParaRPr lang="en-US" dirty="0"/>
          </a:p>
        </p:txBody>
      </p:sp>
      <p:sp>
        <p:nvSpPr>
          <p:cNvPr id="4" name="文字方塊 63"/>
          <p:cNvSpPr txBox="1"/>
          <p:nvPr/>
        </p:nvSpPr>
        <p:spPr>
          <a:xfrm>
            <a:off x="7284570" y="6577993"/>
            <a:ext cx="1931440" cy="461665"/>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5" name="文字方塊 64"/>
          <p:cNvSpPr txBox="1"/>
          <p:nvPr/>
        </p:nvSpPr>
        <p:spPr>
          <a:xfrm>
            <a:off x="4114686" y="68089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 name="右大括弧 65"/>
          <p:cNvSpPr/>
          <p:nvPr/>
        </p:nvSpPr>
        <p:spPr>
          <a:xfrm rot="5400000">
            <a:off x="4917109" y="4544738"/>
            <a:ext cx="374933" cy="4327216"/>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 name="矩形 58"/>
          <p:cNvSpPr/>
          <p:nvPr/>
        </p:nvSpPr>
        <p:spPr>
          <a:xfrm>
            <a:off x="1750404" y="3832997"/>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文字方塊 59"/>
          <p:cNvSpPr txBox="1"/>
          <p:nvPr/>
        </p:nvSpPr>
        <p:spPr>
          <a:xfrm>
            <a:off x="1089065" y="6577993"/>
            <a:ext cx="1737895" cy="461665"/>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9" name="文字方塊 6"/>
          <p:cNvSpPr txBox="1"/>
          <p:nvPr/>
        </p:nvSpPr>
        <p:spPr>
          <a:xfrm>
            <a:off x="1422918" y="3351213"/>
            <a:ext cx="1134648" cy="461665"/>
          </a:xfrm>
          <a:prstGeom prst="rect">
            <a:avLst/>
          </a:prstGeom>
          <a:noFill/>
        </p:spPr>
        <p:txBody>
          <a:bodyPr wrap="square" rtlCol="0">
            <a:spAutoFit/>
          </a:bodyPr>
          <a:lstStyle/>
          <a:p>
            <a:pPr algn="ctr"/>
            <a:r>
              <a:rPr lang="en-US" altLang="zh-TW" sz="2400" dirty="0"/>
              <a:t>Input</a:t>
            </a:r>
          </a:p>
        </p:txBody>
      </p:sp>
      <p:sp>
        <p:nvSpPr>
          <p:cNvPr id="10" name="文字方塊 7"/>
          <p:cNvSpPr txBox="1"/>
          <p:nvPr/>
        </p:nvSpPr>
        <p:spPr>
          <a:xfrm>
            <a:off x="7566960" y="3351213"/>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862678" y="4853776"/>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971994" y="6099666"/>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38794" y="4074973"/>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18792" y="45506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824610" y="398036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935359283"/>
              </p:ext>
            </p:extLst>
          </p:nvPr>
        </p:nvGraphicFramePr>
        <p:xfrm>
          <a:off x="1837309" y="3885111"/>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1837309" y="3885111"/>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467097444"/>
              </p:ext>
            </p:extLst>
          </p:nvPr>
        </p:nvGraphicFramePr>
        <p:xfrm>
          <a:off x="1842605" y="4467840"/>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1842605" y="4467840"/>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8" name="群組 77"/>
          <p:cNvGrpSpPr/>
          <p:nvPr/>
        </p:nvGrpSpPr>
        <p:grpSpPr>
          <a:xfrm>
            <a:off x="2761079" y="3351213"/>
            <a:ext cx="1134648" cy="3130011"/>
            <a:chOff x="2332137" y="1770729"/>
            <a:chExt cx="1134648" cy="3130011"/>
          </a:xfrm>
        </p:grpSpPr>
        <p:sp>
          <p:nvSpPr>
            <p:cNvPr id="19"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21"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5" name="矩形 21"/>
          <p:cNvSpPr/>
          <p:nvPr/>
        </p:nvSpPr>
        <p:spPr>
          <a:xfrm>
            <a:off x="1828317" y="59484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613508029"/>
              </p:ext>
            </p:extLst>
          </p:nvPr>
        </p:nvGraphicFramePr>
        <p:xfrm>
          <a:off x="1825201" y="5852193"/>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3" name="Object 12"/>
                      <p:cNvPicPr>
                        <a:picLocks noChangeAspect="1" noChangeArrowheads="1"/>
                      </p:cNvPicPr>
                      <p:nvPr/>
                    </p:nvPicPr>
                    <p:blipFill>
                      <a:blip r:embed="rId8"/>
                      <a:srcRect/>
                      <a:stretch>
                        <a:fillRect/>
                      </a:stretch>
                    </p:blipFill>
                    <p:spPr bwMode="auto">
                      <a:xfrm>
                        <a:off x="1825201" y="585219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23"/>
          <p:cNvSpPr txBox="1"/>
          <p:nvPr/>
        </p:nvSpPr>
        <p:spPr>
          <a:xfrm rot="5400000">
            <a:off x="1704249" y="523338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28" name="群組 78"/>
          <p:cNvGrpSpPr/>
          <p:nvPr/>
        </p:nvGrpSpPr>
        <p:grpSpPr>
          <a:xfrm>
            <a:off x="4085977" y="3351213"/>
            <a:ext cx="1134648" cy="3113664"/>
            <a:chOff x="3657035" y="1770729"/>
            <a:chExt cx="1134648" cy="3113664"/>
          </a:xfrm>
        </p:grpSpPr>
        <p:sp>
          <p:nvSpPr>
            <p:cNvPr id="29"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0"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31"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2"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3"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4"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35" name="群組 79"/>
          <p:cNvGrpSpPr/>
          <p:nvPr/>
        </p:nvGrpSpPr>
        <p:grpSpPr>
          <a:xfrm>
            <a:off x="6297323" y="3351213"/>
            <a:ext cx="1134648" cy="3130011"/>
            <a:chOff x="5868381" y="1770729"/>
            <a:chExt cx="1134648" cy="3130011"/>
          </a:xfrm>
        </p:grpSpPr>
        <p:sp>
          <p:nvSpPr>
            <p:cNvPr id="36"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7"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38"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9"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0"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41"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42" name="文字方塊 32"/>
          <p:cNvSpPr txBox="1"/>
          <p:nvPr/>
        </p:nvSpPr>
        <p:spPr>
          <a:xfrm>
            <a:off x="5029065" y="37723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33"/>
          <p:cNvSpPr txBox="1"/>
          <p:nvPr/>
        </p:nvSpPr>
        <p:spPr>
          <a:xfrm>
            <a:off x="5036014" y="45333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34"/>
          <p:cNvSpPr txBox="1"/>
          <p:nvPr/>
        </p:nvSpPr>
        <p:spPr>
          <a:xfrm>
            <a:off x="5065030" y="574866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80"/>
          <p:cNvGrpSpPr/>
          <p:nvPr/>
        </p:nvGrpSpPr>
        <p:grpSpPr>
          <a:xfrm>
            <a:off x="3595484" y="4103437"/>
            <a:ext cx="753037" cy="2259362"/>
            <a:chOff x="3166542" y="2277312"/>
            <a:chExt cx="753037" cy="2259362"/>
          </a:xfrm>
        </p:grpSpPr>
        <p:cxnSp>
          <p:nvCxnSpPr>
            <p:cNvPr id="46" name="直線單箭頭接點 35"/>
            <p:cNvCxnSpPr>
              <a:stCxn id="21" idx="6"/>
              <a:endCxn id="31" idx="2"/>
            </p:cNvCxnSpPr>
            <p:nvPr/>
          </p:nvCxnSpPr>
          <p:spPr>
            <a:xfrm>
              <a:off x="3175833" y="227731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38"/>
            <p:cNvCxnSpPr>
              <a:stCxn id="22" idx="6"/>
              <a:endCxn id="31" idx="2"/>
            </p:cNvCxnSpPr>
            <p:nvPr/>
          </p:nvCxnSpPr>
          <p:spPr>
            <a:xfrm flipV="1">
              <a:off x="3178175" y="227731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39"/>
            <p:cNvCxnSpPr>
              <a:stCxn id="21" idx="6"/>
              <a:endCxn id="32" idx="2"/>
            </p:cNvCxnSpPr>
            <p:nvPr/>
          </p:nvCxnSpPr>
          <p:spPr>
            <a:xfrm>
              <a:off x="3175833" y="227731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40"/>
            <p:cNvCxnSpPr>
              <a:stCxn id="21" idx="6"/>
              <a:endCxn id="33" idx="2"/>
            </p:cNvCxnSpPr>
            <p:nvPr/>
          </p:nvCxnSpPr>
          <p:spPr>
            <a:xfrm>
              <a:off x="3175833" y="227731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41"/>
            <p:cNvCxnSpPr>
              <a:stCxn id="22" idx="6"/>
              <a:endCxn id="33" idx="2"/>
            </p:cNvCxnSpPr>
            <p:nvPr/>
          </p:nvCxnSpPr>
          <p:spPr>
            <a:xfrm>
              <a:off x="3178175" y="305588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42"/>
            <p:cNvCxnSpPr>
              <a:stCxn id="23" idx="6"/>
              <a:endCxn id="31" idx="2"/>
            </p:cNvCxnSpPr>
            <p:nvPr/>
          </p:nvCxnSpPr>
          <p:spPr>
            <a:xfrm flipV="1">
              <a:off x="3166542" y="227731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43"/>
            <p:cNvCxnSpPr>
              <a:stCxn id="23" idx="6"/>
              <a:endCxn id="32" idx="2"/>
            </p:cNvCxnSpPr>
            <p:nvPr/>
          </p:nvCxnSpPr>
          <p:spPr>
            <a:xfrm flipV="1">
              <a:off x="3166542" y="305588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44"/>
          <p:cNvCxnSpPr>
            <a:endCxn id="21" idx="2"/>
          </p:cNvCxnSpPr>
          <p:nvPr/>
        </p:nvCxnSpPr>
        <p:spPr>
          <a:xfrm flipV="1">
            <a:off x="2171217" y="4103437"/>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45"/>
          <p:cNvCxnSpPr>
            <a:stCxn id="15" idx="3"/>
            <a:endCxn id="22" idx="2"/>
          </p:cNvCxnSpPr>
          <p:nvPr/>
        </p:nvCxnSpPr>
        <p:spPr>
          <a:xfrm>
            <a:off x="2167510" y="4151811"/>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46"/>
          <p:cNvCxnSpPr>
            <a:stCxn id="15" idx="3"/>
            <a:endCxn id="23" idx="2"/>
          </p:cNvCxnSpPr>
          <p:nvPr/>
        </p:nvCxnSpPr>
        <p:spPr>
          <a:xfrm>
            <a:off x="2167510" y="4151811"/>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47"/>
          <p:cNvCxnSpPr>
            <a:stCxn id="17" idx="3"/>
            <a:endCxn id="21" idx="2"/>
          </p:cNvCxnSpPr>
          <p:nvPr/>
        </p:nvCxnSpPr>
        <p:spPr>
          <a:xfrm flipV="1">
            <a:off x="2195030" y="4103437"/>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48"/>
          <p:cNvCxnSpPr>
            <a:stCxn id="14" idx="3"/>
            <a:endCxn id="22" idx="2"/>
          </p:cNvCxnSpPr>
          <p:nvPr/>
        </p:nvCxnSpPr>
        <p:spPr>
          <a:xfrm>
            <a:off x="2161692" y="4722140"/>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49"/>
          <p:cNvCxnSpPr>
            <a:stCxn id="14" idx="3"/>
            <a:endCxn id="23" idx="2"/>
          </p:cNvCxnSpPr>
          <p:nvPr/>
        </p:nvCxnSpPr>
        <p:spPr>
          <a:xfrm>
            <a:off x="2161692" y="4722140"/>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50"/>
          <p:cNvCxnSpPr>
            <a:stCxn id="26" idx="3"/>
            <a:endCxn id="21" idx="2"/>
          </p:cNvCxnSpPr>
          <p:nvPr/>
        </p:nvCxnSpPr>
        <p:spPr>
          <a:xfrm flipV="1">
            <a:off x="2233189" y="4103437"/>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51"/>
          <p:cNvCxnSpPr>
            <a:stCxn id="26" idx="3"/>
            <a:endCxn id="22" idx="2"/>
          </p:cNvCxnSpPr>
          <p:nvPr/>
        </p:nvCxnSpPr>
        <p:spPr>
          <a:xfrm flipV="1">
            <a:off x="2206820" y="4882007"/>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52"/>
          <p:cNvCxnSpPr>
            <a:stCxn id="26" idx="3"/>
            <a:endCxn id="23" idx="2"/>
          </p:cNvCxnSpPr>
          <p:nvPr/>
        </p:nvCxnSpPr>
        <p:spPr>
          <a:xfrm>
            <a:off x="2206820" y="6096613"/>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53"/>
          <p:cNvSpPr txBox="1"/>
          <p:nvPr/>
        </p:nvSpPr>
        <p:spPr>
          <a:xfrm rot="5400000">
            <a:off x="7831356" y="52539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5" name="文字方塊 54"/>
          <p:cNvSpPr txBox="1"/>
          <p:nvPr/>
        </p:nvSpPr>
        <p:spPr>
          <a:xfrm>
            <a:off x="7900449" y="3735113"/>
            <a:ext cx="631069" cy="523220"/>
          </a:xfrm>
          <a:prstGeom prst="rect">
            <a:avLst/>
          </a:prstGeom>
          <a:noFill/>
        </p:spPr>
        <p:txBody>
          <a:bodyPr wrap="square" rtlCol="0">
            <a:spAutoFit/>
          </a:bodyPr>
          <a:lstStyle/>
          <a:p>
            <a:r>
              <a:rPr lang="en-US" altLang="zh-TW" sz="2800" i="1" dirty="0"/>
              <a:t>y</a:t>
            </a:r>
            <a:r>
              <a:rPr lang="en-US" altLang="zh-TW" sz="2800" baseline="-25000" dirty="0"/>
              <a:t>1</a:t>
            </a:r>
            <a:endParaRPr lang="zh-TW" altLang="en-US" sz="2800" baseline="-25000" dirty="0"/>
          </a:p>
        </p:txBody>
      </p:sp>
      <p:sp>
        <p:nvSpPr>
          <p:cNvPr id="66" name="文字方塊 55"/>
          <p:cNvSpPr txBox="1"/>
          <p:nvPr/>
        </p:nvSpPr>
        <p:spPr>
          <a:xfrm>
            <a:off x="7889166" y="4533333"/>
            <a:ext cx="631069" cy="523220"/>
          </a:xfrm>
          <a:prstGeom prst="rect">
            <a:avLst/>
          </a:prstGeom>
          <a:noFill/>
        </p:spPr>
        <p:txBody>
          <a:bodyPr wrap="square" rtlCol="0">
            <a:spAutoFit/>
          </a:bodyPr>
          <a:lstStyle/>
          <a:p>
            <a:r>
              <a:rPr lang="en-US" altLang="zh-TW" sz="2800" i="1" dirty="0"/>
              <a:t>y</a:t>
            </a:r>
            <a:r>
              <a:rPr lang="en-US" altLang="zh-TW" sz="2800" baseline="-25000" dirty="0"/>
              <a:t>2</a:t>
            </a:r>
            <a:endParaRPr lang="zh-TW" altLang="en-US" sz="2800" baseline="-25000" dirty="0"/>
          </a:p>
        </p:txBody>
      </p:sp>
      <p:sp>
        <p:nvSpPr>
          <p:cNvPr id="67" name="文字方塊 56"/>
          <p:cNvSpPr txBox="1"/>
          <p:nvPr/>
        </p:nvSpPr>
        <p:spPr>
          <a:xfrm>
            <a:off x="7889166" y="5799565"/>
            <a:ext cx="631069" cy="523220"/>
          </a:xfrm>
          <a:prstGeom prst="rect">
            <a:avLst/>
          </a:prstGeom>
          <a:noFill/>
        </p:spPr>
        <p:txBody>
          <a:bodyPr wrap="square" rtlCol="0">
            <a:spAutoFit/>
          </a:bodyPr>
          <a:lstStyle/>
          <a:p>
            <a:r>
              <a:rPr lang="en-US" altLang="zh-TW" sz="2800" i="1" dirty="0" err="1"/>
              <a:t>y</a:t>
            </a:r>
            <a:r>
              <a:rPr lang="en-US" altLang="zh-TW" sz="2800" baseline="-25000" dirty="0" err="1"/>
              <a:t>M</a:t>
            </a:r>
            <a:endParaRPr lang="zh-TW" altLang="en-US" sz="2800" baseline="-25000" dirty="0"/>
          </a:p>
        </p:txBody>
      </p:sp>
      <p:grpSp>
        <p:nvGrpSpPr>
          <p:cNvPr id="68" name="群組 81"/>
          <p:cNvGrpSpPr/>
          <p:nvPr/>
        </p:nvGrpSpPr>
        <p:grpSpPr>
          <a:xfrm>
            <a:off x="5786036" y="4096298"/>
            <a:ext cx="753037" cy="2013721"/>
            <a:chOff x="5357094" y="2515814"/>
            <a:chExt cx="753037" cy="2013721"/>
          </a:xfrm>
        </p:grpSpPr>
        <p:cxnSp>
          <p:nvCxnSpPr>
            <p:cNvPr id="69"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ED716A18-38AF-4AAD-AE87-6D64BE0DF0E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037598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p:sp>
        <p:nvSpPr>
          <p:cNvPr id="3" name="Content Placeholder 2"/>
          <p:cNvSpPr>
            <a:spLocks noGrp="1"/>
          </p:cNvSpPr>
          <p:nvPr>
            <p:ph idx="1"/>
          </p:nvPr>
        </p:nvSpPr>
        <p:spPr/>
        <p:txBody>
          <a:bodyPr/>
          <a:lstStyle/>
          <a:p>
            <a:r>
              <a:rPr lang="en-US" dirty="0"/>
              <a:t>A simple network, toy example</a:t>
            </a:r>
          </a:p>
          <a:p>
            <a:endParaRPr lang="en-US" dirty="0"/>
          </a:p>
        </p:txBody>
      </p:sp>
      <p:sp>
        <p:nvSpPr>
          <p:cNvPr id="4" name="Content Placeholder 3">
            <a:extLst>
              <a:ext uri="{FF2B5EF4-FFF2-40B4-BE49-F238E27FC236}">
                <a16:creationId xmlns:a16="http://schemas.microsoft.com/office/drawing/2014/main" id="{B5A892CE-210D-4070-B254-A1BFF18425B8}"/>
              </a:ext>
            </a:extLst>
          </p:cNvPr>
          <p:cNvSpPr>
            <a:spLocks noGrp="1"/>
          </p:cNvSpPr>
          <p:nvPr>
            <p:ph idx="10"/>
          </p:nvPr>
        </p:nvSpPr>
        <p:spPr/>
        <p:txBody>
          <a:bodyPr/>
          <a:lstStyle/>
          <a:p>
            <a:r>
              <a:rPr lang="en-US" dirty="0"/>
              <a:t>Introduction to Neural Networks</a:t>
            </a:r>
          </a:p>
          <a:p>
            <a:endParaRPr lang="en-US" dirty="0"/>
          </a:p>
        </p:txBody>
      </p:sp>
      <p:sp>
        <p:nvSpPr>
          <p:cNvPr id="12" name="矩形 16"/>
          <p:cNvSpPr/>
          <p:nvPr/>
        </p:nvSpPr>
        <p:spPr>
          <a:xfrm>
            <a:off x="2051006" y="385462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15"/>
          <p:cNvSpPr/>
          <p:nvPr/>
        </p:nvSpPr>
        <p:spPr>
          <a:xfrm>
            <a:off x="2019763" y="549639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橢圓 19"/>
          <p:cNvSpPr/>
          <p:nvPr/>
        </p:nvSpPr>
        <p:spPr>
          <a:xfrm>
            <a:off x="4027317" y="375937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20"/>
          <p:cNvSpPr/>
          <p:nvPr/>
        </p:nvSpPr>
        <p:spPr>
          <a:xfrm>
            <a:off x="4016034" y="530707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20" name="群組 83"/>
          <p:cNvGrpSpPr/>
          <p:nvPr/>
        </p:nvGrpSpPr>
        <p:grpSpPr>
          <a:xfrm>
            <a:off x="2411112" y="4035603"/>
            <a:ext cx="1588876" cy="1638300"/>
            <a:chOff x="1013669" y="3459098"/>
            <a:chExt cx="1588876" cy="1638300"/>
          </a:xfrm>
        </p:grpSpPr>
        <p:cxnSp>
          <p:nvCxnSpPr>
            <p:cNvPr id="21"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群組 82"/>
            <p:cNvGrpSpPr/>
            <p:nvPr/>
          </p:nvGrpSpPr>
          <p:grpSpPr>
            <a:xfrm>
              <a:off x="1025705" y="3459098"/>
              <a:ext cx="1576840" cy="1638300"/>
              <a:chOff x="1025705" y="3459098"/>
              <a:chExt cx="1576840" cy="1638300"/>
            </a:xfrm>
          </p:grpSpPr>
          <p:cxnSp>
            <p:nvCxnSpPr>
              <p:cNvPr id="23"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8" name="群組 2"/>
          <p:cNvGrpSpPr/>
          <p:nvPr/>
        </p:nvGrpSpPr>
        <p:grpSpPr>
          <a:xfrm>
            <a:off x="6066603" y="3348264"/>
            <a:ext cx="3715125" cy="2924768"/>
            <a:chOff x="3243633" y="2586455"/>
            <a:chExt cx="5010018" cy="3980059"/>
          </a:xfrm>
        </p:grpSpPr>
        <p:sp>
          <p:nvSpPr>
            <p:cNvPr id="39" name="圓角矩形圖說文字 136"/>
            <p:cNvSpPr/>
            <p:nvPr/>
          </p:nvSpPr>
          <p:spPr>
            <a:xfrm>
              <a:off x="3243633" y="3787090"/>
              <a:ext cx="4802430" cy="2779424"/>
            </a:xfrm>
            <a:prstGeom prst="wedgeRoundRectCallout">
              <a:avLst>
                <a:gd name="adj1" fmla="val -91877"/>
                <a:gd name="adj2" fmla="val -52167"/>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
            <p:cNvGrpSpPr/>
            <p:nvPr/>
          </p:nvGrpSpPr>
          <p:grpSpPr>
            <a:xfrm>
              <a:off x="4469208" y="4868160"/>
              <a:ext cx="2403948" cy="1542918"/>
              <a:chOff x="2621906" y="4793796"/>
              <a:chExt cx="2403948" cy="1542918"/>
            </a:xfrm>
          </p:grpSpPr>
          <p:pic>
            <p:nvPicPr>
              <p:cNvPr id="43" name="圖片 4"/>
              <p:cNvPicPr>
                <a:picLocks noChangeAspect="1"/>
              </p:cNvPicPr>
              <p:nvPr/>
            </p:nvPicPr>
            <p:blipFill>
              <a:blip r:embed="rId2"/>
              <a:stretch>
                <a:fillRect/>
              </a:stretch>
            </p:blipFill>
            <p:spPr>
              <a:xfrm>
                <a:off x="2621906" y="4826698"/>
                <a:ext cx="2112458" cy="1510016"/>
              </a:xfrm>
              <a:prstGeom prst="rect">
                <a:avLst/>
              </a:prstGeom>
            </p:spPr>
          </p:pic>
          <p:graphicFrame>
            <p:nvGraphicFramePr>
              <p:cNvPr id="44" name="Object 12"/>
              <p:cNvGraphicFramePr>
                <a:graphicFrameLocks noChangeAspect="1"/>
              </p:cNvGraphicFramePr>
              <p:nvPr>
                <p:extLst>
                  <p:ext uri="{D42A27DB-BD31-4B8C-83A1-F6EECF244321}">
                    <p14:modId xmlns:p14="http://schemas.microsoft.com/office/powerpoint/2010/main" val="1946740607"/>
                  </p:ext>
                </p:extLst>
              </p:nvPr>
            </p:nvGraphicFramePr>
            <p:xfrm>
              <a:off x="2820635" y="4793796"/>
              <a:ext cx="624114" cy="426253"/>
            </p:xfrm>
            <a:graphic>
              <a:graphicData uri="http://schemas.openxmlformats.org/presentationml/2006/ole">
                <mc:AlternateContent xmlns:mc="http://schemas.openxmlformats.org/markup-compatibility/2006">
                  <mc:Choice xmlns:v="urn:schemas-microsoft-com:vml" Requires="v">
                    <p:oleObj name="方程式" r:id="rId3" imgW="317160" imgH="215640" progId="Equation.3">
                      <p:embed/>
                    </p:oleObj>
                  </mc:Choice>
                  <mc:Fallback>
                    <p:oleObj name="方程式" r:id="rId3" imgW="317160" imgH="215640" progId="Equation.3">
                      <p:embed/>
                      <p:pic>
                        <p:nvPicPr>
                          <p:cNvPr id="6" name="Object 12"/>
                          <p:cNvPicPr>
                            <a:picLocks noChangeAspect="1" noChangeArrowheads="1"/>
                          </p:cNvPicPr>
                          <p:nvPr/>
                        </p:nvPicPr>
                        <p:blipFill>
                          <a:blip r:embed="rId4"/>
                          <a:srcRect/>
                          <a:stretch>
                            <a:fillRect/>
                          </a:stretch>
                        </p:blipFill>
                        <p:spPr bwMode="auto">
                          <a:xfrm>
                            <a:off x="2820635" y="4793796"/>
                            <a:ext cx="624114" cy="426253"/>
                          </a:xfrm>
                          <a:prstGeom prst="rect">
                            <a:avLst/>
                          </a:prstGeom>
                          <a:noFill/>
                        </p:spPr>
                      </p:pic>
                    </p:oleObj>
                  </mc:Fallback>
                </mc:AlternateContent>
              </a:graphicData>
            </a:graphic>
          </p:graphicFrame>
          <p:graphicFrame>
            <p:nvGraphicFramePr>
              <p:cNvPr id="45" name="Object 12"/>
              <p:cNvGraphicFramePr>
                <a:graphicFrameLocks noChangeAspect="1"/>
              </p:cNvGraphicFramePr>
              <p:nvPr>
                <p:extLst>
                  <p:ext uri="{D42A27DB-BD31-4B8C-83A1-F6EECF244321}">
                    <p14:modId xmlns:p14="http://schemas.microsoft.com/office/powerpoint/2010/main" val="3197413486"/>
                  </p:ext>
                </p:extLst>
              </p:nvPr>
            </p:nvGraphicFramePr>
            <p:xfrm>
              <a:off x="4698720" y="6005691"/>
              <a:ext cx="327134" cy="325661"/>
            </p:xfrm>
            <a:graphic>
              <a:graphicData uri="http://schemas.openxmlformats.org/presentationml/2006/ole">
                <mc:AlternateContent xmlns:mc="http://schemas.openxmlformats.org/markup-compatibility/2006">
                  <mc:Choice xmlns:v="urn:schemas-microsoft-com:vml" Requires="v">
                    <p:oleObj name="方程式" r:id="rId5" imgW="126720" imgH="126720" progId="Equation.3">
                      <p:embed/>
                    </p:oleObj>
                  </mc:Choice>
                  <mc:Fallback>
                    <p:oleObj name="方程式" r:id="rId5" imgW="126720" imgH="126720" progId="Equation.3">
                      <p:embed/>
                      <p:pic>
                        <p:nvPicPr>
                          <p:cNvPr id="7" name="Object 12"/>
                          <p:cNvPicPr>
                            <a:picLocks noChangeAspect="1" noChangeArrowheads="1"/>
                          </p:cNvPicPr>
                          <p:nvPr/>
                        </p:nvPicPr>
                        <p:blipFill>
                          <a:blip r:embed="rId6"/>
                          <a:srcRect/>
                          <a:stretch>
                            <a:fillRect/>
                          </a:stretch>
                        </p:blipFill>
                        <p:spPr bwMode="auto">
                          <a:xfrm>
                            <a:off x="4698720" y="6005691"/>
                            <a:ext cx="327134" cy="325661"/>
                          </a:xfrm>
                          <a:prstGeom prst="rect">
                            <a:avLst/>
                          </a:prstGeom>
                          <a:noFill/>
                        </p:spPr>
                      </p:pic>
                    </p:oleObj>
                  </mc:Fallback>
                </mc:AlternateContent>
              </a:graphicData>
            </a:graphic>
          </p:graphicFrame>
        </p:grpSp>
        <p:graphicFrame>
          <p:nvGraphicFramePr>
            <p:cNvPr id="41" name="Object 12"/>
            <p:cNvGraphicFramePr>
              <a:graphicFrameLocks noChangeAspect="1"/>
            </p:cNvGraphicFramePr>
            <p:nvPr>
              <p:extLst>
                <p:ext uri="{D42A27DB-BD31-4B8C-83A1-F6EECF244321}">
                  <p14:modId xmlns:p14="http://schemas.microsoft.com/office/powerpoint/2010/main" val="2734561091"/>
                </p:ext>
              </p:extLst>
            </p:nvPr>
          </p:nvGraphicFramePr>
          <p:xfrm>
            <a:off x="4832852" y="3927924"/>
            <a:ext cx="1748816" cy="794094"/>
          </p:xfrm>
          <a:graphic>
            <a:graphicData uri="http://schemas.openxmlformats.org/presentationml/2006/ole">
              <mc:AlternateContent xmlns:mc="http://schemas.openxmlformats.org/markup-compatibility/2006">
                <mc:Choice xmlns:v="urn:schemas-microsoft-com:vml" Requires="v">
                  <p:oleObj name="方程式" r:id="rId7" imgW="863280" imgH="393480" progId="Equation.3">
                    <p:embed/>
                  </p:oleObj>
                </mc:Choice>
                <mc:Fallback>
                  <p:oleObj name="方程式" r:id="rId7" imgW="863280" imgH="393480" progId="Equation.3">
                    <p:embed/>
                    <p:pic>
                      <p:nvPicPr>
                        <p:cNvPr id="79" name="Object 12"/>
                        <p:cNvPicPr>
                          <a:picLocks noChangeAspect="1" noChangeArrowheads="1"/>
                        </p:cNvPicPr>
                        <p:nvPr/>
                      </p:nvPicPr>
                      <p:blipFill>
                        <a:blip r:embed="rId8"/>
                        <a:srcRect/>
                        <a:stretch>
                          <a:fillRect/>
                        </a:stretch>
                      </p:blipFill>
                      <p:spPr bwMode="auto">
                        <a:xfrm>
                          <a:off x="4832852" y="3927924"/>
                          <a:ext cx="1748816" cy="794094"/>
                        </a:xfrm>
                        <a:prstGeom prst="rect">
                          <a:avLst/>
                        </a:prstGeom>
                        <a:noFill/>
                      </p:spPr>
                    </p:pic>
                  </p:oleObj>
                </mc:Fallback>
              </mc:AlternateContent>
            </a:graphicData>
          </a:graphic>
        </p:graphicFrame>
        <p:sp>
          <p:nvSpPr>
            <p:cNvPr id="42" name="文字方塊 102"/>
            <p:cNvSpPr txBox="1"/>
            <p:nvPr/>
          </p:nvSpPr>
          <p:spPr>
            <a:xfrm>
              <a:off x="3804044" y="2586455"/>
              <a:ext cx="4449607" cy="628239"/>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46" name="手繪多邊形 103"/>
          <p:cNvSpPr/>
          <p:nvPr/>
        </p:nvSpPr>
        <p:spPr>
          <a:xfrm>
            <a:off x="4082350" y="543288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手繪多邊形 105"/>
          <p:cNvSpPr/>
          <p:nvPr/>
        </p:nvSpPr>
        <p:spPr>
          <a:xfrm>
            <a:off x="4063740" y="384344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文字方塊 110"/>
          <p:cNvSpPr txBox="1"/>
          <p:nvPr/>
        </p:nvSpPr>
        <p:spPr>
          <a:xfrm>
            <a:off x="2063174" y="3841170"/>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3" name="文字方塊 111"/>
          <p:cNvSpPr txBox="1"/>
          <p:nvPr/>
        </p:nvSpPr>
        <p:spPr>
          <a:xfrm>
            <a:off x="1957390" y="5440601"/>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54" name="文字方塊 112"/>
          <p:cNvSpPr txBox="1"/>
          <p:nvPr/>
        </p:nvSpPr>
        <p:spPr>
          <a:xfrm>
            <a:off x="3010042" y="3556241"/>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13"/>
          <p:cNvSpPr txBox="1"/>
          <p:nvPr/>
        </p:nvSpPr>
        <p:spPr>
          <a:xfrm>
            <a:off x="3177133" y="4144558"/>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14"/>
          <p:cNvSpPr txBox="1"/>
          <p:nvPr/>
        </p:nvSpPr>
        <p:spPr>
          <a:xfrm>
            <a:off x="2874837" y="5661688"/>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7" name="文字方塊 115"/>
          <p:cNvSpPr txBox="1"/>
          <p:nvPr/>
        </p:nvSpPr>
        <p:spPr>
          <a:xfrm>
            <a:off x="3027116" y="509137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矩形 116"/>
          <p:cNvSpPr/>
          <p:nvPr/>
        </p:nvSpPr>
        <p:spPr>
          <a:xfrm>
            <a:off x="3773364" y="4520611"/>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59" name="直線單箭頭接點 118"/>
          <p:cNvCxnSpPr/>
          <p:nvPr/>
        </p:nvCxnSpPr>
        <p:spPr>
          <a:xfrm flipV="1">
            <a:off x="4000266" y="4137411"/>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119"/>
          <p:cNvSpPr txBox="1"/>
          <p:nvPr/>
        </p:nvSpPr>
        <p:spPr>
          <a:xfrm>
            <a:off x="3796211" y="4507693"/>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1" name="矩形 131"/>
          <p:cNvSpPr/>
          <p:nvPr/>
        </p:nvSpPr>
        <p:spPr>
          <a:xfrm>
            <a:off x="3782889" y="6069950"/>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132"/>
          <p:cNvCxnSpPr/>
          <p:nvPr/>
        </p:nvCxnSpPr>
        <p:spPr>
          <a:xfrm flipV="1">
            <a:off x="4009791" y="5686750"/>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133"/>
          <p:cNvSpPr txBox="1"/>
          <p:nvPr/>
        </p:nvSpPr>
        <p:spPr>
          <a:xfrm>
            <a:off x="3799497" y="6063490"/>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64" name="文字方塊 134"/>
          <p:cNvSpPr txBox="1"/>
          <p:nvPr/>
        </p:nvSpPr>
        <p:spPr>
          <a:xfrm>
            <a:off x="3712647" y="3503921"/>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65" name="文字方塊 135"/>
          <p:cNvSpPr txBox="1"/>
          <p:nvPr/>
        </p:nvSpPr>
        <p:spPr>
          <a:xfrm>
            <a:off x="3598609" y="5107788"/>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66" name="文字方塊 137"/>
          <p:cNvSpPr txBox="1"/>
          <p:nvPr/>
        </p:nvSpPr>
        <p:spPr>
          <a:xfrm>
            <a:off x="4411263" y="346498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67" name="文字方塊 138"/>
          <p:cNvSpPr txBox="1"/>
          <p:nvPr/>
        </p:nvSpPr>
        <p:spPr>
          <a:xfrm>
            <a:off x="4433582" y="507052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74" name="TextBox 73"/>
              <p:cNvSpPr txBox="1"/>
              <p:nvPr/>
            </p:nvSpPr>
            <p:spPr>
              <a:xfrm>
                <a:off x="708748" y="2734072"/>
                <a:ext cx="3260251" cy="308674"/>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b="0" i="1" smtClean="0">
                              <a:latin typeface="Cambria Math" panose="02040503050406030204" pitchFamily="18" charset="0"/>
                            </a:rPr>
                            <m:t>2</m:t>
                          </m:r>
                        </m:e>
                      </m:d>
                      <m:r>
                        <a:rPr lang="en-US" b="0" i="1" smtClean="0">
                          <a:latin typeface="Cambria Math" panose="02040503050406030204" pitchFamily="18" charset="0"/>
                        </a:rPr>
                        <m:t>+1=4</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708748" y="2734072"/>
                <a:ext cx="3260251" cy="308674"/>
              </a:xfrm>
              <a:prstGeom prst="rect">
                <a:avLst/>
              </a:prstGeom>
              <a:blipFill>
                <a:blip r:embed="rId10"/>
                <a:stretch>
                  <a:fillRect r="-1117" b="-5769"/>
                </a:stretch>
              </a:blipFill>
              <a:ln>
                <a:solidFill>
                  <a:schemeClr val="tx1"/>
                </a:solidFill>
              </a:ln>
            </p:spPr>
            <p:txBody>
              <a:bodyPr/>
              <a:lstStyle/>
              <a:p>
                <a:r>
                  <a:rPr lang="en-US">
                    <a:noFill/>
                  </a:rPr>
                  <a:t> </a:t>
                </a:r>
              </a:p>
            </p:txBody>
          </p:sp>
        </mc:Fallback>
      </mc:AlternateContent>
      <p:cxnSp>
        <p:nvCxnSpPr>
          <p:cNvPr id="75" name="Straight Arrow Connector 74"/>
          <p:cNvCxnSpPr/>
          <p:nvPr/>
        </p:nvCxnSpPr>
        <p:spPr>
          <a:xfrm flipH="1">
            <a:off x="3963029" y="2996665"/>
            <a:ext cx="5970" cy="396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016772" y="6698598"/>
            <a:ext cx="0" cy="355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000142" y="7033910"/>
                <a:ext cx="3027175" cy="308674"/>
              </a:xfrm>
              <a:prstGeom prst="rect">
                <a:avLst/>
              </a:prstGeom>
              <a:noFill/>
              <a:ln>
                <a:solidFill>
                  <a:schemeClr val="tx1"/>
                </a:solidFill>
              </a:ln>
            </p:spPr>
            <p:txBody>
              <a:bodyPr wrap="none" lIns="0" tIns="0" rIns="0" bIns="0" rtlCol="0">
                <a:spAutoFit/>
              </a:bodyPr>
              <a:lstStyle/>
              <a:p>
                <a:r>
                  <a:rPr lang="en-US" dirty="0"/>
                  <a:t>1</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 </m:t>
                    </m:r>
                    <m:d>
                      <m:dPr>
                        <m:ctrlPr>
                          <a:rPr lang="en-US"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∙1+0</m:t>
                    </m:r>
                    <m:r>
                      <a:rPr lang="en-US" b="0" i="1" smtClean="0">
                        <a:latin typeface="Cambria Math" panose="02040503050406030204" pitchFamily="18" charset="0"/>
                      </a:rPr>
                      <m:t>=</m:t>
                    </m:r>
                  </m:oMath>
                </a14:m>
                <a:r>
                  <a:rPr lang="en-US" dirty="0"/>
                  <a:t>-2</a:t>
                </a:r>
              </a:p>
            </p:txBody>
          </p:sp>
        </mc:Choice>
        <mc:Fallback xmlns="">
          <p:sp>
            <p:nvSpPr>
              <p:cNvPr id="77" name="TextBox 76"/>
              <p:cNvSpPr txBox="1">
                <a:spLocks noRot="1" noChangeAspect="1" noMove="1" noResize="1" noEditPoints="1" noAdjustHandles="1" noChangeArrowheads="1" noChangeShapeType="1" noTextEdit="1"/>
              </p:cNvSpPr>
              <p:nvPr/>
            </p:nvSpPr>
            <p:spPr>
              <a:xfrm>
                <a:off x="1000142" y="7033910"/>
                <a:ext cx="3027175" cy="308674"/>
              </a:xfrm>
              <a:prstGeom prst="rect">
                <a:avLst/>
              </a:prstGeom>
              <a:blipFill>
                <a:blip r:embed="rId11"/>
                <a:stretch>
                  <a:fillRect l="-4810" t="-23077" r="-3808" b="-46154"/>
                </a:stretch>
              </a:blipFill>
              <a:ln>
                <a:solidFill>
                  <a:schemeClr val="tx1"/>
                </a:solidFill>
              </a:ln>
            </p:spPr>
            <p:txBody>
              <a:bodyPr/>
              <a:lstStyle/>
              <a:p>
                <a:r>
                  <a:rPr lang="en-US">
                    <a:noFill/>
                  </a:rPr>
                  <a:t> </a:t>
                </a:r>
              </a:p>
            </p:txBody>
          </p:sp>
        </mc:Fallback>
      </mc:AlternateContent>
      <p:sp>
        <p:nvSpPr>
          <p:cNvPr id="48" name="TextBox 47">
            <a:extLst>
              <a:ext uri="{FF2B5EF4-FFF2-40B4-BE49-F238E27FC236}">
                <a16:creationId xmlns:a16="http://schemas.microsoft.com/office/drawing/2014/main" id="{5006544C-6425-4F97-AF3F-5245E8D370B6}"/>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15347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60" grpId="0"/>
      <p:bldP spid="63" grpId="0"/>
      <p:bldP spid="64" grpId="0"/>
      <p:bldP spid="65" grpId="0"/>
      <p:bldP spid="66" grpId="0" animBg="1"/>
      <p:bldP spid="67" grpId="0" animBg="1"/>
      <p:bldP spid="74" grpId="0" animBg="1"/>
      <p:bldP spid="77"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Neural Networks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simple network, toy example (cont’d)</a:t>
                </a:r>
              </a:p>
              <a:p>
                <a:pPr lvl="1"/>
                <a:r>
                  <a:rPr lang="en-US" dirty="0"/>
                  <a:t>For an input vector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−1</m:t>
                              </m:r>
                            </m:e>
                          </m:mr>
                        </m:m>
                        <m:r>
                          <a:rPr lang="en-US" i="1">
                            <a:latin typeface="Cambria Math" panose="02040503050406030204" pitchFamily="18" charset="0"/>
                          </a:rPr>
                          <m:t>]</m:t>
                        </m:r>
                      </m:e>
                      <m:sup>
                        <m:r>
                          <a:rPr lang="en-US" b="0" i="1" smtClean="0">
                            <a:latin typeface="Cambria Math" panose="02040503050406030204" pitchFamily="18" charset="0"/>
                          </a:rPr>
                          <m:t>𝑇</m:t>
                        </m:r>
                      </m:sup>
                    </m:sSup>
                  </m:oMath>
                </a14:m>
                <a:r>
                  <a:rPr lang="en-US" dirty="0"/>
                  <a:t>, the output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m>
                          <m:mPr>
                            <m:mcs>
                              <m:mc>
                                <m:mcPr>
                                  <m:count m:val="2"/>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.62</m:t>
                              </m:r>
                            </m:e>
                            <m:e>
                              <m:r>
                                <a:rPr lang="en-US" b="0" i="1" smtClean="0">
                                  <a:latin typeface="Cambria Math" panose="02040503050406030204" pitchFamily="18" charset="0"/>
                                </a:rPr>
                                <m:t>0.83</m:t>
                              </m:r>
                            </m:e>
                          </m:mr>
                        </m:m>
                        <m:r>
                          <a:rPr lang="en-US" i="1">
                            <a:latin typeface="Cambria Math" panose="02040503050406030204" pitchFamily="18" charset="0"/>
                          </a:rPr>
                          <m:t>]</m:t>
                        </m:r>
                      </m:e>
                      <m:sup>
                        <m:r>
                          <a:rPr lang="en-US" i="1">
                            <a:latin typeface="Cambria Math" panose="02040503050406030204" pitchFamily="18" charset="0"/>
                          </a:rPr>
                          <m:t>𝑇</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84" name="Content Placeholder 83">
            <a:extLst>
              <a:ext uri="{FF2B5EF4-FFF2-40B4-BE49-F238E27FC236}">
                <a16:creationId xmlns:a16="http://schemas.microsoft.com/office/drawing/2014/main" id="{6E1B9A82-8D76-4714-A030-A1BDD0BEF8CE}"/>
              </a:ext>
            </a:extLst>
          </p:cNvPr>
          <p:cNvSpPr>
            <a:spLocks noGrp="1"/>
          </p:cNvSpPr>
          <p:nvPr>
            <p:ph idx="10"/>
          </p:nvPr>
        </p:nvSpPr>
        <p:spPr/>
        <p:txBody>
          <a:bodyPr/>
          <a:lstStyle/>
          <a:p>
            <a:r>
              <a:rPr lang="en-US" dirty="0"/>
              <a:t>Introduction to Neural Networks</a:t>
            </a:r>
          </a:p>
          <a:p>
            <a:endParaRPr lang="en-US" dirty="0"/>
          </a:p>
        </p:txBody>
      </p:sp>
      <p:cxnSp>
        <p:nvCxnSpPr>
          <p:cNvPr id="4" name="直線單箭頭接點 12"/>
          <p:cNvCxnSpPr/>
          <p:nvPr/>
        </p:nvCxnSpPr>
        <p:spPr>
          <a:xfrm>
            <a:off x="8055344" y="5258966"/>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14"/>
          <p:cNvCxnSpPr/>
          <p:nvPr/>
        </p:nvCxnSpPr>
        <p:spPr>
          <a:xfrm>
            <a:off x="8055344" y="3599370"/>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19"/>
          <p:cNvSpPr/>
          <p:nvPr/>
        </p:nvSpPr>
        <p:spPr>
          <a:xfrm>
            <a:off x="3158987" y="33884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20"/>
          <p:cNvSpPr/>
          <p:nvPr/>
        </p:nvSpPr>
        <p:spPr>
          <a:xfrm>
            <a:off x="3147704" y="493619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6"/>
          <p:cNvSpPr/>
          <p:nvPr/>
        </p:nvSpPr>
        <p:spPr>
          <a:xfrm>
            <a:off x="5362409" y="3357800"/>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27"/>
          <p:cNvSpPr/>
          <p:nvPr/>
        </p:nvSpPr>
        <p:spPr>
          <a:xfrm>
            <a:off x="5381331" y="49304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30"/>
          <p:cNvSpPr/>
          <p:nvPr/>
        </p:nvSpPr>
        <p:spPr>
          <a:xfrm>
            <a:off x="7516102" y="333056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31"/>
          <p:cNvSpPr/>
          <p:nvPr/>
        </p:nvSpPr>
        <p:spPr>
          <a:xfrm>
            <a:off x="7557792" y="493047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83"/>
          <p:cNvGrpSpPr/>
          <p:nvPr/>
        </p:nvGrpSpPr>
        <p:grpSpPr>
          <a:xfrm>
            <a:off x="1542782" y="3664726"/>
            <a:ext cx="1588876" cy="1638300"/>
            <a:chOff x="1013669" y="3459098"/>
            <a:chExt cx="1588876" cy="1638300"/>
          </a:xfrm>
        </p:grpSpPr>
        <p:cxnSp>
          <p:nvCxnSpPr>
            <p:cNvPr id="13"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82"/>
            <p:cNvGrpSpPr/>
            <p:nvPr/>
          </p:nvGrpSpPr>
          <p:grpSpPr>
            <a:xfrm>
              <a:off x="1025705" y="3459098"/>
              <a:ext cx="1576840" cy="1638300"/>
              <a:chOff x="1025705" y="3459098"/>
              <a:chExt cx="1576840" cy="1638300"/>
            </a:xfrm>
          </p:grpSpPr>
          <p:cxnSp>
            <p:nvCxnSpPr>
              <p:cNvPr id="15"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84"/>
          <p:cNvGrpSpPr/>
          <p:nvPr/>
        </p:nvGrpSpPr>
        <p:grpSpPr>
          <a:xfrm>
            <a:off x="3761089" y="3650039"/>
            <a:ext cx="1588876" cy="1638300"/>
            <a:chOff x="1013669" y="3459098"/>
            <a:chExt cx="1588876" cy="1638300"/>
          </a:xfrm>
        </p:grpSpPr>
        <p:cxnSp>
          <p:nvCxnSpPr>
            <p:cNvPr id="19"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86"/>
            <p:cNvGrpSpPr/>
            <p:nvPr/>
          </p:nvGrpSpPr>
          <p:grpSpPr>
            <a:xfrm>
              <a:off x="1025705" y="3459098"/>
              <a:ext cx="1576840" cy="1638300"/>
              <a:chOff x="1025705" y="3459098"/>
              <a:chExt cx="1576840" cy="1638300"/>
            </a:xfrm>
          </p:grpSpPr>
          <p:cxnSp>
            <p:nvCxnSpPr>
              <p:cNvPr id="21"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90"/>
          <p:cNvGrpSpPr/>
          <p:nvPr/>
        </p:nvGrpSpPr>
        <p:grpSpPr>
          <a:xfrm>
            <a:off x="5961027" y="3630121"/>
            <a:ext cx="1588876" cy="1638300"/>
            <a:chOff x="1013669" y="3459098"/>
            <a:chExt cx="1588876" cy="1638300"/>
          </a:xfrm>
        </p:grpSpPr>
        <p:cxnSp>
          <p:nvCxnSpPr>
            <p:cNvPr id="25"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92"/>
            <p:cNvGrpSpPr/>
            <p:nvPr/>
          </p:nvGrpSpPr>
          <p:grpSpPr>
            <a:xfrm>
              <a:off x="1025705" y="3459098"/>
              <a:ext cx="1576840" cy="1638300"/>
              <a:chOff x="1025705" y="3459098"/>
              <a:chExt cx="1576840" cy="1638300"/>
            </a:xfrm>
          </p:grpSpPr>
          <p:cxnSp>
            <p:nvCxnSpPr>
              <p:cNvPr id="27"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103"/>
          <p:cNvSpPr/>
          <p:nvPr/>
        </p:nvSpPr>
        <p:spPr>
          <a:xfrm>
            <a:off x="3214020" y="506200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105"/>
          <p:cNvSpPr/>
          <p:nvPr/>
        </p:nvSpPr>
        <p:spPr>
          <a:xfrm>
            <a:off x="3195410" y="34725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106"/>
          <p:cNvSpPr/>
          <p:nvPr/>
        </p:nvSpPr>
        <p:spPr>
          <a:xfrm>
            <a:off x="5424332" y="348374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107"/>
          <p:cNvSpPr/>
          <p:nvPr/>
        </p:nvSpPr>
        <p:spPr>
          <a:xfrm>
            <a:off x="5440676" y="500707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8"/>
          <p:cNvSpPr/>
          <p:nvPr/>
        </p:nvSpPr>
        <p:spPr>
          <a:xfrm>
            <a:off x="7573273" y="34223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109"/>
          <p:cNvSpPr/>
          <p:nvPr/>
        </p:nvSpPr>
        <p:spPr>
          <a:xfrm>
            <a:off x="7620360" y="504051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112"/>
          <p:cNvSpPr txBox="1"/>
          <p:nvPr/>
        </p:nvSpPr>
        <p:spPr>
          <a:xfrm>
            <a:off x="2141712" y="3185364"/>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7" name="文字方塊 113"/>
          <p:cNvSpPr txBox="1"/>
          <p:nvPr/>
        </p:nvSpPr>
        <p:spPr>
          <a:xfrm>
            <a:off x="2308803" y="3773681"/>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38" name="文字方塊 114"/>
          <p:cNvSpPr txBox="1"/>
          <p:nvPr/>
        </p:nvSpPr>
        <p:spPr>
          <a:xfrm>
            <a:off x="2006507" y="5290811"/>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39" name="文字方塊 115"/>
          <p:cNvSpPr txBox="1"/>
          <p:nvPr/>
        </p:nvSpPr>
        <p:spPr>
          <a:xfrm>
            <a:off x="2158786" y="4720499"/>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40" name="群組 122"/>
          <p:cNvGrpSpPr/>
          <p:nvPr/>
        </p:nvGrpSpPr>
        <p:grpSpPr>
          <a:xfrm>
            <a:off x="2905034" y="3766534"/>
            <a:ext cx="458287" cy="838405"/>
            <a:chOff x="10102194" y="1939763"/>
            <a:chExt cx="458287" cy="838405"/>
          </a:xfrm>
        </p:grpSpPr>
        <p:sp>
          <p:nvSpPr>
            <p:cNvPr id="41"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2"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44" name="群組 130"/>
          <p:cNvGrpSpPr/>
          <p:nvPr/>
        </p:nvGrpSpPr>
        <p:grpSpPr>
          <a:xfrm>
            <a:off x="2914559" y="5315873"/>
            <a:ext cx="458287" cy="838405"/>
            <a:chOff x="10102194" y="1939763"/>
            <a:chExt cx="458287" cy="838405"/>
          </a:xfrm>
        </p:grpSpPr>
        <p:sp>
          <p:nvSpPr>
            <p:cNvPr id="45"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6"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48" name="文字方塊 134"/>
          <p:cNvSpPr txBox="1"/>
          <p:nvPr/>
        </p:nvSpPr>
        <p:spPr>
          <a:xfrm>
            <a:off x="2844317" y="3133044"/>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49" name="文字方塊 135"/>
          <p:cNvSpPr txBox="1"/>
          <p:nvPr/>
        </p:nvSpPr>
        <p:spPr>
          <a:xfrm>
            <a:off x="2730279" y="4736911"/>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0" name="文字方塊 137"/>
          <p:cNvSpPr txBox="1"/>
          <p:nvPr/>
        </p:nvSpPr>
        <p:spPr>
          <a:xfrm>
            <a:off x="3542933" y="309411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1" name="文字方塊 138"/>
          <p:cNvSpPr txBox="1"/>
          <p:nvPr/>
        </p:nvSpPr>
        <p:spPr>
          <a:xfrm>
            <a:off x="3565252" y="469964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2" name="文字方塊 139"/>
          <p:cNvSpPr txBox="1"/>
          <p:nvPr/>
        </p:nvSpPr>
        <p:spPr>
          <a:xfrm>
            <a:off x="4387120" y="3164508"/>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3" name="文字方塊 140"/>
          <p:cNvSpPr txBox="1"/>
          <p:nvPr/>
        </p:nvSpPr>
        <p:spPr>
          <a:xfrm>
            <a:off x="4554211" y="3752825"/>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4" name="文字方塊 141"/>
          <p:cNvSpPr txBox="1"/>
          <p:nvPr/>
        </p:nvSpPr>
        <p:spPr>
          <a:xfrm>
            <a:off x="4251915" y="526995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5" name="文字方塊 142"/>
          <p:cNvSpPr txBox="1"/>
          <p:nvPr/>
        </p:nvSpPr>
        <p:spPr>
          <a:xfrm>
            <a:off x="4404194" y="4699643"/>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56" name="文字方塊 143"/>
          <p:cNvSpPr txBox="1"/>
          <p:nvPr/>
        </p:nvSpPr>
        <p:spPr>
          <a:xfrm>
            <a:off x="6559899" y="3165425"/>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57" name="文字方塊 144"/>
          <p:cNvSpPr txBox="1"/>
          <p:nvPr/>
        </p:nvSpPr>
        <p:spPr>
          <a:xfrm>
            <a:off x="6726990" y="3753742"/>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58" name="文字方塊 145"/>
          <p:cNvSpPr txBox="1"/>
          <p:nvPr/>
        </p:nvSpPr>
        <p:spPr>
          <a:xfrm>
            <a:off x="6424694" y="5270872"/>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59" name="文字方塊 146"/>
          <p:cNvSpPr txBox="1"/>
          <p:nvPr/>
        </p:nvSpPr>
        <p:spPr>
          <a:xfrm>
            <a:off x="6576973" y="470056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60" name="文字方塊 149"/>
          <p:cNvSpPr txBox="1"/>
          <p:nvPr/>
        </p:nvSpPr>
        <p:spPr>
          <a:xfrm>
            <a:off x="5686720" y="31575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61" name="文字方塊 150"/>
          <p:cNvSpPr txBox="1"/>
          <p:nvPr/>
        </p:nvSpPr>
        <p:spPr>
          <a:xfrm>
            <a:off x="5709039" y="476305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62" name="文字方塊 153"/>
          <p:cNvSpPr txBox="1"/>
          <p:nvPr/>
        </p:nvSpPr>
        <p:spPr>
          <a:xfrm>
            <a:off x="7939655" y="311828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63" name="文字方塊 154"/>
          <p:cNvSpPr txBox="1"/>
          <p:nvPr/>
        </p:nvSpPr>
        <p:spPr>
          <a:xfrm>
            <a:off x="7961974" y="4723815"/>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64" name="群組 96"/>
          <p:cNvGrpSpPr/>
          <p:nvPr/>
        </p:nvGrpSpPr>
        <p:grpSpPr>
          <a:xfrm>
            <a:off x="5107678" y="3754419"/>
            <a:ext cx="458287" cy="838405"/>
            <a:chOff x="10102194" y="1939763"/>
            <a:chExt cx="458287" cy="838405"/>
          </a:xfrm>
        </p:grpSpPr>
        <p:sp>
          <p:nvSpPr>
            <p:cNvPr id="65"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6"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68" name="群組 104"/>
          <p:cNvGrpSpPr/>
          <p:nvPr/>
        </p:nvGrpSpPr>
        <p:grpSpPr>
          <a:xfrm>
            <a:off x="5110056" y="5278742"/>
            <a:ext cx="458287" cy="838405"/>
            <a:chOff x="10102194" y="1939763"/>
            <a:chExt cx="458287" cy="838405"/>
          </a:xfrm>
        </p:grpSpPr>
        <p:sp>
          <p:nvSpPr>
            <p:cNvPr id="69"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0"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72" name="群組 124"/>
          <p:cNvGrpSpPr/>
          <p:nvPr/>
        </p:nvGrpSpPr>
        <p:grpSpPr>
          <a:xfrm>
            <a:off x="7285918" y="3749227"/>
            <a:ext cx="458287" cy="838405"/>
            <a:chOff x="10102194" y="1939763"/>
            <a:chExt cx="458287" cy="838405"/>
          </a:xfrm>
        </p:grpSpPr>
        <p:sp>
          <p:nvSpPr>
            <p:cNvPr id="73"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4"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76" name="群組 128"/>
          <p:cNvGrpSpPr/>
          <p:nvPr/>
        </p:nvGrpSpPr>
        <p:grpSpPr>
          <a:xfrm>
            <a:off x="7339998" y="5306063"/>
            <a:ext cx="458287" cy="838405"/>
            <a:chOff x="10102194" y="1939763"/>
            <a:chExt cx="458287" cy="838405"/>
          </a:xfrm>
        </p:grpSpPr>
        <p:sp>
          <p:nvSpPr>
            <p:cNvPr id="77"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7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80" name="矩形 120"/>
          <p:cNvSpPr/>
          <p:nvPr/>
        </p:nvSpPr>
        <p:spPr>
          <a:xfrm>
            <a:off x="1182676" y="34837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矩形 136"/>
          <p:cNvSpPr/>
          <p:nvPr/>
        </p:nvSpPr>
        <p:spPr>
          <a:xfrm>
            <a:off x="1151433" y="512552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2" name="文字方塊 151"/>
          <p:cNvSpPr txBox="1"/>
          <p:nvPr/>
        </p:nvSpPr>
        <p:spPr>
          <a:xfrm>
            <a:off x="1194844" y="3470293"/>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3" name="文字方塊 152"/>
          <p:cNvSpPr txBox="1"/>
          <p:nvPr/>
        </p:nvSpPr>
        <p:spPr>
          <a:xfrm>
            <a:off x="1089060" y="5069724"/>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88" name="文字方塊 136"/>
              <p:cNvSpPr txBox="1"/>
              <p:nvPr/>
            </p:nvSpPr>
            <p:spPr>
              <a:xfrm>
                <a:off x="2298874" y="6683935"/>
                <a:ext cx="1758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𝑅</m:t>
                          </m:r>
                        </m:e>
                        <m:sup>
                          <m:r>
                            <a:rPr lang="en-US" altLang="zh-TW" sz="2800" b="0" i="1" smtClean="0">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88" name="文字方塊 136"/>
              <p:cNvSpPr txBox="1">
                <a:spLocks noRot="1" noChangeAspect="1" noMove="1" noResize="1" noEditPoints="1" noAdjustHandles="1" noChangeArrowheads="1" noChangeShapeType="1" noTextEdit="1"/>
              </p:cNvSpPr>
              <p:nvPr/>
            </p:nvSpPr>
            <p:spPr>
              <a:xfrm>
                <a:off x="2298874" y="6683935"/>
                <a:ext cx="175855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120"/>
              <p:cNvSpPr txBox="1"/>
              <p:nvPr/>
            </p:nvSpPr>
            <p:spPr>
              <a:xfrm>
                <a:off x="4791931" y="6514318"/>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.62</m:t>
                                </m:r>
                              </m:e>
                            </m:mr>
                            <m:mr>
                              <m:e>
                                <m:r>
                                  <a:rPr lang="en-US" altLang="zh-TW" sz="2800" b="0" i="1" smtClean="0">
                                    <a:latin typeface="Cambria Math" panose="02040503050406030204" pitchFamily="18" charset="0"/>
                                  </a:rPr>
                                  <m:t>0.83</m:t>
                                </m:r>
                              </m:e>
                            </m:mr>
                          </m:m>
                        </m:e>
                      </m:d>
                    </m:oMath>
                  </m:oMathPara>
                </a14:m>
                <a:endParaRPr lang="zh-TW" altLang="en-US" sz="2800" dirty="0"/>
              </a:p>
            </p:txBody>
          </p:sp>
        </mc:Choice>
        <mc:Fallback xmlns="">
          <p:sp>
            <p:nvSpPr>
              <p:cNvPr id="89" name="文字方塊 120"/>
              <p:cNvSpPr txBox="1">
                <a:spLocks noRot="1" noChangeAspect="1" noMove="1" noResize="1" noEditPoints="1" noAdjustHandles="1" noChangeArrowheads="1" noChangeShapeType="1" noTextEdit="1"/>
              </p:cNvSpPr>
              <p:nvPr/>
            </p:nvSpPr>
            <p:spPr>
              <a:xfrm>
                <a:off x="4791931" y="6514318"/>
                <a:ext cx="2829557" cy="718466"/>
              </a:xfrm>
              <a:prstGeom prst="rect">
                <a:avLst/>
              </a:prstGeom>
              <a:blipFill>
                <a:blip r:embed="rId4"/>
                <a:stretch>
                  <a:fillRect/>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4246EA6B-55B7-45F4-A2C3-EED49AF5499F}"/>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738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88" grpId="0"/>
      <p:bldP spid="89"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Matrix operations are helpful when working with multidimensional inputs and outputs</a:t>
            </a:r>
          </a:p>
        </p:txBody>
      </p:sp>
      <p:sp>
        <p:nvSpPr>
          <p:cNvPr id="5" name="Content Placeholder 4">
            <a:extLst>
              <a:ext uri="{FF2B5EF4-FFF2-40B4-BE49-F238E27FC236}">
                <a16:creationId xmlns:a16="http://schemas.microsoft.com/office/drawing/2014/main" id="{986A2BFC-16F0-43C9-9A54-0D5C5F0E6ABA}"/>
              </a:ext>
            </a:extLst>
          </p:cNvPr>
          <p:cNvSpPr>
            <a:spLocks noGrp="1"/>
          </p:cNvSpPr>
          <p:nvPr>
            <p:ph idx="10"/>
          </p:nvPr>
        </p:nvSpPr>
        <p:spPr/>
        <p:txBody>
          <a:bodyPr/>
          <a:lstStyle/>
          <a:p>
            <a:r>
              <a:rPr lang="en-US" dirty="0"/>
              <a:t>Introduction to Neural Networks</a:t>
            </a:r>
          </a:p>
          <a:p>
            <a:endParaRPr lang="en-US" dirty="0"/>
          </a:p>
        </p:txBody>
      </p:sp>
      <p:sp>
        <p:nvSpPr>
          <p:cNvPr id="7" name="橢圓 19"/>
          <p:cNvSpPr/>
          <p:nvPr/>
        </p:nvSpPr>
        <p:spPr>
          <a:xfrm>
            <a:off x="2443141" y="356869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20"/>
          <p:cNvSpPr/>
          <p:nvPr/>
        </p:nvSpPr>
        <p:spPr>
          <a:xfrm>
            <a:off x="2431858" y="511638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83"/>
          <p:cNvGrpSpPr/>
          <p:nvPr/>
        </p:nvGrpSpPr>
        <p:grpSpPr>
          <a:xfrm>
            <a:off x="826936" y="3844920"/>
            <a:ext cx="1588876" cy="1638300"/>
            <a:chOff x="1013669" y="3459098"/>
            <a:chExt cx="1588876" cy="1638300"/>
          </a:xfrm>
        </p:grpSpPr>
        <p:cxnSp>
          <p:nvCxnSpPr>
            <p:cNvPr id="14"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82"/>
            <p:cNvGrpSpPr/>
            <p:nvPr/>
          </p:nvGrpSpPr>
          <p:grpSpPr>
            <a:xfrm>
              <a:off x="1025705" y="3459098"/>
              <a:ext cx="1576840" cy="1638300"/>
              <a:chOff x="1025705" y="3459098"/>
              <a:chExt cx="1576840" cy="1638300"/>
            </a:xfrm>
          </p:grpSpPr>
          <p:cxnSp>
            <p:nvCxnSpPr>
              <p:cNvPr id="16"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手繪多邊形 103"/>
          <p:cNvSpPr/>
          <p:nvPr/>
        </p:nvSpPr>
        <p:spPr>
          <a:xfrm>
            <a:off x="2498174" y="52422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105"/>
          <p:cNvSpPr/>
          <p:nvPr/>
        </p:nvSpPr>
        <p:spPr>
          <a:xfrm>
            <a:off x="2479564" y="365275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文字方塊 112"/>
          <p:cNvSpPr txBox="1"/>
          <p:nvPr/>
        </p:nvSpPr>
        <p:spPr>
          <a:xfrm>
            <a:off x="1425866" y="3365558"/>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0" name="文字方塊 113"/>
          <p:cNvSpPr txBox="1"/>
          <p:nvPr/>
        </p:nvSpPr>
        <p:spPr>
          <a:xfrm>
            <a:off x="1592957" y="3953875"/>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41" name="文字方塊 114"/>
          <p:cNvSpPr txBox="1"/>
          <p:nvPr/>
        </p:nvSpPr>
        <p:spPr>
          <a:xfrm>
            <a:off x="1290661" y="5471005"/>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2" name="文字方塊 115"/>
          <p:cNvSpPr txBox="1"/>
          <p:nvPr/>
        </p:nvSpPr>
        <p:spPr>
          <a:xfrm>
            <a:off x="1442940" y="4900693"/>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43" name="矩形 116"/>
          <p:cNvSpPr/>
          <p:nvPr/>
        </p:nvSpPr>
        <p:spPr>
          <a:xfrm>
            <a:off x="2189188" y="432992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4" name="直線單箭頭接點 118"/>
          <p:cNvCxnSpPr/>
          <p:nvPr/>
        </p:nvCxnSpPr>
        <p:spPr>
          <a:xfrm flipV="1">
            <a:off x="2416090" y="394672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119"/>
          <p:cNvSpPr txBox="1"/>
          <p:nvPr/>
        </p:nvSpPr>
        <p:spPr>
          <a:xfrm>
            <a:off x="2205796" y="4323468"/>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46" name="矩形 131"/>
          <p:cNvSpPr/>
          <p:nvPr/>
        </p:nvSpPr>
        <p:spPr>
          <a:xfrm>
            <a:off x="2198713" y="587926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47" name="直線單箭頭接點 132"/>
          <p:cNvCxnSpPr/>
          <p:nvPr/>
        </p:nvCxnSpPr>
        <p:spPr>
          <a:xfrm flipV="1">
            <a:off x="2425615" y="549606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133"/>
          <p:cNvSpPr txBox="1"/>
          <p:nvPr/>
        </p:nvSpPr>
        <p:spPr>
          <a:xfrm>
            <a:off x="2215321" y="5872807"/>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49" name="文字方塊 134"/>
          <p:cNvSpPr txBox="1"/>
          <p:nvPr/>
        </p:nvSpPr>
        <p:spPr>
          <a:xfrm>
            <a:off x="2128471" y="3313238"/>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50" name="文字方塊 135"/>
          <p:cNvSpPr txBox="1"/>
          <p:nvPr/>
        </p:nvSpPr>
        <p:spPr>
          <a:xfrm>
            <a:off x="2014433" y="4917105"/>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51" name="文字方塊 137"/>
          <p:cNvSpPr txBox="1"/>
          <p:nvPr/>
        </p:nvSpPr>
        <p:spPr>
          <a:xfrm>
            <a:off x="2827087" y="3274306"/>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52" name="文字方塊 138"/>
          <p:cNvSpPr txBox="1"/>
          <p:nvPr/>
        </p:nvSpPr>
        <p:spPr>
          <a:xfrm>
            <a:off x="2849406" y="4879837"/>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59" name="矩形 77"/>
          <p:cNvSpPr/>
          <p:nvPr/>
        </p:nvSpPr>
        <p:spPr>
          <a:xfrm>
            <a:off x="466830" y="366394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0" name="矩形 78"/>
          <p:cNvSpPr/>
          <p:nvPr/>
        </p:nvSpPr>
        <p:spPr>
          <a:xfrm>
            <a:off x="435587" y="53057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1" name="文字方塊 80"/>
          <p:cNvSpPr txBox="1"/>
          <p:nvPr/>
        </p:nvSpPr>
        <p:spPr>
          <a:xfrm>
            <a:off x="478998" y="3650487"/>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2" name="文字方塊 81"/>
          <p:cNvSpPr txBox="1"/>
          <p:nvPr/>
        </p:nvSpPr>
        <p:spPr>
          <a:xfrm>
            <a:off x="382403" y="5240172"/>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65" name="TextBox 64">
            <a:extLst>
              <a:ext uri="{FF2B5EF4-FFF2-40B4-BE49-F238E27FC236}">
                <a16:creationId xmlns:a16="http://schemas.microsoft.com/office/drawing/2014/main" id="{CD9C47BE-607A-43F6-A312-A27801BF5C1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82" name="文字方塊 7"/>
              <p:cNvSpPr txBox="1"/>
              <p:nvPr/>
            </p:nvSpPr>
            <p:spPr>
              <a:xfrm>
                <a:off x="3919476" y="4953118"/>
                <a:ext cx="44473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2" name="文字方塊 7"/>
              <p:cNvSpPr txBox="1">
                <a:spLocks noRot="1" noChangeAspect="1" noMove="1" noResize="1" noEditPoints="1" noAdjustHandles="1" noChangeArrowheads="1" noChangeShapeType="1" noTextEdit="1"/>
              </p:cNvSpPr>
              <p:nvPr/>
            </p:nvSpPr>
            <p:spPr>
              <a:xfrm>
                <a:off x="3919476" y="4953118"/>
                <a:ext cx="4447371"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2"/>
              <p:cNvSpPr txBox="1"/>
              <p:nvPr/>
            </p:nvSpPr>
            <p:spPr>
              <a:xfrm>
                <a:off x="6151225" y="4812234"/>
                <a:ext cx="69288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1</m:t>
                                </m:r>
                              </m:e>
                            </m:mr>
                            <m:mr>
                              <m:e>
                                <m:r>
                                  <a:rPr lang="en-US" altLang="zh-TW" sz="2400" b="0" i="1" smtClean="0">
                                    <a:solidFill>
                                      <a:srgbClr val="0000FF"/>
                                    </a:solidFill>
                                    <a:latin typeface="Cambria Math" panose="02040503050406030204" pitchFamily="18" charset="0"/>
                                  </a:rPr>
                                  <m:t>−1</m:t>
                                </m:r>
                              </m:e>
                            </m:mr>
                          </m:m>
                        </m:e>
                      </m:d>
                    </m:oMath>
                  </m:oMathPara>
                </a14:m>
                <a:endParaRPr lang="zh-TW" altLang="en-US" sz="2400" dirty="0">
                  <a:solidFill>
                    <a:srgbClr val="0000FF"/>
                  </a:solidFill>
                </a:endParaRPr>
              </a:p>
            </p:txBody>
          </p:sp>
        </mc:Choice>
        <mc:Fallback xmlns="">
          <p:sp>
            <p:nvSpPr>
              <p:cNvPr id="83" name="文字方塊 2"/>
              <p:cNvSpPr txBox="1">
                <a:spLocks noRot="1" noChangeAspect="1" noMove="1" noResize="1" noEditPoints="1" noAdjustHandles="1" noChangeArrowheads="1" noChangeShapeType="1" noTextEdit="1"/>
              </p:cNvSpPr>
              <p:nvPr/>
            </p:nvSpPr>
            <p:spPr>
              <a:xfrm>
                <a:off x="6151225" y="4812234"/>
                <a:ext cx="692882"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字方塊 69"/>
              <p:cNvSpPr txBox="1"/>
              <p:nvPr/>
            </p:nvSpPr>
            <p:spPr>
              <a:xfrm>
                <a:off x="4387013" y="4810740"/>
                <a:ext cx="1399806"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C000"/>
                              </a:solidFill>
                              <a:latin typeface="Cambria Math" panose="02040503050406030204" pitchFamily="18" charset="0"/>
                            </a:rPr>
                          </m:ctrlPr>
                        </m:dPr>
                        <m:e>
                          <m:m>
                            <m:mPr>
                              <m:mcs>
                                <m:mc>
                                  <m:mcPr>
                                    <m:count m:val="2"/>
                                    <m:mcJc m:val="center"/>
                                  </m:mcPr>
                                </m:mc>
                              </m:mcs>
                              <m:ctrlPr>
                                <a:rPr lang="en-US" altLang="zh-TW" sz="2400" i="1" smtClean="0">
                                  <a:solidFill>
                                    <a:srgbClr val="FFC000"/>
                                  </a:solidFill>
                                  <a:latin typeface="Cambria Math" panose="02040503050406030204" pitchFamily="18" charset="0"/>
                                </a:rPr>
                              </m:ctrlPr>
                            </m:mPr>
                            <m:mr>
                              <m:e>
                                <m:r>
                                  <m:rPr>
                                    <m:brk m:alnAt="7"/>
                                  </m:rP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−2</m:t>
                                </m:r>
                              </m:e>
                            </m:mr>
                            <m:mr>
                              <m:e>
                                <m:r>
                                  <a:rPr lang="en-US" altLang="zh-TW" sz="2400" b="0" i="1" smtClean="0">
                                    <a:solidFill>
                                      <a:srgbClr val="FFC000"/>
                                    </a:solidFill>
                                    <a:latin typeface="Cambria Math" panose="02040503050406030204" pitchFamily="18" charset="0"/>
                                  </a:rPr>
                                  <m:t>−1</m:t>
                                </m:r>
                              </m:e>
                              <m:e>
                                <m:r>
                                  <a:rPr lang="en-US" altLang="zh-TW" sz="2400" b="0" i="1" smtClean="0">
                                    <a:solidFill>
                                      <a:srgbClr val="FFC000"/>
                                    </a:solidFill>
                                    <a:latin typeface="Cambria Math" panose="02040503050406030204" pitchFamily="18" charset="0"/>
                                  </a:rPr>
                                  <m:t>1</m:t>
                                </m:r>
                              </m:e>
                            </m:mr>
                          </m:m>
                        </m:e>
                      </m:d>
                    </m:oMath>
                  </m:oMathPara>
                </a14:m>
                <a:endParaRPr lang="zh-TW" altLang="en-US" sz="2400" dirty="0">
                  <a:solidFill>
                    <a:srgbClr val="FFC000"/>
                  </a:solidFill>
                </a:endParaRPr>
              </a:p>
            </p:txBody>
          </p:sp>
        </mc:Choice>
        <mc:Fallback xmlns="">
          <p:sp>
            <p:nvSpPr>
              <p:cNvPr id="84" name="文字方塊 69"/>
              <p:cNvSpPr txBox="1">
                <a:spLocks noRot="1" noChangeAspect="1" noMove="1" noResize="1" noEditPoints="1" noAdjustHandles="1" noChangeArrowheads="1" noChangeShapeType="1" noTextEdit="1"/>
              </p:cNvSpPr>
              <p:nvPr/>
            </p:nvSpPr>
            <p:spPr>
              <a:xfrm>
                <a:off x="4387013" y="4810740"/>
                <a:ext cx="1399806" cy="613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70"/>
              <p:cNvSpPr txBox="1"/>
              <p:nvPr/>
            </p:nvSpPr>
            <p:spPr>
              <a:xfrm>
                <a:off x="7156886" y="496494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85" name="文字方塊 70"/>
              <p:cNvSpPr txBox="1">
                <a:spLocks noRot="1" noChangeAspect="1" noMove="1" noResize="1" noEditPoints="1" noAdjustHandles="1" noChangeArrowheads="1" noChangeShapeType="1" noTextEdit="1"/>
              </p:cNvSpPr>
              <p:nvPr/>
            </p:nvSpPr>
            <p:spPr>
              <a:xfrm>
                <a:off x="7156886" y="4964948"/>
                <a:ext cx="349455"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66"/>
              <p:cNvSpPr txBox="1"/>
              <p:nvPr/>
            </p:nvSpPr>
            <p:spPr>
              <a:xfrm>
                <a:off x="7657766" y="4801676"/>
                <a:ext cx="463653"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B050"/>
                              </a:solidFill>
                              <a:latin typeface="Cambria Math" panose="02040503050406030204" pitchFamily="18" charset="0"/>
                            </a:rPr>
                          </m:ctrlPr>
                        </m:dPr>
                        <m:e>
                          <m:m>
                            <m:mPr>
                              <m:mcs>
                                <m:mc>
                                  <m:mcPr>
                                    <m:count m:val="1"/>
                                    <m:mcJc m:val="center"/>
                                  </m:mcPr>
                                </m:mc>
                              </m:mcs>
                              <m:ctrlPr>
                                <a:rPr lang="en-US" altLang="zh-TW" sz="2400" i="1" smtClean="0">
                                  <a:solidFill>
                                    <a:srgbClr val="00B050"/>
                                  </a:solidFill>
                                  <a:latin typeface="Cambria Math" panose="02040503050406030204" pitchFamily="18" charset="0"/>
                                </a:rPr>
                              </m:ctrlPr>
                            </m:mPr>
                            <m:mr>
                              <m:e>
                                <m:r>
                                  <m:rPr>
                                    <m:brk m:alnAt="7"/>
                                  </m:rPr>
                                  <a:rPr lang="en-US" altLang="zh-TW" sz="2400" b="0" i="1" smtClean="0">
                                    <a:solidFill>
                                      <a:srgbClr val="00B050"/>
                                    </a:solidFill>
                                    <a:latin typeface="Cambria Math" panose="02040503050406030204" pitchFamily="18" charset="0"/>
                                  </a:rPr>
                                  <m:t>1</m:t>
                                </m:r>
                              </m:e>
                            </m:mr>
                            <m:mr>
                              <m:e>
                                <m:r>
                                  <a:rPr lang="en-US" altLang="zh-TW" sz="2400" b="0" i="1" smtClean="0">
                                    <a:solidFill>
                                      <a:srgbClr val="00B050"/>
                                    </a:solidFill>
                                    <a:latin typeface="Cambria Math" panose="02040503050406030204" pitchFamily="18" charset="0"/>
                                  </a:rPr>
                                  <m:t>0</m:t>
                                </m:r>
                              </m:e>
                            </m:mr>
                          </m:m>
                        </m:e>
                      </m:d>
                    </m:oMath>
                  </m:oMathPara>
                </a14:m>
                <a:endParaRPr lang="zh-TW" altLang="en-US" sz="2400" dirty="0">
                  <a:solidFill>
                    <a:srgbClr val="00B050"/>
                  </a:solidFill>
                </a:endParaRPr>
              </a:p>
            </p:txBody>
          </p:sp>
        </mc:Choice>
        <mc:Fallback xmlns="">
          <p:sp>
            <p:nvSpPr>
              <p:cNvPr id="86" name="文字方塊 66"/>
              <p:cNvSpPr txBox="1">
                <a:spLocks noRot="1" noChangeAspect="1" noMove="1" noResize="1" noEditPoints="1" noAdjustHandles="1" noChangeArrowheads="1" noChangeShapeType="1" noTextEdit="1"/>
              </p:cNvSpPr>
              <p:nvPr/>
            </p:nvSpPr>
            <p:spPr>
              <a:xfrm>
                <a:off x="7657766" y="4801676"/>
                <a:ext cx="463653" cy="6158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文字方塊 67"/>
              <p:cNvSpPr txBox="1"/>
              <p:nvPr/>
            </p:nvSpPr>
            <p:spPr>
              <a:xfrm>
                <a:off x="8987730" y="4799261"/>
                <a:ext cx="866006"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0000FF"/>
                              </a:solidFill>
                              <a:latin typeface="Cambria Math" panose="02040503050406030204" pitchFamily="18" charset="0"/>
                            </a:rPr>
                          </m:ctrlPr>
                        </m:dPr>
                        <m:e>
                          <m:m>
                            <m:mPr>
                              <m:mcs>
                                <m:mc>
                                  <m:mcPr>
                                    <m:count m:val="1"/>
                                    <m:mcJc m:val="center"/>
                                  </m:mcPr>
                                </m:mc>
                              </m:mcs>
                              <m:ctrlPr>
                                <a:rPr lang="en-US" altLang="zh-TW" sz="2400" i="1" smtClean="0">
                                  <a:solidFill>
                                    <a:srgbClr val="0000FF"/>
                                  </a:solidFill>
                                  <a:latin typeface="Cambria Math" panose="02040503050406030204" pitchFamily="18" charset="0"/>
                                </a:rPr>
                              </m:ctrlPr>
                            </m:mPr>
                            <m:mr>
                              <m:e>
                                <m:r>
                                  <m:rPr>
                                    <m:brk m:alnAt="7"/>
                                  </m:rPr>
                                  <a:rPr lang="en-US" altLang="zh-TW" sz="2400" b="0" i="1" smtClean="0">
                                    <a:solidFill>
                                      <a:srgbClr val="0000FF"/>
                                    </a:solidFill>
                                    <a:latin typeface="Cambria Math" panose="02040503050406030204" pitchFamily="18" charset="0"/>
                                  </a:rPr>
                                  <m:t>0</m:t>
                                </m:r>
                                <m:r>
                                  <a:rPr lang="en-US" altLang="zh-TW" sz="2400" b="0" i="1" smtClean="0">
                                    <a:solidFill>
                                      <a:srgbClr val="0000FF"/>
                                    </a:solidFill>
                                    <a:latin typeface="Cambria Math" panose="02040503050406030204" pitchFamily="18" charset="0"/>
                                  </a:rPr>
                                  <m:t>.98</m:t>
                                </m:r>
                              </m:e>
                            </m:mr>
                            <m:mr>
                              <m:e>
                                <m:r>
                                  <a:rPr lang="en-US" altLang="zh-TW" sz="2400" b="0" i="1" smtClean="0">
                                    <a:solidFill>
                                      <a:srgbClr val="0000FF"/>
                                    </a:solidFill>
                                    <a:latin typeface="Cambria Math" panose="02040503050406030204" pitchFamily="18" charset="0"/>
                                  </a:rPr>
                                  <m:t>0.12</m:t>
                                </m:r>
                              </m:e>
                            </m:mr>
                          </m:m>
                        </m:e>
                      </m:d>
                    </m:oMath>
                  </m:oMathPara>
                </a14:m>
                <a:endParaRPr lang="zh-TW" altLang="en-US" sz="2400" dirty="0">
                  <a:solidFill>
                    <a:srgbClr val="0000FF"/>
                  </a:solidFill>
                </a:endParaRPr>
              </a:p>
            </p:txBody>
          </p:sp>
        </mc:Choice>
        <mc:Fallback xmlns="">
          <p:sp>
            <p:nvSpPr>
              <p:cNvPr id="87" name="文字方塊 67"/>
              <p:cNvSpPr txBox="1">
                <a:spLocks noRot="1" noChangeAspect="1" noMove="1" noResize="1" noEditPoints="1" noAdjustHandles="1" noChangeArrowheads="1" noChangeShapeType="1" noTextEdit="1"/>
              </p:cNvSpPr>
              <p:nvPr/>
            </p:nvSpPr>
            <p:spPr>
              <a:xfrm>
                <a:off x="8987730" y="4799261"/>
                <a:ext cx="866006" cy="6158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矩形 4"/>
              <p:cNvSpPr/>
              <p:nvPr/>
            </p:nvSpPr>
            <p:spPr>
              <a:xfrm>
                <a:off x="8419461" y="4896884"/>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88" name="矩形 4"/>
              <p:cNvSpPr>
                <a:spLocks noRot="1" noChangeAspect="1" noMove="1" noResize="1" noEditPoints="1" noAdjustHandles="1" noChangeArrowheads="1" noChangeShapeType="1" noTextEdit="1"/>
              </p:cNvSpPr>
              <p:nvPr/>
            </p:nvSpPr>
            <p:spPr>
              <a:xfrm>
                <a:off x="8419461" y="4896884"/>
                <a:ext cx="534121"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96"/>
              <p:cNvSpPr txBox="1"/>
              <p:nvPr/>
            </p:nvSpPr>
            <p:spPr>
              <a:xfrm>
                <a:off x="5994010" y="5794389"/>
                <a:ext cx="692882" cy="612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solidFill>
                                <a:srgbClr val="FF0000"/>
                              </a:solidFill>
                              <a:latin typeface="Cambria Math" panose="02040503050406030204" pitchFamily="18" charset="0"/>
                            </a:rPr>
                          </m:ctrlPr>
                        </m:dPr>
                        <m:e>
                          <m:m>
                            <m:mPr>
                              <m:mcs>
                                <m:mc>
                                  <m:mcPr>
                                    <m:count m:val="1"/>
                                    <m:mcJc m:val="center"/>
                                  </m:mcPr>
                                </m:mc>
                              </m:mcs>
                              <m:ctrlPr>
                                <a:rPr lang="en-US" altLang="zh-TW" sz="2400" i="1" smtClean="0">
                                  <a:solidFill>
                                    <a:srgbClr val="FF0000"/>
                                  </a:solidFill>
                                  <a:latin typeface="Cambria Math" panose="02040503050406030204" pitchFamily="18" charset="0"/>
                                </a:rPr>
                              </m:ctrlPr>
                            </m:mPr>
                            <m:mr>
                              <m:e>
                                <m:r>
                                  <m:rPr>
                                    <m:brk m:alnAt="7"/>
                                  </m:rPr>
                                  <a:rPr lang="en-US" altLang="zh-TW" sz="2400" b="0" i="1" smtClean="0">
                                    <a:solidFill>
                                      <a:srgbClr val="FF0000"/>
                                    </a:solidFill>
                                    <a:latin typeface="Cambria Math" panose="02040503050406030204" pitchFamily="18" charset="0"/>
                                  </a:rPr>
                                  <m:t>4</m:t>
                                </m:r>
                              </m:e>
                            </m:mr>
                            <m:mr>
                              <m:e>
                                <m:r>
                                  <a:rPr lang="en-US" altLang="zh-TW" sz="2400" b="0" i="1" smtClean="0">
                                    <a:solidFill>
                                      <a:srgbClr val="FF0000"/>
                                    </a:solidFill>
                                    <a:latin typeface="Cambria Math" panose="02040503050406030204" pitchFamily="18" charset="0"/>
                                  </a:rPr>
                                  <m:t>−2</m:t>
                                </m:r>
                              </m:e>
                            </m:mr>
                          </m:m>
                        </m:e>
                      </m:d>
                    </m:oMath>
                  </m:oMathPara>
                </a14:m>
                <a:endParaRPr lang="zh-TW" altLang="en-US" sz="2400" dirty="0">
                  <a:solidFill>
                    <a:srgbClr val="FF0000"/>
                  </a:solidFill>
                </a:endParaRPr>
              </a:p>
            </p:txBody>
          </p:sp>
        </mc:Choice>
        <mc:Fallback xmlns="">
          <p:sp>
            <p:nvSpPr>
              <p:cNvPr id="89" name="文字方塊 96"/>
              <p:cNvSpPr txBox="1">
                <a:spLocks noRot="1" noChangeAspect="1" noMove="1" noResize="1" noEditPoints="1" noAdjustHandles="1" noChangeArrowheads="1" noChangeShapeType="1" noTextEdit="1"/>
              </p:cNvSpPr>
              <p:nvPr/>
            </p:nvSpPr>
            <p:spPr>
              <a:xfrm>
                <a:off x="5994010" y="5794389"/>
                <a:ext cx="692882" cy="612091"/>
              </a:xfrm>
              <a:prstGeom prst="rect">
                <a:avLst/>
              </a:prstGeom>
              <a:blipFill>
                <a:blip r:embed="rId9"/>
                <a:stretch>
                  <a:fillRect/>
                </a:stretch>
              </a:blipFill>
            </p:spPr>
            <p:txBody>
              <a:bodyPr/>
              <a:lstStyle/>
              <a:p>
                <a:r>
                  <a:rPr lang="en-US">
                    <a:noFill/>
                  </a:rPr>
                  <a:t> </a:t>
                </a:r>
              </a:p>
            </p:txBody>
          </p:sp>
        </mc:Fallback>
      </mc:AlternateContent>
      <p:sp>
        <p:nvSpPr>
          <p:cNvPr id="90" name="右大括弧 8"/>
          <p:cNvSpPr/>
          <p:nvPr/>
        </p:nvSpPr>
        <p:spPr>
          <a:xfrm rot="5400000">
            <a:off x="6308467" y="3742738"/>
            <a:ext cx="86654" cy="3703285"/>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91" name="群組 3"/>
          <p:cNvGrpSpPr/>
          <p:nvPr/>
        </p:nvGrpSpPr>
        <p:grpSpPr>
          <a:xfrm>
            <a:off x="4426185" y="3585188"/>
            <a:ext cx="3931141" cy="877076"/>
            <a:chOff x="-90748" y="4911258"/>
            <a:chExt cx="3931141" cy="877076"/>
          </a:xfrm>
        </p:grpSpPr>
        <p:sp>
          <p:nvSpPr>
            <p:cNvPr id="92" name="矩形 70"/>
            <p:cNvSpPr/>
            <p:nvPr/>
          </p:nvSpPr>
          <p:spPr>
            <a:xfrm>
              <a:off x="2614785" y="4922520"/>
              <a:ext cx="450868" cy="854551"/>
            </a:xfrm>
            <a:prstGeom prst="rect">
              <a:avLst/>
            </a:prstGeom>
            <a:solidFill>
              <a:schemeClr val="accent3">
                <a:lumMod val="60000"/>
                <a:lumOff val="40000"/>
              </a:schemeClr>
            </a:solidFill>
            <a:ln>
              <a:solidFill>
                <a:srgbClr val="00B050"/>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endParaRPr lang="zh-TW" altLang="en-US" sz="2400" baseline="30000" dirty="0"/>
            </a:p>
          </p:txBody>
        </p:sp>
        <p:sp>
          <p:nvSpPr>
            <p:cNvPr id="93" name="矩形 142"/>
            <p:cNvSpPr/>
            <p:nvPr/>
          </p:nvSpPr>
          <p:spPr>
            <a:xfrm>
              <a:off x="719464" y="4920295"/>
              <a:ext cx="807843" cy="832399"/>
            </a:xfrm>
            <a:prstGeom prst="rect">
              <a:avLst/>
            </a:prstGeom>
            <a:solidFill>
              <a:schemeClr val="accent6">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endParaRPr lang="zh-TW" altLang="en-US" sz="2400" baseline="30000" dirty="0"/>
            </a:p>
          </p:txBody>
        </p:sp>
        <p:sp>
          <p:nvSpPr>
            <p:cNvPr id="94" name="矩形 143"/>
            <p:cNvSpPr/>
            <p:nvPr/>
          </p:nvSpPr>
          <p:spPr>
            <a:xfrm>
              <a:off x="1616336" y="4911258"/>
              <a:ext cx="441359" cy="877076"/>
            </a:xfrm>
            <a:prstGeom prst="rect">
              <a:avLst/>
            </a:prstGeom>
            <a:solidFill>
              <a:schemeClr val="accent1">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95" name="文字方塊 2"/>
            <p:cNvSpPr txBox="1"/>
            <p:nvPr/>
          </p:nvSpPr>
          <p:spPr>
            <a:xfrm>
              <a:off x="2226981"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144"/>
                <p:cNvSpPr txBox="1"/>
                <p:nvPr/>
              </p:nvSpPr>
              <p:spPr>
                <a:xfrm>
                  <a:off x="-90748" y="5165130"/>
                  <a:ext cx="3931141"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r>
                        <a:rPr lang="en-US" altLang="zh-TW" sz="2400" b="0" i="1" smtClean="0">
                          <a:latin typeface="Cambria Math" panose="02040503050406030204" pitchFamily="18" charset="0"/>
                        </a:rPr>
                        <m:t> = </m:t>
                      </m:r>
                    </m:oMath>
                  </a14:m>
                  <a:endParaRPr lang="zh-TW" altLang="en-US" sz="2400" dirty="0"/>
                </a:p>
              </p:txBody>
            </p:sp>
          </mc:Choice>
          <mc:Fallback xmlns="">
            <p:sp>
              <p:nvSpPr>
                <p:cNvPr id="96" name="文字方塊 144"/>
                <p:cNvSpPr txBox="1">
                  <a:spLocks noRot="1" noChangeAspect="1" noMove="1" noResize="1" noEditPoints="1" noAdjustHandles="1" noChangeArrowheads="1" noChangeShapeType="1" noTextEdit="1"/>
                </p:cNvSpPr>
                <p:nvPr/>
              </p:nvSpPr>
              <p:spPr>
                <a:xfrm>
                  <a:off x="-90748" y="5165130"/>
                  <a:ext cx="3931141" cy="369332"/>
                </a:xfrm>
                <a:prstGeom prst="rect">
                  <a:avLst/>
                </a:prstGeom>
                <a:blipFill>
                  <a:blip r:embed="rId10"/>
                  <a:stretch>
                    <a:fillRect/>
                  </a:stretch>
                </a:blipFill>
              </p:spPr>
              <p:txBody>
                <a:bodyPr/>
                <a:lstStyle/>
                <a:p>
                  <a:r>
                    <a:rPr lang="en-US">
                      <a:noFill/>
                    </a:rPr>
                    <a:t> </a:t>
                  </a:r>
                </a:p>
              </p:txBody>
            </p:sp>
          </mc:Fallback>
        </mc:AlternateContent>
      </p:grpSp>
      <p:sp>
        <p:nvSpPr>
          <p:cNvPr id="97" name="矩形 88"/>
          <p:cNvSpPr/>
          <p:nvPr/>
        </p:nvSpPr>
        <p:spPr>
          <a:xfrm>
            <a:off x="8404265" y="358243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endParaRPr lang="zh-TW" altLang="en-US" sz="2400" baseline="30000" dirty="0"/>
          </a:p>
        </p:txBody>
      </p:sp>
    </p:spTree>
    <p:extLst>
      <p:ext uri="{BB962C8B-B14F-4D97-AF65-F5344CB8AC3E}">
        <p14:creationId xmlns:p14="http://schemas.microsoft.com/office/powerpoint/2010/main" val="321116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5" grpId="0"/>
      <p:bldP spid="48" grpId="0"/>
      <p:bldP spid="49" grpId="0"/>
      <p:bldP spid="50" grpId="0"/>
      <p:bldP spid="51" grpId="0"/>
      <p:bldP spid="52" grpId="0"/>
      <p:bldP spid="61" grpId="0"/>
      <p:bldP spid="62" grpId="0"/>
      <p:bldP spid="82" grpId="0"/>
      <p:bldP spid="83" grpId="0"/>
      <p:bldP spid="84" grpId="0"/>
      <p:bldP spid="85" grpId="0"/>
      <p:bldP spid="86" grpId="0"/>
      <p:bldP spid="87" grpId="0"/>
      <p:bldP spid="88" grpId="0"/>
      <p:bldP spid="89" grpId="0"/>
      <p:bldP spid="90" grpId="0" animBg="1"/>
      <p:bldP spid="9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 Types</a:t>
            </a:r>
          </a:p>
        </p:txBody>
      </p:sp>
      <p:sp>
        <p:nvSpPr>
          <p:cNvPr id="3" name="Content Placeholder 2"/>
          <p:cNvSpPr>
            <a:spLocks noGrp="1"/>
          </p:cNvSpPr>
          <p:nvPr>
            <p:ph idx="1"/>
          </p:nvPr>
        </p:nvSpPr>
        <p:spPr/>
        <p:txBody>
          <a:bodyPr>
            <a:normAutofit/>
          </a:bodyPr>
          <a:lstStyle/>
          <a:p>
            <a:r>
              <a:rPr lang="en-US" b="1" i="1" dirty="0">
                <a:solidFill>
                  <a:srgbClr val="0070C0"/>
                </a:solidFill>
              </a:rPr>
              <a:t>Supervised</a:t>
            </a:r>
            <a:r>
              <a:rPr lang="en-US" dirty="0"/>
              <a:t>: learning with </a:t>
            </a:r>
            <a:r>
              <a:rPr lang="en-US" dirty="0">
                <a:solidFill>
                  <a:srgbClr val="FF0000"/>
                </a:solidFill>
              </a:rPr>
              <a:t>labeled data</a:t>
            </a:r>
          </a:p>
          <a:p>
            <a:pPr lvl="1"/>
            <a:r>
              <a:rPr lang="en-US" dirty="0"/>
              <a:t>Example: email classification, image classification</a:t>
            </a:r>
          </a:p>
          <a:p>
            <a:pPr lvl="1"/>
            <a:r>
              <a:rPr lang="en-US" dirty="0"/>
              <a:t>Example: regression for predicting real-valued outputs</a:t>
            </a:r>
          </a:p>
          <a:p>
            <a:r>
              <a:rPr lang="en-US" b="1" i="1" dirty="0">
                <a:solidFill>
                  <a:srgbClr val="0070C0"/>
                </a:solidFill>
              </a:rPr>
              <a:t>Unsupervised</a:t>
            </a:r>
            <a:r>
              <a:rPr lang="en-US" dirty="0"/>
              <a:t>: discover patterns in </a:t>
            </a:r>
            <a:r>
              <a:rPr lang="en-US" dirty="0">
                <a:solidFill>
                  <a:srgbClr val="FF0000"/>
                </a:solidFill>
              </a:rPr>
              <a:t>unlabeled data</a:t>
            </a:r>
          </a:p>
          <a:p>
            <a:pPr lvl="1"/>
            <a:r>
              <a:rPr lang="en-US" dirty="0"/>
              <a:t>Example: cluster similar data points</a:t>
            </a:r>
          </a:p>
          <a:p>
            <a:r>
              <a:rPr lang="en-US" b="1" i="1" dirty="0">
                <a:solidFill>
                  <a:srgbClr val="0070C0"/>
                </a:solidFill>
              </a:rPr>
              <a:t>Reinforcement learning</a:t>
            </a:r>
            <a:r>
              <a:rPr lang="en-US" dirty="0"/>
              <a:t>: learn to act based on </a:t>
            </a:r>
            <a:r>
              <a:rPr lang="en-US" dirty="0">
                <a:solidFill>
                  <a:srgbClr val="FF0000"/>
                </a:solidFill>
              </a:rPr>
              <a:t>feedback/reward</a:t>
            </a:r>
          </a:p>
          <a:p>
            <a:pPr lvl="1"/>
            <a:r>
              <a:rPr lang="en-US" dirty="0"/>
              <a:t>Example: learn to play Go  </a:t>
            </a:r>
          </a:p>
          <a:p>
            <a:endParaRPr lang="en-US" dirty="0"/>
          </a:p>
        </p:txBody>
      </p:sp>
      <p:sp>
        <p:nvSpPr>
          <p:cNvPr id="15" name="Content Placeholder 14">
            <a:extLst>
              <a:ext uri="{FF2B5EF4-FFF2-40B4-BE49-F238E27FC236}">
                <a16:creationId xmlns:a16="http://schemas.microsoft.com/office/drawing/2014/main" id="{5001624F-EB08-4EEB-832E-B3373B776CF4}"/>
              </a:ext>
            </a:extLst>
          </p:cNvPr>
          <p:cNvSpPr>
            <a:spLocks noGrp="1"/>
          </p:cNvSpPr>
          <p:nvPr>
            <p:ph idx="10"/>
          </p:nvPr>
        </p:nvSpPr>
        <p:spPr/>
        <p:txBody>
          <a:bodyPr/>
          <a:lstStyle/>
          <a:p>
            <a:r>
              <a:rPr lang="en-US" dirty="0"/>
              <a:t>Machine Learning Basics</a:t>
            </a:r>
          </a:p>
          <a:p>
            <a:endParaRPr lang="en-US" dirty="0"/>
          </a:p>
        </p:txBody>
      </p:sp>
      <p:grpSp>
        <p:nvGrpSpPr>
          <p:cNvPr id="4" name="Group 3"/>
          <p:cNvGrpSpPr/>
          <p:nvPr/>
        </p:nvGrpSpPr>
        <p:grpSpPr>
          <a:xfrm>
            <a:off x="452177" y="5048746"/>
            <a:ext cx="2584236" cy="1943685"/>
            <a:chOff x="393134" y="4140200"/>
            <a:chExt cx="2007166" cy="1499803"/>
          </a:xfrm>
        </p:grpSpPr>
        <p:pic>
          <p:nvPicPr>
            <p:cNvPr id="5" name="Picture 4"/>
            <p:cNvPicPr>
              <a:picLocks noChangeAspect="1"/>
            </p:cNvPicPr>
            <p:nvPr/>
          </p:nvPicPr>
          <p:blipFill>
            <a:blip r:embed="rId3"/>
            <a:stretch>
              <a:fillRect/>
            </a:stretch>
          </p:blipFill>
          <p:spPr>
            <a:xfrm>
              <a:off x="393134" y="4140200"/>
              <a:ext cx="800100" cy="1117600"/>
            </a:xfrm>
            <a:prstGeom prst="rect">
              <a:avLst/>
            </a:prstGeom>
          </p:spPr>
        </p:pic>
        <p:sp>
          <p:nvSpPr>
            <p:cNvPr id="6" name="Rectangle 5"/>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 A</a:t>
              </a:r>
            </a:p>
          </p:txBody>
        </p:sp>
        <p:sp>
          <p:nvSpPr>
            <p:cNvPr id="7" name="Rectangle 6"/>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 B</a:t>
              </a:r>
            </a:p>
          </p:txBody>
        </p:sp>
        <p:cxnSp>
          <p:nvCxnSpPr>
            <p:cNvPr id="8" name="Straight Arrow Connector 7"/>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9" name="TextBox 8"/>
            <p:cNvSpPr txBox="1"/>
            <p:nvPr/>
          </p:nvSpPr>
          <p:spPr>
            <a:xfrm>
              <a:off x="684625" y="5270671"/>
              <a:ext cx="1643712" cy="369332"/>
            </a:xfrm>
            <a:prstGeom prst="rect">
              <a:avLst/>
            </a:prstGeom>
            <a:noFill/>
          </p:spPr>
          <p:txBody>
            <a:bodyPr wrap="none" rtlCol="0">
              <a:spAutoFit/>
            </a:bodyPr>
            <a:lstStyle/>
            <a:p>
              <a:r>
                <a:rPr lang="en-US" dirty="0"/>
                <a:t>Classification</a:t>
              </a:r>
            </a:p>
          </p:txBody>
        </p:sp>
      </p:grpSp>
      <p:grpSp>
        <p:nvGrpSpPr>
          <p:cNvPr id="10" name="Group 9"/>
          <p:cNvGrpSpPr/>
          <p:nvPr/>
        </p:nvGrpSpPr>
        <p:grpSpPr>
          <a:xfrm>
            <a:off x="3778790" y="4894312"/>
            <a:ext cx="3124200" cy="1955800"/>
            <a:chOff x="2806700" y="3998831"/>
            <a:chExt cx="2539492" cy="1690769"/>
          </a:xfrm>
        </p:grpSpPr>
        <p:pic>
          <p:nvPicPr>
            <p:cNvPr id="11" name="Picture 10" descr="m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12" name="TextBox 11"/>
            <p:cNvSpPr txBox="1"/>
            <p:nvPr/>
          </p:nvSpPr>
          <p:spPr>
            <a:xfrm>
              <a:off x="3566292" y="5320268"/>
              <a:ext cx="1365991" cy="369332"/>
            </a:xfrm>
            <a:prstGeom prst="rect">
              <a:avLst/>
            </a:prstGeom>
            <a:noFill/>
          </p:spPr>
          <p:txBody>
            <a:bodyPr wrap="none" rtlCol="0">
              <a:spAutoFit/>
            </a:bodyPr>
            <a:lstStyle/>
            <a:p>
              <a:r>
                <a:rPr lang="en-US" dirty="0"/>
                <a:t>Regression</a:t>
              </a:r>
            </a:p>
          </p:txBody>
        </p:sp>
      </p:grpSp>
      <p:grpSp>
        <p:nvGrpSpPr>
          <p:cNvPr id="13" name="Group 12"/>
          <p:cNvGrpSpPr/>
          <p:nvPr/>
        </p:nvGrpSpPr>
        <p:grpSpPr>
          <a:xfrm>
            <a:off x="7623070" y="5120754"/>
            <a:ext cx="1870626" cy="1619250"/>
            <a:chOff x="6435174" y="4070350"/>
            <a:chExt cx="1870626" cy="1619250"/>
          </a:xfrm>
        </p:grpSpPr>
        <p:pic>
          <p:nvPicPr>
            <p:cNvPr id="14" name="Picture 13"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sp>
          <p:nvSpPr>
            <p:cNvPr id="17" name="TextBox 16"/>
            <p:cNvSpPr txBox="1"/>
            <p:nvPr/>
          </p:nvSpPr>
          <p:spPr>
            <a:xfrm>
              <a:off x="6910680" y="5320268"/>
              <a:ext cx="1288446" cy="369332"/>
            </a:xfrm>
            <a:prstGeom prst="rect">
              <a:avLst/>
            </a:prstGeom>
            <a:noFill/>
          </p:spPr>
          <p:txBody>
            <a:bodyPr wrap="none" rtlCol="0">
              <a:spAutoFit/>
            </a:bodyPr>
            <a:lstStyle/>
            <a:p>
              <a:r>
                <a:rPr lang="en-US" dirty="0"/>
                <a:t>Clustering</a:t>
              </a:r>
            </a:p>
          </p:txBody>
        </p:sp>
      </p:grpSp>
      <p:sp>
        <p:nvSpPr>
          <p:cNvPr id="16" name="TextBox 1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Tree>
    <p:extLst>
      <p:ext uri="{BB962C8B-B14F-4D97-AF65-F5344CB8AC3E}">
        <p14:creationId xmlns:p14="http://schemas.microsoft.com/office/powerpoint/2010/main" val="4122731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the first layer</a:t>
            </a:r>
          </a:p>
          <a:p>
            <a:pPr lvl="1"/>
            <a:r>
              <a:rPr lang="en-US" dirty="0"/>
              <a:t>Input vector </a:t>
            </a:r>
            <a:r>
              <a:rPr lang="en-US" i="1" dirty="0"/>
              <a:t>x</a:t>
            </a:r>
            <a:r>
              <a:rPr lang="en-US" dirty="0"/>
              <a:t>, weights matrix </a:t>
            </a:r>
            <a:r>
              <a:rPr lang="en-US" i="1" dirty="0"/>
              <a:t>W</a:t>
            </a:r>
            <a:r>
              <a:rPr lang="en-US" baseline="30000" dirty="0"/>
              <a:t>1</a:t>
            </a:r>
            <a:r>
              <a:rPr lang="en-US" dirty="0"/>
              <a:t>, bias vector </a:t>
            </a:r>
            <a:r>
              <a:rPr lang="en-US" i="1" dirty="0"/>
              <a:t>b</a:t>
            </a:r>
            <a:r>
              <a:rPr lang="en-US" baseline="30000" dirty="0"/>
              <a:t>1</a:t>
            </a:r>
            <a:r>
              <a:rPr lang="en-US" dirty="0"/>
              <a:t>, output vector </a:t>
            </a:r>
            <a:r>
              <a:rPr lang="en-US" i="1" dirty="0"/>
              <a:t>a</a:t>
            </a:r>
            <a:r>
              <a:rPr lang="en-US" baseline="30000" dirty="0"/>
              <a:t>1</a:t>
            </a:r>
          </a:p>
        </p:txBody>
      </p:sp>
      <p:sp>
        <p:nvSpPr>
          <p:cNvPr id="57" name="Content Placeholder 56">
            <a:extLst>
              <a:ext uri="{FF2B5EF4-FFF2-40B4-BE49-F238E27FC236}">
                <a16:creationId xmlns:a16="http://schemas.microsoft.com/office/drawing/2014/main" id="{0561486F-D1A1-4F36-BDDE-1CB38A28B83B}"/>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180166" y="307042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310649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3122841"/>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3150482"/>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41712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54171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33924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86817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329784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389103842"/>
              </p:ext>
            </p:extLst>
          </p:nvPr>
        </p:nvGraphicFramePr>
        <p:xfrm>
          <a:off x="1933528" y="3202596"/>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98" name="Object 12"/>
                      <p:cNvPicPr>
                        <a:picLocks noChangeAspect="1" noChangeArrowheads="1"/>
                      </p:cNvPicPr>
                      <p:nvPr/>
                    </p:nvPicPr>
                    <p:blipFill>
                      <a:blip r:embed="rId3"/>
                      <a:srcRect/>
                      <a:stretch>
                        <a:fillRect/>
                      </a:stretch>
                    </p:blipFill>
                    <p:spPr bwMode="auto">
                      <a:xfrm>
                        <a:off x="1933528" y="3202596"/>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329633905"/>
              </p:ext>
            </p:extLst>
          </p:nvPr>
        </p:nvGraphicFramePr>
        <p:xfrm>
          <a:off x="1938824" y="3785325"/>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99" name="Object 12"/>
                      <p:cNvPicPr>
                        <a:picLocks noChangeAspect="1" noChangeArrowheads="1"/>
                      </p:cNvPicPr>
                      <p:nvPr/>
                    </p:nvPicPr>
                    <p:blipFill>
                      <a:blip r:embed="rId5"/>
                      <a:srcRect/>
                      <a:stretch>
                        <a:fillRect/>
                      </a:stretch>
                    </p:blipFill>
                    <p:spPr bwMode="auto">
                      <a:xfrm>
                        <a:off x="1938824" y="378532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313384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912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51404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526593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591408522"/>
              </p:ext>
            </p:extLst>
          </p:nvPr>
        </p:nvGraphicFramePr>
        <p:xfrm>
          <a:off x="1921420" y="5169678"/>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05" name="Object 12"/>
                      <p:cNvPicPr>
                        <a:picLocks noChangeAspect="1" noChangeArrowheads="1"/>
                      </p:cNvPicPr>
                      <p:nvPr/>
                    </p:nvPicPr>
                    <p:blipFill>
                      <a:blip r:embed="rId7"/>
                      <a:srcRect/>
                      <a:stretch>
                        <a:fillRect/>
                      </a:stretch>
                    </p:blipFill>
                    <p:spPr bwMode="auto">
                      <a:xfrm>
                        <a:off x="1921420" y="5169678"/>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5508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313384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91241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51404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5627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31147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8746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5121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5404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307525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86075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5117050"/>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34209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4212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543464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3420922"/>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3420922"/>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3420922"/>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4199492"/>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3420922"/>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4199492"/>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3420922"/>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469296"/>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469296"/>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3420922"/>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4039625"/>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4039625"/>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3420922"/>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4199492"/>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5414098"/>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5714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3052598"/>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850818"/>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5117050"/>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70211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1" name="矩形 87"/>
          <p:cNvSpPr/>
          <p:nvPr/>
        </p:nvSpPr>
        <p:spPr>
          <a:xfrm>
            <a:off x="2292896"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5097356"/>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grpSp>
        <p:nvGrpSpPr>
          <p:cNvPr id="65" name="群組 3"/>
          <p:cNvGrpSpPr/>
          <p:nvPr/>
        </p:nvGrpSpPr>
        <p:grpSpPr>
          <a:xfrm>
            <a:off x="2997507" y="6453475"/>
            <a:ext cx="3459858" cy="877076"/>
            <a:chOff x="-76694" y="4911258"/>
            <a:chExt cx="3459858"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76694" y="5114234"/>
                  <a:ext cx="3459858" cy="369332"/>
                </a:xfrm>
                <a:prstGeom prst="rect">
                  <a:avLst/>
                </a:prstGeom>
                <a:noFill/>
              </p:spPr>
              <p:txBody>
                <a:bodyPr wrap="none" lIns="0" tIns="0" rIns="0" bIns="0" rtlCol="0">
                  <a:spAutoFit/>
                </a:bodyPr>
                <a:lstStyle/>
                <a:p>
                  <a:r>
                    <a:rPr lang="en-US" altLang="zh-TW" sz="2400" b="0" dirty="0"/>
                    <a:t>      </a:t>
                  </a:r>
                  <a14:m>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a14:m>
                  <a:endParaRPr lang="zh-TW" altLang="en-US" sz="2400" dirty="0"/>
                </a:p>
              </p:txBody>
            </p:sp>
          </mc:Choice>
          <mc:Fallback xmlns="">
            <p:sp>
              <p:nvSpPr>
                <p:cNvPr id="70" name="文字方塊 144"/>
                <p:cNvSpPr txBox="1">
                  <a:spLocks noRot="1" noChangeAspect="1" noMove="1" noResize="1" noEditPoints="1" noAdjustHandles="1" noChangeArrowheads="1" noChangeShapeType="1" noTextEdit="1"/>
                </p:cNvSpPr>
                <p:nvPr/>
              </p:nvSpPr>
              <p:spPr>
                <a:xfrm>
                  <a:off x="-76694" y="5114234"/>
                  <a:ext cx="3459858" cy="369332"/>
                </a:xfrm>
                <a:prstGeom prst="rect">
                  <a:avLst/>
                </a:prstGeom>
                <a:blipFill>
                  <a:blip r:embed="rId9"/>
                  <a:stretch>
                    <a:fillRect/>
                  </a:stretch>
                </a:blipFill>
              </p:spPr>
              <p:txBody>
                <a:bodyPr/>
                <a:lstStyle/>
                <a:p>
                  <a:r>
                    <a:rPr lang="en-US">
                      <a:noFill/>
                    </a:rPr>
                    <a:t> </a:t>
                  </a:r>
                </a:p>
              </p:txBody>
            </p:sp>
          </mc:Fallback>
        </mc:AlternateContent>
      </p:grpSp>
      <p:sp>
        <p:nvSpPr>
          <p:cNvPr id="85" name="矩形 172"/>
          <p:cNvSpPr/>
          <p:nvPr/>
        </p:nvSpPr>
        <p:spPr>
          <a:xfrm>
            <a:off x="2881004" y="425578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cxnSp>
        <p:nvCxnSpPr>
          <p:cNvPr id="89" name="直線單箭頭接點 6"/>
          <p:cNvCxnSpPr>
            <a:endCxn id="62" idx="2"/>
          </p:cNvCxnSpPr>
          <p:nvPr/>
        </p:nvCxnSpPr>
        <p:spPr>
          <a:xfrm flipV="1">
            <a:off x="3133899" y="5974432"/>
            <a:ext cx="626868" cy="811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矩形 88"/>
          <p:cNvSpPr/>
          <p:nvPr/>
        </p:nvSpPr>
        <p:spPr>
          <a:xfrm>
            <a:off x="2889361" y="64156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1" name="TextBox 70">
            <a:extLst>
              <a:ext uri="{FF2B5EF4-FFF2-40B4-BE49-F238E27FC236}">
                <a16:creationId xmlns:a16="http://schemas.microsoft.com/office/drawing/2014/main" id="{F3E347F8-3EFD-406D-9BC5-61608D794AA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16281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62" grpId="0" animBg="1"/>
      <p:bldP spid="85" grpId="0" animBg="1"/>
      <p:bldP spid="9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p:sp>
        <p:nvSpPr>
          <p:cNvPr id="3" name="Content Placeholder 2"/>
          <p:cNvSpPr>
            <a:spLocks noGrp="1"/>
          </p:cNvSpPr>
          <p:nvPr>
            <p:ph idx="1"/>
          </p:nvPr>
        </p:nvSpPr>
        <p:spPr/>
        <p:txBody>
          <a:bodyPr/>
          <a:lstStyle/>
          <a:p>
            <a:r>
              <a:rPr lang="en-US" dirty="0"/>
              <a:t>Multilayer NN, matrix calculations for all layers</a:t>
            </a:r>
          </a:p>
        </p:txBody>
      </p:sp>
      <p:sp>
        <p:nvSpPr>
          <p:cNvPr id="89" name="Content Placeholder 88">
            <a:extLst>
              <a:ext uri="{FF2B5EF4-FFF2-40B4-BE49-F238E27FC236}">
                <a16:creationId xmlns:a16="http://schemas.microsoft.com/office/drawing/2014/main" id="{999FB571-51E0-499B-AA6E-175ECC65947E}"/>
              </a:ext>
            </a:extLst>
          </p:cNvPr>
          <p:cNvSpPr>
            <a:spLocks noGrp="1"/>
          </p:cNvSpPr>
          <p:nvPr>
            <p:ph idx="10"/>
          </p:nvPr>
        </p:nvSpPr>
        <p:spPr/>
        <p:txBody>
          <a:bodyPr/>
          <a:lstStyle/>
          <a:p>
            <a:r>
              <a:rPr lang="en-US" dirty="0"/>
              <a:t>Introduction to Neural Networks</a:t>
            </a:r>
          </a:p>
          <a:p>
            <a:endParaRPr lang="en-US" dirty="0"/>
          </a:p>
        </p:txBody>
      </p:sp>
      <p:sp>
        <p:nvSpPr>
          <p:cNvPr id="4" name="矩形 77"/>
          <p:cNvSpPr/>
          <p:nvPr/>
        </p:nvSpPr>
        <p:spPr>
          <a:xfrm>
            <a:off x="7180166" y="260788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73"/>
          <p:cNvSpPr/>
          <p:nvPr/>
        </p:nvSpPr>
        <p:spPr>
          <a:xfrm>
            <a:off x="3029726"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74"/>
          <p:cNvSpPr/>
          <p:nvPr/>
        </p:nvSpPr>
        <p:spPr>
          <a:xfrm>
            <a:off x="4355312" y="264395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5"/>
          <p:cNvSpPr/>
          <p:nvPr/>
        </p:nvSpPr>
        <p:spPr>
          <a:xfrm>
            <a:off x="5766871" y="266029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6"/>
          <p:cNvSpPr/>
          <p:nvPr/>
        </p:nvSpPr>
        <p:spPr>
          <a:xfrm>
            <a:off x="1846623" y="268794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 name="直線單箭頭接點 92"/>
          <p:cNvCxnSpPr/>
          <p:nvPr/>
        </p:nvCxnSpPr>
        <p:spPr>
          <a:xfrm>
            <a:off x="6153678" y="3708719"/>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3"/>
          <p:cNvCxnSpPr/>
          <p:nvPr/>
        </p:nvCxnSpPr>
        <p:spPr>
          <a:xfrm>
            <a:off x="6262994" y="4954609"/>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p:cNvCxnSpPr/>
          <p:nvPr/>
        </p:nvCxnSpPr>
        <p:spPr>
          <a:xfrm>
            <a:off x="6129794" y="2929916"/>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95"/>
          <p:cNvSpPr/>
          <p:nvPr/>
        </p:nvSpPr>
        <p:spPr>
          <a:xfrm>
            <a:off x="1915011" y="34056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矩形 96"/>
          <p:cNvSpPr/>
          <p:nvPr/>
        </p:nvSpPr>
        <p:spPr>
          <a:xfrm>
            <a:off x="1920829" y="283530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938645061"/>
              </p:ext>
            </p:extLst>
          </p:nvPr>
        </p:nvGraphicFramePr>
        <p:xfrm>
          <a:off x="1933528" y="2740054"/>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 name="Object 12"/>
                      <p:cNvPicPr>
                        <a:picLocks noChangeAspect="1" noChangeArrowheads="1"/>
                      </p:cNvPicPr>
                      <p:nvPr/>
                    </p:nvPicPr>
                    <p:blipFill>
                      <a:blip r:embed="rId3"/>
                      <a:srcRect/>
                      <a:stretch>
                        <a:fillRect/>
                      </a:stretch>
                    </p:blipFill>
                    <p:spPr bwMode="auto">
                      <a:xfrm>
                        <a:off x="1933528" y="274005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4190616726"/>
              </p:ext>
            </p:extLst>
          </p:nvPr>
        </p:nvGraphicFramePr>
        <p:xfrm>
          <a:off x="1938824" y="3322783"/>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5" name="Object 12"/>
                      <p:cNvPicPr>
                        <a:picLocks noChangeAspect="1" noChangeArrowheads="1"/>
                      </p:cNvPicPr>
                      <p:nvPr/>
                    </p:nvPicPr>
                    <p:blipFill>
                      <a:blip r:embed="rId5"/>
                      <a:srcRect/>
                      <a:stretch>
                        <a:fillRect/>
                      </a:stretch>
                    </p:blipFill>
                    <p:spPr bwMode="auto">
                      <a:xfrm>
                        <a:off x="1938824" y="332278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橢圓 99"/>
          <p:cNvSpPr/>
          <p:nvPr/>
        </p:nvSpPr>
        <p:spPr>
          <a:xfrm>
            <a:off x="3126836" y="267130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橢圓 100"/>
          <p:cNvSpPr/>
          <p:nvPr/>
        </p:nvSpPr>
        <p:spPr>
          <a:xfrm>
            <a:off x="3129178" y="344987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橢圓 101"/>
          <p:cNvSpPr/>
          <p:nvPr/>
        </p:nvSpPr>
        <p:spPr>
          <a:xfrm>
            <a:off x="3117545" y="467788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文字方塊 102"/>
          <p:cNvSpPr txBox="1"/>
          <p:nvPr/>
        </p:nvSpPr>
        <p:spPr>
          <a:xfrm rot="5400000">
            <a:off x="3114798"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矩形 103"/>
          <p:cNvSpPr/>
          <p:nvPr/>
        </p:nvSpPr>
        <p:spPr>
          <a:xfrm>
            <a:off x="1924536" y="48033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4271239054"/>
              </p:ext>
            </p:extLst>
          </p:nvPr>
        </p:nvGraphicFramePr>
        <p:xfrm>
          <a:off x="1921420" y="4707136"/>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21" name="Object 12"/>
                      <p:cNvPicPr>
                        <a:picLocks noChangeAspect="1" noChangeArrowheads="1"/>
                      </p:cNvPicPr>
                      <p:nvPr/>
                    </p:nvPicPr>
                    <p:blipFill>
                      <a:blip r:embed="rId7"/>
                      <a:srcRect/>
                      <a:stretch>
                        <a:fillRect/>
                      </a:stretch>
                    </p:blipFill>
                    <p:spPr bwMode="auto">
                      <a:xfrm>
                        <a:off x="1921420" y="470713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字方塊 105"/>
          <p:cNvSpPr txBox="1"/>
          <p:nvPr/>
        </p:nvSpPr>
        <p:spPr>
          <a:xfrm rot="5400000">
            <a:off x="1800468" y="40883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橢圓 106"/>
          <p:cNvSpPr/>
          <p:nvPr/>
        </p:nvSpPr>
        <p:spPr>
          <a:xfrm>
            <a:off x="4442398" y="267130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4" name="橢圓 107"/>
          <p:cNvSpPr/>
          <p:nvPr/>
        </p:nvSpPr>
        <p:spPr>
          <a:xfrm>
            <a:off x="4444740" y="344987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橢圓 108"/>
          <p:cNvSpPr/>
          <p:nvPr/>
        </p:nvSpPr>
        <p:spPr>
          <a:xfrm>
            <a:off x="4433107" y="467788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文字方塊 109"/>
          <p:cNvSpPr txBox="1"/>
          <p:nvPr/>
        </p:nvSpPr>
        <p:spPr>
          <a:xfrm rot="5400000">
            <a:off x="4430360" y="410017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7" name="橢圓 110"/>
          <p:cNvSpPr/>
          <p:nvPr/>
        </p:nvSpPr>
        <p:spPr>
          <a:xfrm>
            <a:off x="5842715" y="26521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8" name="橢圓 111"/>
          <p:cNvSpPr/>
          <p:nvPr/>
        </p:nvSpPr>
        <p:spPr>
          <a:xfrm>
            <a:off x="5845057" y="341210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9" name="橢圓 112"/>
          <p:cNvSpPr/>
          <p:nvPr/>
        </p:nvSpPr>
        <p:spPr>
          <a:xfrm>
            <a:off x="5852085" y="46587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文字方塊 113"/>
          <p:cNvSpPr txBox="1"/>
          <p:nvPr/>
        </p:nvSpPr>
        <p:spPr>
          <a:xfrm rot="5400000">
            <a:off x="5849338" y="407790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114"/>
          <p:cNvSpPr txBox="1"/>
          <p:nvPr/>
        </p:nvSpPr>
        <p:spPr>
          <a:xfrm>
            <a:off x="5014443" y="26127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文字方塊 115"/>
          <p:cNvSpPr txBox="1"/>
          <p:nvPr/>
        </p:nvSpPr>
        <p:spPr>
          <a:xfrm>
            <a:off x="5032066" y="339821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6"/>
          <p:cNvSpPr txBox="1"/>
          <p:nvPr/>
        </p:nvSpPr>
        <p:spPr>
          <a:xfrm>
            <a:off x="5044246" y="465450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4" name="直線單箭頭接點 117"/>
          <p:cNvCxnSpPr>
            <a:stCxn id="16" idx="6"/>
            <a:endCxn id="23" idx="2"/>
          </p:cNvCxnSpPr>
          <p:nvPr/>
        </p:nvCxnSpPr>
        <p:spPr>
          <a:xfrm>
            <a:off x="3700994" y="295838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18"/>
          <p:cNvCxnSpPr/>
          <p:nvPr/>
        </p:nvCxnSpPr>
        <p:spPr>
          <a:xfrm>
            <a:off x="3700994" y="375013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19"/>
          <p:cNvCxnSpPr/>
          <p:nvPr/>
        </p:nvCxnSpPr>
        <p:spPr>
          <a:xfrm>
            <a:off x="3691703" y="497210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0"/>
          <p:cNvCxnSpPr>
            <a:stCxn id="17" idx="6"/>
            <a:endCxn id="23" idx="2"/>
          </p:cNvCxnSpPr>
          <p:nvPr/>
        </p:nvCxnSpPr>
        <p:spPr>
          <a:xfrm flipV="1">
            <a:off x="3703336" y="295838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21"/>
          <p:cNvCxnSpPr>
            <a:stCxn id="16" idx="6"/>
            <a:endCxn id="24" idx="2"/>
          </p:cNvCxnSpPr>
          <p:nvPr/>
        </p:nvCxnSpPr>
        <p:spPr>
          <a:xfrm>
            <a:off x="3700994" y="295838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2"/>
          <p:cNvCxnSpPr>
            <a:stCxn id="16" idx="6"/>
            <a:endCxn id="25" idx="2"/>
          </p:cNvCxnSpPr>
          <p:nvPr/>
        </p:nvCxnSpPr>
        <p:spPr>
          <a:xfrm>
            <a:off x="3700994" y="295838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3"/>
          <p:cNvCxnSpPr>
            <a:stCxn id="17" idx="6"/>
            <a:endCxn id="25" idx="2"/>
          </p:cNvCxnSpPr>
          <p:nvPr/>
        </p:nvCxnSpPr>
        <p:spPr>
          <a:xfrm>
            <a:off x="3703336" y="373695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4"/>
          <p:cNvCxnSpPr>
            <a:stCxn id="18" idx="6"/>
            <a:endCxn id="23" idx="2"/>
          </p:cNvCxnSpPr>
          <p:nvPr/>
        </p:nvCxnSpPr>
        <p:spPr>
          <a:xfrm flipV="1">
            <a:off x="3691703" y="295838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5"/>
          <p:cNvCxnSpPr>
            <a:stCxn id="18" idx="6"/>
            <a:endCxn id="24" idx="2"/>
          </p:cNvCxnSpPr>
          <p:nvPr/>
        </p:nvCxnSpPr>
        <p:spPr>
          <a:xfrm flipV="1">
            <a:off x="3691703" y="373695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6"/>
          <p:cNvCxnSpPr>
            <a:endCxn id="16" idx="2"/>
          </p:cNvCxnSpPr>
          <p:nvPr/>
        </p:nvCxnSpPr>
        <p:spPr>
          <a:xfrm flipV="1">
            <a:off x="2267436" y="295838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7"/>
          <p:cNvCxnSpPr>
            <a:stCxn id="13" idx="3"/>
            <a:endCxn id="17" idx="2"/>
          </p:cNvCxnSpPr>
          <p:nvPr/>
        </p:nvCxnSpPr>
        <p:spPr>
          <a:xfrm>
            <a:off x="2263729" y="300675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8"/>
          <p:cNvCxnSpPr>
            <a:stCxn id="13" idx="3"/>
            <a:endCxn id="18" idx="2"/>
          </p:cNvCxnSpPr>
          <p:nvPr/>
        </p:nvCxnSpPr>
        <p:spPr>
          <a:xfrm>
            <a:off x="2263729" y="300675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9"/>
          <p:cNvCxnSpPr>
            <a:stCxn id="15" idx="3"/>
            <a:endCxn id="16" idx="2"/>
          </p:cNvCxnSpPr>
          <p:nvPr/>
        </p:nvCxnSpPr>
        <p:spPr>
          <a:xfrm flipV="1">
            <a:off x="2291249" y="295838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30"/>
          <p:cNvCxnSpPr>
            <a:stCxn id="12" idx="3"/>
            <a:endCxn id="17" idx="2"/>
          </p:cNvCxnSpPr>
          <p:nvPr/>
        </p:nvCxnSpPr>
        <p:spPr>
          <a:xfrm>
            <a:off x="2257911" y="357708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31"/>
          <p:cNvCxnSpPr>
            <a:stCxn id="12" idx="3"/>
            <a:endCxn id="18" idx="2"/>
          </p:cNvCxnSpPr>
          <p:nvPr/>
        </p:nvCxnSpPr>
        <p:spPr>
          <a:xfrm>
            <a:off x="2257911" y="357708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2"/>
          <p:cNvCxnSpPr>
            <a:stCxn id="21" idx="3"/>
            <a:endCxn id="16" idx="2"/>
          </p:cNvCxnSpPr>
          <p:nvPr/>
        </p:nvCxnSpPr>
        <p:spPr>
          <a:xfrm flipV="1">
            <a:off x="2329408" y="295838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3"/>
          <p:cNvCxnSpPr>
            <a:stCxn id="21" idx="3"/>
            <a:endCxn id="17" idx="2"/>
          </p:cNvCxnSpPr>
          <p:nvPr/>
        </p:nvCxnSpPr>
        <p:spPr>
          <a:xfrm flipV="1">
            <a:off x="2303039" y="373695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4"/>
          <p:cNvCxnSpPr>
            <a:stCxn id="21" idx="3"/>
            <a:endCxn id="18" idx="2"/>
          </p:cNvCxnSpPr>
          <p:nvPr/>
        </p:nvCxnSpPr>
        <p:spPr>
          <a:xfrm>
            <a:off x="2303039" y="495155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字方塊 135"/>
          <p:cNvSpPr txBox="1"/>
          <p:nvPr/>
        </p:nvSpPr>
        <p:spPr>
          <a:xfrm rot="5400000">
            <a:off x="7122356" y="41088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3" name="文字方塊 136"/>
          <p:cNvSpPr txBox="1"/>
          <p:nvPr/>
        </p:nvSpPr>
        <p:spPr>
          <a:xfrm>
            <a:off x="7191449" y="259005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4" name="文字方塊 137"/>
          <p:cNvSpPr txBox="1"/>
          <p:nvPr/>
        </p:nvSpPr>
        <p:spPr>
          <a:xfrm>
            <a:off x="7180166" y="338827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5" name="文字方塊 138"/>
          <p:cNvSpPr txBox="1"/>
          <p:nvPr/>
        </p:nvSpPr>
        <p:spPr>
          <a:xfrm>
            <a:off x="7180166" y="465450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6" name="矩形 69"/>
          <p:cNvSpPr/>
          <p:nvPr/>
        </p:nvSpPr>
        <p:spPr>
          <a:xfrm>
            <a:off x="2318544" y="323956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7" name="矩形 78"/>
          <p:cNvSpPr/>
          <p:nvPr/>
        </p:nvSpPr>
        <p:spPr>
          <a:xfrm>
            <a:off x="3706747" y="324777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58" name="矩形 79"/>
          <p:cNvSpPr/>
          <p:nvPr/>
        </p:nvSpPr>
        <p:spPr>
          <a:xfrm>
            <a:off x="5172752" y="32408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59" name="矩形 81"/>
          <p:cNvSpPr/>
          <p:nvPr/>
        </p:nvSpPr>
        <p:spPr>
          <a:xfrm>
            <a:off x="4322227" y="358116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0" name="矩形 82"/>
          <p:cNvSpPr/>
          <p:nvPr/>
        </p:nvSpPr>
        <p:spPr>
          <a:xfrm>
            <a:off x="5812126" y="3557660"/>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1" name="矩形 87"/>
          <p:cNvSpPr/>
          <p:nvPr/>
        </p:nvSpPr>
        <p:spPr>
          <a:xfrm>
            <a:off x="2230673"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2" name="矩形 88"/>
          <p:cNvSpPr/>
          <p:nvPr/>
        </p:nvSpPr>
        <p:spPr>
          <a:xfrm>
            <a:off x="3540087" y="463481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3" name="矩形 89"/>
          <p:cNvSpPr/>
          <p:nvPr/>
        </p:nvSpPr>
        <p:spPr>
          <a:xfrm>
            <a:off x="4875211" y="464855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4" name="矩形 91"/>
          <p:cNvSpPr/>
          <p:nvPr/>
        </p:nvSpPr>
        <p:spPr>
          <a:xfrm>
            <a:off x="6464825" y="464349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5" name="群組 3"/>
          <p:cNvGrpSpPr/>
          <p:nvPr/>
        </p:nvGrpSpPr>
        <p:grpSpPr>
          <a:xfrm>
            <a:off x="162373" y="5713866"/>
            <a:ext cx="3002489" cy="877076"/>
            <a:chOff x="522337" y="4911258"/>
            <a:chExt cx="3002489" cy="877076"/>
          </a:xfrm>
        </p:grpSpPr>
        <p:sp>
          <p:nvSpPr>
            <p:cNvPr id="66"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67"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68"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9"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0"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71" name="群組 158"/>
          <p:cNvGrpSpPr/>
          <p:nvPr/>
        </p:nvGrpSpPr>
        <p:grpSpPr>
          <a:xfrm>
            <a:off x="3164862" y="6085208"/>
            <a:ext cx="3002489" cy="877076"/>
            <a:chOff x="522337" y="4911258"/>
            <a:chExt cx="3002489" cy="877076"/>
          </a:xfrm>
        </p:grpSpPr>
        <p:sp>
          <p:nvSpPr>
            <p:cNvPr id="72"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3"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4"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75"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6"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77" name="群組 164"/>
          <p:cNvGrpSpPr/>
          <p:nvPr/>
        </p:nvGrpSpPr>
        <p:grpSpPr>
          <a:xfrm>
            <a:off x="6003379" y="6533742"/>
            <a:ext cx="2867836" cy="877076"/>
            <a:chOff x="522337" y="4911258"/>
            <a:chExt cx="2867836" cy="877076"/>
          </a:xfrm>
        </p:grpSpPr>
        <p:sp>
          <p:nvSpPr>
            <p:cNvPr id="78"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79"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0"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81"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82"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83" name="直線單箭頭接點 6"/>
          <p:cNvCxnSpPr/>
          <p:nvPr/>
        </p:nvCxnSpPr>
        <p:spPr>
          <a:xfrm flipV="1">
            <a:off x="3029726" y="5520574"/>
            <a:ext cx="510361" cy="4471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13"/>
          <p:cNvSpPr/>
          <p:nvPr/>
        </p:nvSpPr>
        <p:spPr>
          <a:xfrm>
            <a:off x="7306246" y="6734403"/>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85" name="矩形 172"/>
          <p:cNvSpPr/>
          <p:nvPr/>
        </p:nvSpPr>
        <p:spPr>
          <a:xfrm>
            <a:off x="2922148" y="358141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6" name="手繪多邊形 23"/>
          <p:cNvSpPr/>
          <p:nvPr/>
        </p:nvSpPr>
        <p:spPr>
          <a:xfrm>
            <a:off x="5351489" y="5330104"/>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24"/>
          <p:cNvSpPr/>
          <p:nvPr/>
        </p:nvSpPr>
        <p:spPr>
          <a:xfrm>
            <a:off x="6925456" y="5300123"/>
            <a:ext cx="2060059" cy="1641439"/>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TextBox 87">
            <a:extLst>
              <a:ext uri="{FF2B5EF4-FFF2-40B4-BE49-F238E27FC236}">
                <a16:creationId xmlns:a16="http://schemas.microsoft.com/office/drawing/2014/main" id="{069E80EC-D69C-423E-9842-51F940979AD3}"/>
              </a:ext>
            </a:extLst>
          </p:cNvPr>
          <p:cNvSpPr txBox="1"/>
          <p:nvPr/>
        </p:nvSpPr>
        <p:spPr>
          <a:xfrm>
            <a:off x="1572816"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6386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84" grpId="0"/>
      <p:bldP spid="85" grpId="0" animBg="1"/>
      <p:bldP spid="86" grpId="0" animBg="1"/>
      <p:bldP spid="87"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Operation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Multilayer NN, function </a:t>
                </a:r>
                <a:r>
                  <a:rPr lang="en-US" i="1" dirty="0"/>
                  <a:t>f</a:t>
                </a:r>
                <a:r>
                  <a:rPr lang="en-US" dirty="0"/>
                  <a:t> maps inputs </a:t>
                </a:r>
                <a:r>
                  <a:rPr lang="en-US" i="1" dirty="0"/>
                  <a:t>x</a:t>
                </a:r>
                <a:r>
                  <a:rPr lang="en-US" dirty="0"/>
                  <a:t> to outputs </a:t>
                </a:r>
                <a:r>
                  <a:rPr lang="en-US" i="1" dirty="0"/>
                  <a:t>y</a:t>
                </a:r>
                <a:r>
                  <a:rPr lang="en-US" dirty="0"/>
                  <a:t>, i.e.,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i="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a:stretch>
              </a:blipFill>
            </p:spPr>
            <p:txBody>
              <a:bodyPr/>
              <a:lstStyle/>
              <a:p>
                <a:r>
                  <a:rPr lang="en-US">
                    <a:noFill/>
                  </a:rPr>
                  <a:t> </a:t>
                </a:r>
              </a:p>
            </p:txBody>
          </p:sp>
        </mc:Fallback>
      </mc:AlternateContent>
      <p:sp>
        <p:nvSpPr>
          <p:cNvPr id="86" name="Content Placeholder 85">
            <a:extLst>
              <a:ext uri="{FF2B5EF4-FFF2-40B4-BE49-F238E27FC236}">
                <a16:creationId xmlns:a16="http://schemas.microsoft.com/office/drawing/2014/main" id="{5B677C2D-672D-428A-AE3F-673E6ED2E153}"/>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文字方塊 172"/>
              <p:cNvSpPr txBox="1"/>
              <p:nvPr/>
            </p:nvSpPr>
            <p:spPr>
              <a:xfrm>
                <a:off x="1716832" y="6510152"/>
                <a:ext cx="83995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4" name="文字方塊 172"/>
              <p:cNvSpPr txBox="1">
                <a:spLocks noRot="1" noChangeAspect="1" noMove="1" noResize="1" noEditPoints="1" noAdjustHandles="1" noChangeArrowheads="1" noChangeShapeType="1" noTextEdit="1"/>
              </p:cNvSpPr>
              <p:nvPr/>
            </p:nvSpPr>
            <p:spPr>
              <a:xfrm>
                <a:off x="1716832" y="6510152"/>
                <a:ext cx="839957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152"/>
              <p:cNvSpPr txBox="1"/>
              <p:nvPr/>
            </p:nvSpPr>
            <p:spPr>
              <a:xfrm>
                <a:off x="3776068" y="6563797"/>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152"/>
              <p:cNvSpPr txBox="1">
                <a:spLocks noRot="1" noChangeAspect="1" noMove="1" noResize="1" noEditPoints="1" noAdjustHandles="1" noChangeArrowheads="1" noChangeShapeType="1" noTextEdit="1"/>
              </p:cNvSpPr>
              <p:nvPr/>
            </p:nvSpPr>
            <p:spPr>
              <a:xfrm>
                <a:off x="3776068" y="6563797"/>
                <a:ext cx="5156925" cy="369332"/>
              </a:xfrm>
              <a:prstGeom prst="rect">
                <a:avLst/>
              </a:prstGeom>
              <a:blipFill>
                <a:blip r:embed="rId6"/>
                <a:stretch>
                  <a:fillRect/>
                </a:stretch>
              </a:blipFill>
            </p:spPr>
            <p:txBody>
              <a:bodyPr/>
              <a:lstStyle/>
              <a:p>
                <a:r>
                  <a:rPr lang="en-US">
                    <a:noFill/>
                  </a:rPr>
                  <a:t> </a:t>
                </a:r>
              </a:p>
            </p:txBody>
          </p:sp>
        </mc:Fallback>
      </mc:AlternateContent>
      <p:sp>
        <p:nvSpPr>
          <p:cNvPr id="6" name="矩形 77"/>
          <p:cNvSpPr/>
          <p:nvPr/>
        </p:nvSpPr>
        <p:spPr>
          <a:xfrm>
            <a:off x="7180166" y="282390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73"/>
          <p:cNvSpPr/>
          <p:nvPr/>
        </p:nvSpPr>
        <p:spPr>
          <a:xfrm>
            <a:off x="3029726"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4"/>
          <p:cNvSpPr/>
          <p:nvPr/>
        </p:nvSpPr>
        <p:spPr>
          <a:xfrm>
            <a:off x="4355312" y="2859976"/>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75"/>
          <p:cNvSpPr/>
          <p:nvPr/>
        </p:nvSpPr>
        <p:spPr>
          <a:xfrm>
            <a:off x="5766871" y="2876323"/>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76"/>
          <p:cNvSpPr/>
          <p:nvPr/>
        </p:nvSpPr>
        <p:spPr>
          <a:xfrm>
            <a:off x="1846623" y="2903964"/>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1" name="直線單箭頭接點 92"/>
          <p:cNvCxnSpPr/>
          <p:nvPr/>
        </p:nvCxnSpPr>
        <p:spPr>
          <a:xfrm>
            <a:off x="6153678" y="3924743"/>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93"/>
          <p:cNvCxnSpPr/>
          <p:nvPr/>
        </p:nvCxnSpPr>
        <p:spPr>
          <a:xfrm>
            <a:off x="6262994" y="5170633"/>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94"/>
          <p:cNvCxnSpPr/>
          <p:nvPr/>
        </p:nvCxnSpPr>
        <p:spPr>
          <a:xfrm>
            <a:off x="6129794" y="3145940"/>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95"/>
          <p:cNvSpPr/>
          <p:nvPr/>
        </p:nvSpPr>
        <p:spPr>
          <a:xfrm>
            <a:off x="1915011" y="362165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96"/>
          <p:cNvSpPr/>
          <p:nvPr/>
        </p:nvSpPr>
        <p:spPr>
          <a:xfrm>
            <a:off x="1920829" y="305132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3120248974"/>
              </p:ext>
            </p:extLst>
          </p:nvPr>
        </p:nvGraphicFramePr>
        <p:xfrm>
          <a:off x="1933528" y="2956078"/>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98" name="Object 12"/>
                      <p:cNvPicPr>
                        <a:picLocks noChangeAspect="1" noChangeArrowheads="1"/>
                      </p:cNvPicPr>
                      <p:nvPr/>
                    </p:nvPicPr>
                    <p:blipFill>
                      <a:blip r:embed="rId8"/>
                      <a:srcRect/>
                      <a:stretch>
                        <a:fillRect/>
                      </a:stretch>
                    </p:blipFill>
                    <p:spPr bwMode="auto">
                      <a:xfrm>
                        <a:off x="1933528" y="2956078"/>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458443668"/>
              </p:ext>
            </p:extLst>
          </p:nvPr>
        </p:nvGraphicFramePr>
        <p:xfrm>
          <a:off x="1938824" y="3538807"/>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99" name="Object 12"/>
                      <p:cNvPicPr>
                        <a:picLocks noChangeAspect="1" noChangeArrowheads="1"/>
                      </p:cNvPicPr>
                      <p:nvPr/>
                    </p:nvPicPr>
                    <p:blipFill>
                      <a:blip r:embed="rId10"/>
                      <a:srcRect/>
                      <a:stretch>
                        <a:fillRect/>
                      </a:stretch>
                    </p:blipFill>
                    <p:spPr bwMode="auto">
                      <a:xfrm>
                        <a:off x="1938824" y="3538807"/>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橢圓 99"/>
          <p:cNvSpPr/>
          <p:nvPr/>
        </p:nvSpPr>
        <p:spPr>
          <a:xfrm>
            <a:off x="3126836" y="288732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00"/>
          <p:cNvSpPr/>
          <p:nvPr/>
        </p:nvSpPr>
        <p:spPr>
          <a:xfrm>
            <a:off x="3129178" y="3665895"/>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01"/>
          <p:cNvSpPr/>
          <p:nvPr/>
        </p:nvSpPr>
        <p:spPr>
          <a:xfrm>
            <a:off x="3117545" y="4893907"/>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102"/>
          <p:cNvSpPr txBox="1"/>
          <p:nvPr/>
        </p:nvSpPr>
        <p:spPr>
          <a:xfrm rot="5400000">
            <a:off x="3114798"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矩形 103"/>
          <p:cNvSpPr/>
          <p:nvPr/>
        </p:nvSpPr>
        <p:spPr>
          <a:xfrm>
            <a:off x="1924536" y="501941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3441091407"/>
              </p:ext>
            </p:extLst>
          </p:nvPr>
        </p:nvGraphicFramePr>
        <p:xfrm>
          <a:off x="1921420" y="4923160"/>
          <a:ext cx="407988" cy="488950"/>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105" name="Object 12"/>
                      <p:cNvPicPr>
                        <a:picLocks noChangeAspect="1" noChangeArrowheads="1"/>
                      </p:cNvPicPr>
                      <p:nvPr/>
                    </p:nvPicPr>
                    <p:blipFill>
                      <a:blip r:embed="rId12"/>
                      <a:srcRect/>
                      <a:stretch>
                        <a:fillRect/>
                      </a:stretch>
                    </p:blipFill>
                    <p:spPr bwMode="auto">
                      <a:xfrm>
                        <a:off x="1921420" y="4923160"/>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105"/>
          <p:cNvSpPr txBox="1"/>
          <p:nvPr/>
        </p:nvSpPr>
        <p:spPr>
          <a:xfrm rot="5400000">
            <a:off x="1800468" y="430435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橢圓 106"/>
          <p:cNvSpPr/>
          <p:nvPr/>
        </p:nvSpPr>
        <p:spPr>
          <a:xfrm>
            <a:off x="4442398" y="288732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107"/>
          <p:cNvSpPr/>
          <p:nvPr/>
        </p:nvSpPr>
        <p:spPr>
          <a:xfrm>
            <a:off x="4444740" y="366589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108"/>
          <p:cNvSpPr/>
          <p:nvPr/>
        </p:nvSpPr>
        <p:spPr>
          <a:xfrm>
            <a:off x="4433107" y="489390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109"/>
          <p:cNvSpPr txBox="1"/>
          <p:nvPr/>
        </p:nvSpPr>
        <p:spPr>
          <a:xfrm rot="5400000">
            <a:off x="4430360" y="43162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9" name="橢圓 110"/>
          <p:cNvSpPr/>
          <p:nvPr/>
        </p:nvSpPr>
        <p:spPr>
          <a:xfrm>
            <a:off x="5842715" y="28682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111"/>
          <p:cNvSpPr/>
          <p:nvPr/>
        </p:nvSpPr>
        <p:spPr>
          <a:xfrm>
            <a:off x="5845057" y="362812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112"/>
          <p:cNvSpPr/>
          <p:nvPr/>
        </p:nvSpPr>
        <p:spPr>
          <a:xfrm>
            <a:off x="5852085" y="487479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113"/>
          <p:cNvSpPr txBox="1"/>
          <p:nvPr/>
        </p:nvSpPr>
        <p:spPr>
          <a:xfrm rot="5400000">
            <a:off x="5849338" y="429392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3" name="文字方塊 114"/>
          <p:cNvSpPr txBox="1"/>
          <p:nvPr/>
        </p:nvSpPr>
        <p:spPr>
          <a:xfrm>
            <a:off x="5014443" y="282874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115"/>
          <p:cNvSpPr txBox="1"/>
          <p:nvPr/>
        </p:nvSpPr>
        <p:spPr>
          <a:xfrm>
            <a:off x="5032066" y="36142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116"/>
          <p:cNvSpPr txBox="1"/>
          <p:nvPr/>
        </p:nvSpPr>
        <p:spPr>
          <a:xfrm>
            <a:off x="5044246" y="4870532"/>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6" name="直線單箭頭接點 117"/>
          <p:cNvCxnSpPr>
            <a:stCxn id="18" idx="6"/>
            <a:endCxn id="25" idx="2"/>
          </p:cNvCxnSpPr>
          <p:nvPr/>
        </p:nvCxnSpPr>
        <p:spPr>
          <a:xfrm>
            <a:off x="3700994" y="31744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18"/>
          <p:cNvCxnSpPr/>
          <p:nvPr/>
        </p:nvCxnSpPr>
        <p:spPr>
          <a:xfrm>
            <a:off x="3700994" y="39661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19"/>
          <p:cNvCxnSpPr/>
          <p:nvPr/>
        </p:nvCxnSpPr>
        <p:spPr>
          <a:xfrm>
            <a:off x="3691703" y="518812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20"/>
          <p:cNvCxnSpPr>
            <a:stCxn id="19" idx="6"/>
            <a:endCxn id="25" idx="2"/>
          </p:cNvCxnSpPr>
          <p:nvPr/>
        </p:nvCxnSpPr>
        <p:spPr>
          <a:xfrm flipV="1">
            <a:off x="3703336" y="317440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21"/>
          <p:cNvCxnSpPr>
            <a:stCxn id="18" idx="6"/>
            <a:endCxn id="26" idx="2"/>
          </p:cNvCxnSpPr>
          <p:nvPr/>
        </p:nvCxnSpPr>
        <p:spPr>
          <a:xfrm>
            <a:off x="3700994" y="317440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22"/>
          <p:cNvCxnSpPr>
            <a:stCxn id="18" idx="6"/>
            <a:endCxn id="27" idx="2"/>
          </p:cNvCxnSpPr>
          <p:nvPr/>
        </p:nvCxnSpPr>
        <p:spPr>
          <a:xfrm>
            <a:off x="3700994" y="317440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23"/>
          <p:cNvCxnSpPr>
            <a:stCxn id="19" idx="6"/>
            <a:endCxn id="27" idx="2"/>
          </p:cNvCxnSpPr>
          <p:nvPr/>
        </p:nvCxnSpPr>
        <p:spPr>
          <a:xfrm>
            <a:off x="3703336" y="395297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24"/>
          <p:cNvCxnSpPr>
            <a:stCxn id="20" idx="6"/>
            <a:endCxn id="25" idx="2"/>
          </p:cNvCxnSpPr>
          <p:nvPr/>
        </p:nvCxnSpPr>
        <p:spPr>
          <a:xfrm flipV="1">
            <a:off x="3691703" y="317440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25"/>
          <p:cNvCxnSpPr>
            <a:stCxn id="20" idx="6"/>
            <a:endCxn id="26" idx="2"/>
          </p:cNvCxnSpPr>
          <p:nvPr/>
        </p:nvCxnSpPr>
        <p:spPr>
          <a:xfrm flipV="1">
            <a:off x="3691703" y="395297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26"/>
          <p:cNvCxnSpPr>
            <a:endCxn id="18" idx="2"/>
          </p:cNvCxnSpPr>
          <p:nvPr/>
        </p:nvCxnSpPr>
        <p:spPr>
          <a:xfrm flipV="1">
            <a:off x="2267436" y="3174404"/>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27"/>
          <p:cNvCxnSpPr>
            <a:stCxn id="15" idx="3"/>
            <a:endCxn id="19" idx="2"/>
          </p:cNvCxnSpPr>
          <p:nvPr/>
        </p:nvCxnSpPr>
        <p:spPr>
          <a:xfrm>
            <a:off x="2263729" y="3222778"/>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8"/>
          <p:cNvCxnSpPr>
            <a:stCxn id="15" idx="3"/>
            <a:endCxn id="20" idx="2"/>
          </p:cNvCxnSpPr>
          <p:nvPr/>
        </p:nvCxnSpPr>
        <p:spPr>
          <a:xfrm>
            <a:off x="2263729" y="3222778"/>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9"/>
          <p:cNvCxnSpPr>
            <a:stCxn id="17" idx="3"/>
            <a:endCxn id="18" idx="2"/>
          </p:cNvCxnSpPr>
          <p:nvPr/>
        </p:nvCxnSpPr>
        <p:spPr>
          <a:xfrm flipV="1">
            <a:off x="2291249" y="3174404"/>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30"/>
          <p:cNvCxnSpPr>
            <a:stCxn id="14" idx="3"/>
            <a:endCxn id="19" idx="2"/>
          </p:cNvCxnSpPr>
          <p:nvPr/>
        </p:nvCxnSpPr>
        <p:spPr>
          <a:xfrm>
            <a:off x="2257911" y="3793107"/>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31"/>
          <p:cNvCxnSpPr>
            <a:stCxn id="14" idx="3"/>
            <a:endCxn id="20" idx="2"/>
          </p:cNvCxnSpPr>
          <p:nvPr/>
        </p:nvCxnSpPr>
        <p:spPr>
          <a:xfrm>
            <a:off x="2257911" y="3793107"/>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32"/>
          <p:cNvCxnSpPr>
            <a:stCxn id="23" idx="3"/>
            <a:endCxn id="18" idx="2"/>
          </p:cNvCxnSpPr>
          <p:nvPr/>
        </p:nvCxnSpPr>
        <p:spPr>
          <a:xfrm flipV="1">
            <a:off x="2329408" y="3174404"/>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33"/>
          <p:cNvCxnSpPr>
            <a:stCxn id="23" idx="3"/>
            <a:endCxn id="19" idx="2"/>
          </p:cNvCxnSpPr>
          <p:nvPr/>
        </p:nvCxnSpPr>
        <p:spPr>
          <a:xfrm flipV="1">
            <a:off x="2303039" y="3952974"/>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34"/>
          <p:cNvCxnSpPr>
            <a:stCxn id="23" idx="3"/>
            <a:endCxn id="20" idx="2"/>
          </p:cNvCxnSpPr>
          <p:nvPr/>
        </p:nvCxnSpPr>
        <p:spPr>
          <a:xfrm>
            <a:off x="2303039" y="5167580"/>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135"/>
          <p:cNvSpPr txBox="1"/>
          <p:nvPr/>
        </p:nvSpPr>
        <p:spPr>
          <a:xfrm rot="5400000">
            <a:off x="7122356" y="432490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136"/>
          <p:cNvSpPr txBox="1"/>
          <p:nvPr/>
        </p:nvSpPr>
        <p:spPr>
          <a:xfrm>
            <a:off x="7191449" y="280608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137"/>
          <p:cNvSpPr txBox="1"/>
          <p:nvPr/>
        </p:nvSpPr>
        <p:spPr>
          <a:xfrm>
            <a:off x="7180166" y="3604300"/>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138"/>
          <p:cNvSpPr txBox="1"/>
          <p:nvPr/>
        </p:nvSpPr>
        <p:spPr>
          <a:xfrm>
            <a:off x="7180166" y="4870532"/>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58" name="矩形 69"/>
          <p:cNvSpPr/>
          <p:nvPr/>
        </p:nvSpPr>
        <p:spPr>
          <a:xfrm>
            <a:off x="2318544" y="3455592"/>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59" name="矩形 78"/>
          <p:cNvSpPr/>
          <p:nvPr/>
        </p:nvSpPr>
        <p:spPr>
          <a:xfrm>
            <a:off x="3706747" y="346379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60" name="矩形 79"/>
          <p:cNvSpPr/>
          <p:nvPr/>
        </p:nvSpPr>
        <p:spPr>
          <a:xfrm>
            <a:off x="5172752" y="345689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61" name="矩形 81"/>
          <p:cNvSpPr/>
          <p:nvPr/>
        </p:nvSpPr>
        <p:spPr>
          <a:xfrm>
            <a:off x="4322227" y="379719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62" name="矩形 82"/>
          <p:cNvSpPr/>
          <p:nvPr/>
        </p:nvSpPr>
        <p:spPr>
          <a:xfrm>
            <a:off x="5812126" y="377368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63" name="矩形 87"/>
          <p:cNvSpPr/>
          <p:nvPr/>
        </p:nvSpPr>
        <p:spPr>
          <a:xfrm>
            <a:off x="2230673"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64" name="矩形 88"/>
          <p:cNvSpPr/>
          <p:nvPr/>
        </p:nvSpPr>
        <p:spPr>
          <a:xfrm>
            <a:off x="3540087" y="485083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65" name="矩形 89"/>
          <p:cNvSpPr/>
          <p:nvPr/>
        </p:nvSpPr>
        <p:spPr>
          <a:xfrm>
            <a:off x="4875211" y="486457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66" name="矩形 91"/>
          <p:cNvSpPr/>
          <p:nvPr/>
        </p:nvSpPr>
        <p:spPr>
          <a:xfrm>
            <a:off x="6464825" y="4859521"/>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67" name="矩形 84"/>
          <p:cNvSpPr/>
          <p:nvPr/>
        </p:nvSpPr>
        <p:spPr>
          <a:xfrm>
            <a:off x="21204" y="6258864"/>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8" name="群組 5"/>
          <p:cNvGrpSpPr/>
          <p:nvPr/>
        </p:nvGrpSpPr>
        <p:grpSpPr>
          <a:xfrm>
            <a:off x="522706" y="6248266"/>
            <a:ext cx="1356653" cy="877076"/>
            <a:chOff x="3047770" y="5664328"/>
            <a:chExt cx="1356653" cy="877076"/>
          </a:xfrm>
        </p:grpSpPr>
        <mc:AlternateContent xmlns:mc="http://schemas.openxmlformats.org/markup-compatibility/2006" xmlns:a14="http://schemas.microsoft.com/office/drawing/2010/main">
          <mc:Choice Requires="a14">
            <p:sp>
              <p:nvSpPr>
                <p:cNvPr id="69" name="文字方塊 4"/>
                <p:cNvSpPr txBox="1"/>
                <p:nvPr/>
              </p:nvSpPr>
              <p:spPr>
                <a:xfrm>
                  <a:off x="3047770" y="5918200"/>
                  <a:ext cx="135665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69" name="文字方塊 4"/>
                <p:cNvSpPr txBox="1">
                  <a:spLocks noRot="1" noChangeAspect="1" noMove="1" noResize="1" noEditPoints="1" noAdjustHandles="1" noChangeArrowheads="1" noChangeShapeType="1" noTextEdit="1"/>
                </p:cNvSpPr>
                <p:nvPr/>
              </p:nvSpPr>
              <p:spPr>
                <a:xfrm>
                  <a:off x="3047770" y="5918200"/>
                  <a:ext cx="1356653" cy="369332"/>
                </a:xfrm>
                <a:prstGeom prst="rect">
                  <a:avLst/>
                </a:prstGeom>
                <a:blipFill>
                  <a:blip r:embed="rId13"/>
                  <a:stretch>
                    <a:fillRect l="-1802" b="-35000"/>
                  </a:stretch>
                </a:blipFill>
              </p:spPr>
              <p:txBody>
                <a:bodyPr/>
                <a:lstStyle/>
                <a:p>
                  <a:r>
                    <a:rPr lang="en-US">
                      <a:noFill/>
                    </a:rPr>
                    <a:t> </a:t>
                  </a:r>
                </a:p>
              </p:txBody>
            </p:sp>
          </mc:Fallback>
        </mc:AlternateContent>
        <p:sp>
          <p:nvSpPr>
            <p:cNvPr id="70" name="矩形 86"/>
            <p:cNvSpPr/>
            <p:nvPr/>
          </p:nvSpPr>
          <p:spPr>
            <a:xfrm>
              <a:off x="3728529"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71" name="矩形 139"/>
          <p:cNvSpPr/>
          <p:nvPr/>
        </p:nvSpPr>
        <p:spPr>
          <a:xfrm>
            <a:off x="7182900" y="625299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72" name="矩形 140"/>
          <p:cNvSpPr/>
          <p:nvPr/>
        </p:nvSpPr>
        <p:spPr>
          <a:xfrm>
            <a:off x="5472447" y="62972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3" name="矩形 141"/>
          <p:cNvSpPr/>
          <p:nvPr/>
        </p:nvSpPr>
        <p:spPr>
          <a:xfrm>
            <a:off x="6351860" y="6273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74" name="文字方塊 145"/>
          <p:cNvSpPr txBox="1"/>
          <p:nvPr/>
        </p:nvSpPr>
        <p:spPr>
          <a:xfrm>
            <a:off x="6803843" y="6502138"/>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75" name="文字方塊 146"/>
              <p:cNvSpPr txBox="1"/>
              <p:nvPr/>
            </p:nvSpPr>
            <p:spPr>
              <a:xfrm>
                <a:off x="5070577" y="6550151"/>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75" name="文字方塊 146"/>
              <p:cNvSpPr txBox="1">
                <a:spLocks noRot="1" noChangeAspect="1" noMove="1" noResize="1" noEditPoints="1" noAdjustHandles="1" noChangeArrowheads="1" noChangeShapeType="1" noTextEdit="1"/>
              </p:cNvSpPr>
              <p:nvPr/>
            </p:nvSpPr>
            <p:spPr>
              <a:xfrm>
                <a:off x="5070577" y="6550151"/>
                <a:ext cx="2867836" cy="369332"/>
              </a:xfrm>
              <a:prstGeom prst="rect">
                <a:avLst/>
              </a:prstGeom>
              <a:blipFill>
                <a:blip r:embed="rId14"/>
                <a:stretch>
                  <a:fillRect/>
                </a:stretch>
              </a:blipFill>
            </p:spPr>
            <p:txBody>
              <a:bodyPr/>
              <a:lstStyle/>
              <a:p>
                <a:r>
                  <a:rPr lang="en-US">
                    <a:noFill/>
                  </a:rPr>
                  <a:t> </a:t>
                </a:r>
              </a:p>
            </p:txBody>
          </p:sp>
        </mc:Fallback>
      </mc:AlternateContent>
      <p:sp>
        <p:nvSpPr>
          <p:cNvPr id="76" name="矩形 148"/>
          <p:cNvSpPr/>
          <p:nvPr/>
        </p:nvSpPr>
        <p:spPr>
          <a:xfrm>
            <a:off x="8152135" y="627612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77" name="矩形 149"/>
          <p:cNvSpPr/>
          <p:nvPr/>
        </p:nvSpPr>
        <p:spPr>
          <a:xfrm>
            <a:off x="4237112" y="6275150"/>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78" name="文字方塊 151"/>
          <p:cNvSpPr txBox="1"/>
          <p:nvPr/>
        </p:nvSpPr>
        <p:spPr>
          <a:xfrm>
            <a:off x="7839605" y="6517630"/>
            <a:ext cx="377804"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79" name="矩形 154"/>
          <p:cNvSpPr/>
          <p:nvPr/>
        </p:nvSpPr>
        <p:spPr>
          <a:xfrm>
            <a:off x="9401271" y="6262464"/>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0" name="矩形 155"/>
          <p:cNvSpPr/>
          <p:nvPr/>
        </p:nvSpPr>
        <p:spPr>
          <a:xfrm>
            <a:off x="2493165" y="6267916"/>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1" name="文字方塊 157"/>
          <p:cNvSpPr txBox="1"/>
          <p:nvPr/>
        </p:nvSpPr>
        <p:spPr>
          <a:xfrm>
            <a:off x="9090716" y="6496721"/>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2" name="文字方塊 7"/>
          <p:cNvSpPr txBox="1"/>
          <p:nvPr/>
        </p:nvSpPr>
        <p:spPr>
          <a:xfrm>
            <a:off x="3237816" y="639937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矩形 173"/>
          <p:cNvSpPr/>
          <p:nvPr/>
        </p:nvSpPr>
        <p:spPr>
          <a:xfrm>
            <a:off x="2922148" y="3801496"/>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84" name="文字方塊 174"/>
          <p:cNvSpPr txBox="1"/>
          <p:nvPr/>
        </p:nvSpPr>
        <p:spPr>
          <a:xfrm>
            <a:off x="8609220" y="6389377"/>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5" name="TextBox 84">
            <a:extLst>
              <a:ext uri="{FF2B5EF4-FFF2-40B4-BE49-F238E27FC236}">
                <a16:creationId xmlns:a16="http://schemas.microsoft.com/office/drawing/2014/main" id="{9F0549DE-DC3F-4126-A07F-C1FF2168A88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04000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7" grpId="0" animBg="1"/>
      <p:bldP spid="71" grpId="0" animBg="1"/>
      <p:bldP spid="72" grpId="0" animBg="1"/>
      <p:bldP spid="73" grpId="0" animBg="1"/>
      <p:bldP spid="74" grpId="0"/>
      <p:bldP spid="75" grpId="0"/>
      <p:bldP spid="76" grpId="0" animBg="1"/>
      <p:bldP spid="77" grpId="0" animBg="1"/>
      <p:bldP spid="78" grpId="0"/>
      <p:bldP spid="79" grpId="0" animBg="1"/>
      <p:bldP spid="80" grpId="0" animBg="1"/>
      <p:bldP spid="81" grpId="0"/>
      <p:bldP spid="82" grpId="0"/>
      <p:bldP spid="84"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p:txBody>
          <a:bodyPr/>
          <a:lstStyle/>
          <a:p>
            <a:r>
              <a:rPr lang="en-US" altLang="zh-TW" dirty="0"/>
              <a:t>In </a:t>
            </a:r>
            <a:r>
              <a:rPr lang="en-US" altLang="zh-TW" dirty="0">
                <a:solidFill>
                  <a:srgbClr val="FF0000"/>
                </a:solidFill>
              </a:rPr>
              <a:t>multi-class classification </a:t>
            </a:r>
            <a:r>
              <a:rPr lang="en-US" altLang="zh-TW" dirty="0"/>
              <a:t>tasks, the output layer is typically a </a:t>
            </a:r>
            <a:r>
              <a:rPr lang="en-US" altLang="zh-TW" b="1" i="1" dirty="0" err="1">
                <a:solidFill>
                  <a:srgbClr val="0070C0"/>
                </a:solidFill>
              </a:rPr>
              <a:t>softmax</a:t>
            </a:r>
            <a:r>
              <a:rPr lang="en-US" altLang="zh-TW" b="1" i="1" dirty="0">
                <a:solidFill>
                  <a:srgbClr val="0070C0"/>
                </a:solidFill>
              </a:rPr>
              <a:t> layer</a:t>
            </a:r>
          </a:p>
          <a:p>
            <a:pPr lvl="1"/>
            <a:r>
              <a:rPr lang="en-US" altLang="zh-TW" dirty="0"/>
              <a:t>I.e., it employs a </a:t>
            </a:r>
            <a:r>
              <a:rPr lang="en-US" altLang="zh-TW" b="1" i="1" dirty="0" err="1">
                <a:solidFill>
                  <a:srgbClr val="0070C0"/>
                </a:solidFill>
              </a:rPr>
              <a:t>softmax</a:t>
            </a:r>
            <a:r>
              <a:rPr lang="en-US" altLang="zh-TW" b="1" i="1" dirty="0">
                <a:solidFill>
                  <a:srgbClr val="0070C0"/>
                </a:solidFill>
              </a:rPr>
              <a:t> activation function</a:t>
            </a:r>
          </a:p>
          <a:p>
            <a:pPr lvl="1"/>
            <a:r>
              <a:rPr lang="en-US" altLang="zh-TW" dirty="0"/>
              <a:t>If a layer with a sigmoid activation function is used as the output layer instead, the predictions by the NN may not be easy to interpret</a:t>
            </a:r>
          </a:p>
          <a:p>
            <a:pPr lvl="2"/>
            <a:r>
              <a:rPr lang="en-US" altLang="zh-TW" dirty="0"/>
              <a:t>Note that an output layer with sigmoid activations can still be used for binary classification </a:t>
            </a:r>
          </a:p>
          <a:p>
            <a:endParaRPr lang="en-US" dirty="0"/>
          </a:p>
        </p:txBody>
      </p:sp>
      <p:sp>
        <p:nvSpPr>
          <p:cNvPr id="23" name="Content Placeholder 22">
            <a:extLst>
              <a:ext uri="{FF2B5EF4-FFF2-40B4-BE49-F238E27FC236}">
                <a16:creationId xmlns:a16="http://schemas.microsoft.com/office/drawing/2014/main" id="{1AB70340-E2BF-48DF-A3EE-9169C1885861}"/>
              </a:ext>
            </a:extLst>
          </p:cNvPr>
          <p:cNvSpPr>
            <a:spLocks noGrp="1"/>
          </p:cNvSpPr>
          <p:nvPr>
            <p:ph idx="10"/>
          </p:nvPr>
        </p:nvSpPr>
        <p:spPr/>
        <p:txBody>
          <a:bodyPr/>
          <a:lstStyle/>
          <a:p>
            <a:r>
              <a:rPr lang="en-US" dirty="0"/>
              <a:t>Introduction to Neural Networks</a:t>
            </a:r>
          </a:p>
          <a:p>
            <a:endParaRPr lang="en-US" dirty="0"/>
          </a:p>
        </p:txBody>
      </p:sp>
      <p:sp>
        <p:nvSpPr>
          <p:cNvPr id="31" name="TextBox 30">
            <a:extLst>
              <a:ext uri="{FF2B5EF4-FFF2-40B4-BE49-F238E27FC236}">
                <a16:creationId xmlns:a16="http://schemas.microsoft.com/office/drawing/2014/main" id="{F1CF47A1-B376-4EEC-9AFA-D8CEC0B94A2C}"/>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
        <p:nvSpPr>
          <p:cNvPr id="32" name="文字方塊 3"/>
          <p:cNvSpPr txBox="1"/>
          <p:nvPr/>
        </p:nvSpPr>
        <p:spPr>
          <a:xfrm>
            <a:off x="1932856" y="3832456"/>
            <a:ext cx="5725936" cy="461665"/>
          </a:xfrm>
          <a:prstGeom prst="rect">
            <a:avLst/>
          </a:prstGeom>
          <a:noFill/>
        </p:spPr>
        <p:txBody>
          <a:bodyPr wrap="square" rtlCol="0">
            <a:spAutoFit/>
          </a:bodyPr>
          <a:lstStyle/>
          <a:p>
            <a:pPr algn="ctr"/>
            <a:r>
              <a:rPr lang="en-US" altLang="zh-TW" sz="2400" b="1" i="1" u="sng" dirty="0"/>
              <a:t>A Layer with Sigmoid Activations</a:t>
            </a:r>
            <a:endParaRPr lang="zh-TW" altLang="en-US" sz="2400" b="1" i="1" u="sng" dirty="0"/>
          </a:p>
        </p:txBody>
      </p:sp>
      <p:cxnSp>
        <p:nvCxnSpPr>
          <p:cNvPr id="33" name="直線單箭頭接點 43"/>
          <p:cNvCxnSpPr/>
          <p:nvPr/>
        </p:nvCxnSpPr>
        <p:spPr>
          <a:xfrm flipV="1">
            <a:off x="4449754" y="5648386"/>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44"/>
          <p:cNvCxnSpPr/>
          <p:nvPr/>
        </p:nvCxnSpPr>
        <p:spPr>
          <a:xfrm>
            <a:off x="4449754" y="6534312"/>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45"/>
          <p:cNvCxnSpPr/>
          <p:nvPr/>
        </p:nvCxnSpPr>
        <p:spPr>
          <a:xfrm>
            <a:off x="4449754" y="4760407"/>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Object 12"/>
          <p:cNvGraphicFramePr>
            <a:graphicFrameLocks noChangeAspect="1"/>
          </p:cNvGraphicFramePr>
          <p:nvPr>
            <p:extLst>
              <p:ext uri="{D42A27DB-BD31-4B8C-83A1-F6EECF244321}">
                <p14:modId xmlns:p14="http://schemas.microsoft.com/office/powerpoint/2010/main" val="3532970768"/>
              </p:ext>
            </p:extLst>
          </p:nvPr>
        </p:nvGraphicFramePr>
        <p:xfrm>
          <a:off x="5768627" y="4460429"/>
          <a:ext cx="1382713" cy="487363"/>
        </p:xfrm>
        <a:graphic>
          <a:graphicData uri="http://schemas.openxmlformats.org/presentationml/2006/ole">
            <mc:AlternateContent xmlns:mc="http://schemas.openxmlformats.org/markup-compatibility/2006">
              <mc:Choice xmlns:v="urn:schemas-microsoft-com:vml" Requires="v">
                <p:oleObj name="方程式" r:id="rId2" imgW="647640" imgH="228600" progId="Equation.3">
                  <p:embed/>
                </p:oleObj>
              </mc:Choice>
              <mc:Fallback>
                <p:oleObj name="方程式" r:id="rId2" imgW="647640" imgH="228600" progId="Equation.3">
                  <p:embed/>
                  <p:pic>
                    <p:nvPicPr>
                      <p:cNvPr id="8" name="Object 12"/>
                      <p:cNvPicPr>
                        <a:picLocks noChangeAspect="1" noChangeArrowheads="1"/>
                      </p:cNvPicPr>
                      <p:nvPr/>
                    </p:nvPicPr>
                    <p:blipFill>
                      <a:blip r:embed="rId3"/>
                      <a:srcRect/>
                      <a:stretch>
                        <a:fillRect/>
                      </a:stretch>
                    </p:blipFill>
                    <p:spPr bwMode="auto">
                      <a:xfrm>
                        <a:off x="5768627" y="4460429"/>
                        <a:ext cx="1382713" cy="487363"/>
                      </a:xfrm>
                      <a:prstGeom prst="rect">
                        <a:avLst/>
                      </a:prstGeom>
                      <a:noFill/>
                    </p:spPr>
                  </p:pic>
                </p:oleObj>
              </mc:Fallback>
            </mc:AlternateContent>
          </a:graphicData>
        </a:graphic>
      </p:graphicFrame>
      <p:graphicFrame>
        <p:nvGraphicFramePr>
          <p:cNvPr id="37" name="Object 12"/>
          <p:cNvGraphicFramePr>
            <a:graphicFrameLocks noChangeAspect="1"/>
          </p:cNvGraphicFramePr>
          <p:nvPr>
            <p:extLst>
              <p:ext uri="{D42A27DB-BD31-4B8C-83A1-F6EECF244321}">
                <p14:modId xmlns:p14="http://schemas.microsoft.com/office/powerpoint/2010/main" val="4264694869"/>
              </p:ext>
            </p:extLst>
          </p:nvPr>
        </p:nvGraphicFramePr>
        <p:xfrm>
          <a:off x="5752752" y="5397054"/>
          <a:ext cx="1436688" cy="487363"/>
        </p:xfrm>
        <a:graphic>
          <a:graphicData uri="http://schemas.openxmlformats.org/presentationml/2006/ole">
            <mc:AlternateContent xmlns:mc="http://schemas.openxmlformats.org/markup-compatibility/2006">
              <mc:Choice xmlns:v="urn:schemas-microsoft-com:vml" Requires="v">
                <p:oleObj name="方程式" r:id="rId4" imgW="672840" imgH="228600" progId="Equation.3">
                  <p:embed/>
                </p:oleObj>
              </mc:Choice>
              <mc:Fallback>
                <p:oleObj name="方程式" r:id="rId4" imgW="672840" imgH="228600" progId="Equation.3">
                  <p:embed/>
                  <p:pic>
                    <p:nvPicPr>
                      <p:cNvPr id="9" name="Object 12"/>
                      <p:cNvPicPr>
                        <a:picLocks noChangeAspect="1" noChangeArrowheads="1"/>
                      </p:cNvPicPr>
                      <p:nvPr/>
                    </p:nvPicPr>
                    <p:blipFill>
                      <a:blip r:embed="rId5"/>
                      <a:srcRect/>
                      <a:stretch>
                        <a:fillRect/>
                      </a:stretch>
                    </p:blipFill>
                    <p:spPr bwMode="auto">
                      <a:xfrm>
                        <a:off x="5752752" y="5397054"/>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extLst>
              <p:ext uri="{D42A27DB-BD31-4B8C-83A1-F6EECF244321}">
                <p14:modId xmlns:p14="http://schemas.microsoft.com/office/powerpoint/2010/main" val="161469368"/>
              </p:ext>
            </p:extLst>
          </p:nvPr>
        </p:nvGraphicFramePr>
        <p:xfrm>
          <a:off x="5767040" y="6263829"/>
          <a:ext cx="1409700" cy="514350"/>
        </p:xfrm>
        <a:graphic>
          <a:graphicData uri="http://schemas.openxmlformats.org/presentationml/2006/ole">
            <mc:AlternateContent xmlns:mc="http://schemas.openxmlformats.org/markup-compatibility/2006">
              <mc:Choice xmlns:v="urn:schemas-microsoft-com:vml" Requires="v">
                <p:oleObj name="方程式" r:id="rId6" imgW="660240" imgH="241200" progId="Equation.3">
                  <p:embed/>
                </p:oleObj>
              </mc:Choice>
              <mc:Fallback>
                <p:oleObj name="方程式" r:id="rId6" imgW="660240" imgH="241200" progId="Equation.3">
                  <p:embed/>
                  <p:pic>
                    <p:nvPicPr>
                      <p:cNvPr id="10" name="Object 12"/>
                      <p:cNvPicPr>
                        <a:picLocks noChangeAspect="1" noChangeArrowheads="1"/>
                      </p:cNvPicPr>
                      <p:nvPr/>
                    </p:nvPicPr>
                    <p:blipFill>
                      <a:blip r:embed="rId7"/>
                      <a:srcRect/>
                      <a:stretch>
                        <a:fillRect/>
                      </a:stretch>
                    </p:blipFill>
                    <p:spPr bwMode="auto">
                      <a:xfrm>
                        <a:off x="5767040" y="6263829"/>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9" name="直線單箭頭接點 49"/>
          <p:cNvCxnSpPr/>
          <p:nvPr/>
        </p:nvCxnSpPr>
        <p:spPr>
          <a:xfrm>
            <a:off x="3225237" y="5655059"/>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0"/>
          <p:cNvCxnSpPr/>
          <p:nvPr/>
        </p:nvCxnSpPr>
        <p:spPr>
          <a:xfrm>
            <a:off x="3225237" y="6540985"/>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51"/>
          <p:cNvCxnSpPr/>
          <p:nvPr/>
        </p:nvCxnSpPr>
        <p:spPr>
          <a:xfrm>
            <a:off x="3225237" y="4767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橢圓 52"/>
          <p:cNvSpPr/>
          <p:nvPr/>
        </p:nvSpPr>
        <p:spPr>
          <a:xfrm>
            <a:off x="3859330" y="4469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橢圓 53"/>
          <p:cNvSpPr/>
          <p:nvPr/>
        </p:nvSpPr>
        <p:spPr>
          <a:xfrm>
            <a:off x="3859330" y="5357516"/>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4" name="橢圓 54"/>
          <p:cNvSpPr/>
          <p:nvPr/>
        </p:nvSpPr>
        <p:spPr>
          <a:xfrm>
            <a:off x="3859330" y="6243442"/>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45" name="Object 12"/>
          <p:cNvGraphicFramePr>
            <a:graphicFrameLocks noChangeAspect="1"/>
          </p:cNvGraphicFramePr>
          <p:nvPr>
            <p:extLst>
              <p:ext uri="{D42A27DB-BD31-4B8C-83A1-F6EECF244321}">
                <p14:modId xmlns:p14="http://schemas.microsoft.com/office/powerpoint/2010/main" val="838282123"/>
              </p:ext>
            </p:extLst>
          </p:nvPr>
        </p:nvGraphicFramePr>
        <p:xfrm>
          <a:off x="2900015" y="4508054"/>
          <a:ext cx="352425" cy="487363"/>
        </p:xfrm>
        <a:graphic>
          <a:graphicData uri="http://schemas.openxmlformats.org/presentationml/2006/ole">
            <mc:AlternateContent xmlns:mc="http://schemas.openxmlformats.org/markup-compatibility/2006">
              <mc:Choice xmlns:v="urn:schemas-microsoft-com:vml" Requires="v">
                <p:oleObj name="方程式" r:id="rId8" imgW="164880" imgH="228600" progId="Equation.3">
                  <p:embed/>
                </p:oleObj>
              </mc:Choice>
              <mc:Fallback>
                <p:oleObj name="方程式" r:id="rId8" imgW="164880" imgH="228600" progId="Equation.3">
                  <p:embed/>
                  <p:pic>
                    <p:nvPicPr>
                      <p:cNvPr id="17" name="Object 12"/>
                      <p:cNvPicPr>
                        <a:picLocks noChangeAspect="1" noChangeArrowheads="1"/>
                      </p:cNvPicPr>
                      <p:nvPr/>
                    </p:nvPicPr>
                    <p:blipFill>
                      <a:blip r:embed="rId9"/>
                      <a:srcRect/>
                      <a:stretch>
                        <a:fillRect/>
                      </a:stretch>
                    </p:blipFill>
                    <p:spPr bwMode="auto">
                      <a:xfrm>
                        <a:off x="2900015" y="4508054"/>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 name="Object 12"/>
          <p:cNvGraphicFramePr>
            <a:graphicFrameLocks noChangeAspect="1"/>
          </p:cNvGraphicFramePr>
          <p:nvPr>
            <p:extLst>
              <p:ext uri="{D42A27DB-BD31-4B8C-83A1-F6EECF244321}">
                <p14:modId xmlns:p14="http://schemas.microsoft.com/office/powerpoint/2010/main" val="1090665458"/>
              </p:ext>
            </p:extLst>
          </p:nvPr>
        </p:nvGraphicFramePr>
        <p:xfrm>
          <a:off x="2865090" y="5395467"/>
          <a:ext cx="352425" cy="487362"/>
        </p:xfrm>
        <a:graphic>
          <a:graphicData uri="http://schemas.openxmlformats.org/presentationml/2006/ole">
            <mc:AlternateContent xmlns:mc="http://schemas.openxmlformats.org/markup-compatibility/2006">
              <mc:Choice xmlns:v="urn:schemas-microsoft-com:vml" Requires="v">
                <p:oleObj name="方程式" r:id="rId10" imgW="164880" imgH="228600" progId="Equation.3">
                  <p:embed/>
                </p:oleObj>
              </mc:Choice>
              <mc:Fallback>
                <p:oleObj name="方程式" r:id="rId10" imgW="164880" imgH="228600" progId="Equation.3">
                  <p:embed/>
                  <p:pic>
                    <p:nvPicPr>
                      <p:cNvPr id="18" name="Object 12"/>
                      <p:cNvPicPr>
                        <a:picLocks noChangeAspect="1" noChangeArrowheads="1"/>
                      </p:cNvPicPr>
                      <p:nvPr/>
                    </p:nvPicPr>
                    <p:blipFill>
                      <a:blip r:embed="rId11"/>
                      <a:srcRect/>
                      <a:stretch>
                        <a:fillRect/>
                      </a:stretch>
                    </p:blipFill>
                    <p:spPr bwMode="auto">
                      <a:xfrm>
                        <a:off x="2865090" y="5395467"/>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12"/>
          <p:cNvGraphicFramePr>
            <a:graphicFrameLocks noChangeAspect="1"/>
          </p:cNvGraphicFramePr>
          <p:nvPr>
            <p:extLst>
              <p:ext uri="{D42A27DB-BD31-4B8C-83A1-F6EECF244321}">
                <p14:modId xmlns:p14="http://schemas.microsoft.com/office/powerpoint/2010/main" val="4175460069"/>
              </p:ext>
            </p:extLst>
          </p:nvPr>
        </p:nvGraphicFramePr>
        <p:xfrm>
          <a:off x="2898427" y="6243192"/>
          <a:ext cx="352425" cy="514350"/>
        </p:xfrm>
        <a:graphic>
          <a:graphicData uri="http://schemas.openxmlformats.org/presentationml/2006/ole">
            <mc:AlternateContent xmlns:mc="http://schemas.openxmlformats.org/markup-compatibility/2006">
              <mc:Choice xmlns:v="urn:schemas-microsoft-com:vml" Requires="v">
                <p:oleObj name="方程式" r:id="rId12" imgW="164880" imgH="241200" progId="Equation.3">
                  <p:embed/>
                </p:oleObj>
              </mc:Choice>
              <mc:Fallback>
                <p:oleObj name="方程式" r:id="rId12" imgW="164880" imgH="241200" progId="Equation.3">
                  <p:embed/>
                  <p:pic>
                    <p:nvPicPr>
                      <p:cNvPr id="19" name="Object 12"/>
                      <p:cNvPicPr>
                        <a:picLocks noChangeAspect="1" noChangeArrowheads="1"/>
                      </p:cNvPicPr>
                      <p:nvPr/>
                    </p:nvPicPr>
                    <p:blipFill>
                      <a:blip r:embed="rId13"/>
                      <a:srcRect/>
                      <a:stretch>
                        <a:fillRect/>
                      </a:stretch>
                    </p:blipFill>
                    <p:spPr bwMode="auto">
                      <a:xfrm>
                        <a:off x="2898427" y="6243192"/>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ext uri="{D42A27DB-BD31-4B8C-83A1-F6EECF244321}">
                <p14:modId xmlns:p14="http://schemas.microsoft.com/office/powerpoint/2010/main" val="2427398551"/>
              </p:ext>
            </p:extLst>
          </p:nvPr>
        </p:nvGraphicFramePr>
        <p:xfrm>
          <a:off x="4004915" y="4636642"/>
          <a:ext cx="323850" cy="298450"/>
        </p:xfrm>
        <a:graphic>
          <a:graphicData uri="http://schemas.openxmlformats.org/presentationml/2006/ole">
            <mc:AlternateContent xmlns:mc="http://schemas.openxmlformats.org/markup-compatibility/2006">
              <mc:Choice xmlns:v="urn:schemas-microsoft-com:vml" Requires="v">
                <p:oleObj name="方程式" r:id="rId14" imgW="152280" imgH="139680" progId="Equation.3">
                  <p:embed/>
                </p:oleObj>
              </mc:Choice>
              <mc:Fallback>
                <p:oleObj name="方程式" r:id="rId14" imgW="152280" imgH="139680" progId="Equation.3">
                  <p:embed/>
                  <p:pic>
                    <p:nvPicPr>
                      <p:cNvPr id="20" name="Object 12"/>
                      <p:cNvPicPr>
                        <a:picLocks noChangeAspect="1" noChangeArrowheads="1"/>
                      </p:cNvPicPr>
                      <p:nvPr/>
                    </p:nvPicPr>
                    <p:blipFill>
                      <a:blip r:embed="rId15"/>
                      <a:srcRect/>
                      <a:stretch>
                        <a:fillRect/>
                      </a:stretch>
                    </p:blipFill>
                    <p:spPr bwMode="auto">
                      <a:xfrm>
                        <a:off x="4004915" y="4636642"/>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ext uri="{D42A27DB-BD31-4B8C-83A1-F6EECF244321}">
                <p14:modId xmlns:p14="http://schemas.microsoft.com/office/powerpoint/2010/main" val="1753173695"/>
              </p:ext>
            </p:extLst>
          </p:nvPr>
        </p:nvGraphicFramePr>
        <p:xfrm>
          <a:off x="3993802" y="5527229"/>
          <a:ext cx="325438" cy="298450"/>
        </p:xfrm>
        <a:graphic>
          <a:graphicData uri="http://schemas.openxmlformats.org/presentationml/2006/ole">
            <mc:AlternateContent xmlns:mc="http://schemas.openxmlformats.org/markup-compatibility/2006">
              <mc:Choice xmlns:v="urn:schemas-microsoft-com:vml" Requires="v">
                <p:oleObj name="方程式" r:id="rId16" imgW="152280" imgH="139680" progId="Equation.3">
                  <p:embed/>
                </p:oleObj>
              </mc:Choice>
              <mc:Fallback>
                <p:oleObj name="方程式" r:id="rId16" imgW="152280" imgH="139680" progId="Equation.3">
                  <p:embed/>
                  <p:pic>
                    <p:nvPicPr>
                      <p:cNvPr id="21" name="Object 12"/>
                      <p:cNvPicPr>
                        <a:picLocks noChangeAspect="1" noChangeArrowheads="1"/>
                      </p:cNvPicPr>
                      <p:nvPr/>
                    </p:nvPicPr>
                    <p:blipFill>
                      <a:blip r:embed="rId17"/>
                      <a:srcRect/>
                      <a:stretch>
                        <a:fillRect/>
                      </a:stretch>
                    </p:blipFill>
                    <p:spPr bwMode="auto">
                      <a:xfrm>
                        <a:off x="3993802" y="5527229"/>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ext uri="{D42A27DB-BD31-4B8C-83A1-F6EECF244321}">
                <p14:modId xmlns:p14="http://schemas.microsoft.com/office/powerpoint/2010/main" val="87765335"/>
              </p:ext>
            </p:extLst>
          </p:nvPr>
        </p:nvGraphicFramePr>
        <p:xfrm>
          <a:off x="4025552" y="6400354"/>
          <a:ext cx="327025" cy="298450"/>
        </p:xfrm>
        <a:graphic>
          <a:graphicData uri="http://schemas.openxmlformats.org/presentationml/2006/ole">
            <mc:AlternateContent xmlns:mc="http://schemas.openxmlformats.org/markup-compatibility/2006">
              <mc:Choice xmlns:v="urn:schemas-microsoft-com:vml" Requires="v">
                <p:oleObj name="方程式" r:id="rId18" imgW="152280" imgH="139680" progId="Equation.3">
                  <p:embed/>
                </p:oleObj>
              </mc:Choice>
              <mc:Fallback>
                <p:oleObj name="方程式" r:id="rId18" imgW="152280" imgH="139680" progId="Equation.3">
                  <p:embed/>
                  <p:pic>
                    <p:nvPicPr>
                      <p:cNvPr id="22" name="Object 12"/>
                      <p:cNvPicPr>
                        <a:picLocks noChangeAspect="1" noChangeArrowheads="1"/>
                      </p:cNvPicPr>
                      <p:nvPr/>
                    </p:nvPicPr>
                    <p:blipFill>
                      <a:blip r:embed="rId19"/>
                      <a:srcRect/>
                      <a:stretch>
                        <a:fillRect/>
                      </a:stretch>
                    </p:blipFill>
                    <p:spPr bwMode="auto">
                      <a:xfrm>
                        <a:off x="4025552" y="6400354"/>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矩形 102"/>
          <p:cNvSpPr/>
          <p:nvPr/>
        </p:nvSpPr>
        <p:spPr>
          <a:xfrm>
            <a:off x="3239821" y="4269704"/>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2" name="矩形 103"/>
          <p:cNvSpPr/>
          <p:nvPr/>
        </p:nvSpPr>
        <p:spPr>
          <a:xfrm>
            <a:off x="3239548" y="6059901"/>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4"/>
          <p:cNvSpPr/>
          <p:nvPr/>
        </p:nvSpPr>
        <p:spPr>
          <a:xfrm>
            <a:off x="3223262" y="5186030"/>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4" name="矩形 102"/>
          <p:cNvSpPr/>
          <p:nvPr/>
        </p:nvSpPr>
        <p:spPr>
          <a:xfrm>
            <a:off x="4683582" y="4280256"/>
            <a:ext cx="812974" cy="461665"/>
          </a:xfrm>
          <a:prstGeom prst="rect">
            <a:avLst/>
          </a:prstGeom>
        </p:spPr>
        <p:txBody>
          <a:bodyPr wrap="square">
            <a:spAutoFit/>
          </a:bodyPr>
          <a:lstStyle/>
          <a:p>
            <a:r>
              <a:rPr lang="en-US" altLang="zh-TW" sz="2400" b="1" dirty="0">
                <a:solidFill>
                  <a:srgbClr val="FF0000"/>
                </a:solidFill>
              </a:rPr>
              <a:t>0.95</a:t>
            </a:r>
            <a:endParaRPr lang="zh-TW" altLang="en-US" sz="2400" b="1" dirty="0">
              <a:solidFill>
                <a:srgbClr val="FF0000"/>
              </a:solidFill>
            </a:endParaRPr>
          </a:p>
        </p:txBody>
      </p:sp>
      <p:sp>
        <p:nvSpPr>
          <p:cNvPr id="55" name="矩形 103"/>
          <p:cNvSpPr/>
          <p:nvPr/>
        </p:nvSpPr>
        <p:spPr>
          <a:xfrm>
            <a:off x="4655195" y="6087914"/>
            <a:ext cx="809493" cy="461665"/>
          </a:xfrm>
          <a:prstGeom prst="rect">
            <a:avLst/>
          </a:prstGeom>
        </p:spPr>
        <p:txBody>
          <a:bodyPr wrap="square">
            <a:spAutoFit/>
          </a:bodyPr>
          <a:lstStyle/>
          <a:p>
            <a:r>
              <a:rPr lang="en-US" altLang="zh-TW" sz="2400" b="1" dirty="0">
                <a:solidFill>
                  <a:srgbClr val="FF0000"/>
                </a:solidFill>
              </a:rPr>
              <a:t>0.05</a:t>
            </a:r>
            <a:endParaRPr lang="zh-TW" altLang="en-US" sz="2400" b="1" dirty="0">
              <a:solidFill>
                <a:srgbClr val="FF0000"/>
              </a:solidFill>
            </a:endParaRPr>
          </a:p>
        </p:txBody>
      </p:sp>
      <p:sp>
        <p:nvSpPr>
          <p:cNvPr id="56" name="矩形 104"/>
          <p:cNvSpPr/>
          <p:nvPr/>
        </p:nvSpPr>
        <p:spPr>
          <a:xfrm>
            <a:off x="4635155" y="5226694"/>
            <a:ext cx="829533" cy="461665"/>
          </a:xfrm>
          <a:prstGeom prst="rect">
            <a:avLst/>
          </a:prstGeom>
        </p:spPr>
        <p:txBody>
          <a:bodyPr wrap="square">
            <a:spAutoFit/>
          </a:bodyPr>
          <a:lstStyle/>
          <a:p>
            <a:r>
              <a:rPr lang="en-US" altLang="zh-TW" sz="2400" b="1" dirty="0">
                <a:solidFill>
                  <a:srgbClr val="FF0000"/>
                </a:solidFill>
              </a:rPr>
              <a:t>0.73</a:t>
            </a:r>
            <a:endParaRPr lang="zh-TW" altLang="en-US" sz="2400" b="1" dirty="0">
              <a:solidFill>
                <a:srgbClr val="FF0000"/>
              </a:solidFill>
            </a:endParaRPr>
          </a:p>
        </p:txBody>
      </p:sp>
    </p:spTree>
    <p:extLst>
      <p:ext uri="{BB962C8B-B14F-4D97-AF65-F5344CB8AC3E}">
        <p14:creationId xmlns:p14="http://schemas.microsoft.com/office/powerpoint/2010/main" val="382564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err="1"/>
              <a:t>Softmax</a:t>
            </a:r>
            <a:r>
              <a:rPr lang="en-US" altLang="zh-TW" dirty="0"/>
              <a:t> Layer</a:t>
            </a:r>
            <a:endParaRPr lang="en-US" dirty="0"/>
          </a:p>
        </p:txBody>
      </p:sp>
      <p:sp>
        <p:nvSpPr>
          <p:cNvPr id="3" name="Content Placeholder 2"/>
          <p:cNvSpPr>
            <a:spLocks noGrp="1"/>
          </p:cNvSpPr>
          <p:nvPr>
            <p:ph idx="1"/>
          </p:nvPr>
        </p:nvSpPr>
        <p:spPr>
          <a:xfrm>
            <a:off x="276673" y="2090803"/>
            <a:ext cx="6882183" cy="5367667"/>
          </a:xfrm>
        </p:spPr>
        <p:txBody>
          <a:bodyPr/>
          <a:lstStyle/>
          <a:p>
            <a:r>
              <a:rPr lang="en-US" dirty="0"/>
              <a:t>The </a:t>
            </a:r>
            <a:r>
              <a:rPr lang="en-US" dirty="0" err="1">
                <a:solidFill>
                  <a:srgbClr val="FF0000"/>
                </a:solidFill>
              </a:rPr>
              <a:t>softmax</a:t>
            </a:r>
            <a:r>
              <a:rPr lang="en-US" dirty="0">
                <a:solidFill>
                  <a:srgbClr val="FF0000"/>
                </a:solidFill>
              </a:rPr>
              <a:t> layer </a:t>
            </a:r>
            <a:r>
              <a:rPr lang="en-US" dirty="0"/>
              <a:t>applies </a:t>
            </a:r>
            <a:r>
              <a:rPr lang="en-US" dirty="0" err="1"/>
              <a:t>softmax</a:t>
            </a:r>
            <a:r>
              <a:rPr lang="en-US" dirty="0"/>
              <a:t> activations to output a probability value in the range [0, 1]</a:t>
            </a:r>
          </a:p>
          <a:p>
            <a:pPr lvl="1"/>
            <a:r>
              <a:rPr lang="en-US" dirty="0"/>
              <a:t>The values </a:t>
            </a:r>
            <a:r>
              <a:rPr lang="en-US" i="1" dirty="0"/>
              <a:t>z</a:t>
            </a:r>
            <a:r>
              <a:rPr lang="en-US" dirty="0"/>
              <a:t> inputted to the </a:t>
            </a:r>
            <a:r>
              <a:rPr lang="en-US" dirty="0" err="1"/>
              <a:t>softmax</a:t>
            </a:r>
            <a:r>
              <a:rPr lang="en-US" dirty="0"/>
              <a:t> layer are referred to as </a:t>
            </a:r>
            <a:r>
              <a:rPr lang="en-US" b="1" i="1" dirty="0">
                <a:solidFill>
                  <a:srgbClr val="0070C0"/>
                </a:solidFill>
              </a:rPr>
              <a:t>logits</a:t>
            </a:r>
          </a:p>
        </p:txBody>
      </p:sp>
      <p:sp>
        <p:nvSpPr>
          <p:cNvPr id="65" name="Content Placeholder 64">
            <a:extLst>
              <a:ext uri="{FF2B5EF4-FFF2-40B4-BE49-F238E27FC236}">
                <a16:creationId xmlns:a16="http://schemas.microsoft.com/office/drawing/2014/main" id="{A33B902A-6A4F-411E-AE2C-E9DBC340F1CC}"/>
              </a:ext>
            </a:extLst>
          </p:cNvPr>
          <p:cNvSpPr>
            <a:spLocks noGrp="1"/>
          </p:cNvSpPr>
          <p:nvPr>
            <p:ph idx="10"/>
          </p:nvPr>
        </p:nvSpPr>
        <p:spPr/>
        <p:txBody>
          <a:bodyPr/>
          <a:lstStyle/>
          <a:p>
            <a:r>
              <a:rPr lang="en-US" dirty="0"/>
              <a:t>Introduction to Neural Networks</a:t>
            </a:r>
          </a:p>
          <a:p>
            <a:endParaRPr lang="en-US" dirty="0"/>
          </a:p>
        </p:txBody>
      </p:sp>
      <p:sp>
        <p:nvSpPr>
          <p:cNvPr id="4" name="矩形 22"/>
          <p:cNvSpPr/>
          <p:nvPr/>
        </p:nvSpPr>
        <p:spPr>
          <a:xfrm>
            <a:off x="1376955" y="3820737"/>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11"/>
          <p:cNvCxnSpPr/>
          <p:nvPr/>
        </p:nvCxnSpPr>
        <p:spPr>
          <a:xfrm>
            <a:off x="1068867" y="519313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12"/>
          <p:cNvCxnSpPr/>
          <p:nvPr/>
        </p:nvCxnSpPr>
        <p:spPr>
          <a:xfrm>
            <a:off x="1068867" y="6079057"/>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10"/>
          <p:cNvCxnSpPr/>
          <p:nvPr/>
        </p:nvCxnSpPr>
        <p:spPr>
          <a:xfrm>
            <a:off x="1068867" y="430515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橢圓 6"/>
          <p:cNvSpPr/>
          <p:nvPr/>
        </p:nvSpPr>
        <p:spPr>
          <a:xfrm>
            <a:off x="1702960" y="4007609"/>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7"/>
          <p:cNvSpPr/>
          <p:nvPr/>
        </p:nvSpPr>
        <p:spPr>
          <a:xfrm>
            <a:off x="1702960" y="489558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0" name="橢圓 8"/>
          <p:cNvSpPr/>
          <p:nvPr/>
        </p:nvSpPr>
        <p:spPr>
          <a:xfrm>
            <a:off x="1702960" y="578151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1797729485"/>
              </p:ext>
            </p:extLst>
          </p:nvPr>
        </p:nvGraphicFramePr>
        <p:xfrm>
          <a:off x="743645" y="4046126"/>
          <a:ext cx="352425" cy="487363"/>
        </p:xfrm>
        <a:graphic>
          <a:graphicData uri="http://schemas.openxmlformats.org/presentationml/2006/ole">
            <mc:AlternateContent xmlns:mc="http://schemas.openxmlformats.org/markup-compatibility/2006">
              <mc:Choice xmlns:v="urn:schemas-microsoft-com:vml" Requires="v">
                <p:oleObj name="方程式" r:id="rId3" imgW="164880" imgH="228600" progId="Equation.3">
                  <p:embed/>
                </p:oleObj>
              </mc:Choice>
              <mc:Fallback>
                <p:oleObj name="方程式" r:id="rId3" imgW="164880" imgH="228600" progId="Equation.3">
                  <p:embed/>
                  <p:pic>
                    <p:nvPicPr>
                      <p:cNvPr id="14" name="Object 12"/>
                      <p:cNvPicPr>
                        <a:picLocks noChangeAspect="1" noChangeArrowheads="1"/>
                      </p:cNvPicPr>
                      <p:nvPr/>
                    </p:nvPicPr>
                    <p:blipFill>
                      <a:blip r:embed="rId4"/>
                      <a:srcRect/>
                      <a:stretch>
                        <a:fillRect/>
                      </a:stretch>
                    </p:blipFill>
                    <p:spPr bwMode="auto">
                      <a:xfrm>
                        <a:off x="743645" y="404612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1164529671"/>
              </p:ext>
            </p:extLst>
          </p:nvPr>
        </p:nvGraphicFramePr>
        <p:xfrm>
          <a:off x="708720" y="4933539"/>
          <a:ext cx="352425" cy="487362"/>
        </p:xfrm>
        <a:graphic>
          <a:graphicData uri="http://schemas.openxmlformats.org/presentationml/2006/ole">
            <mc:AlternateContent xmlns:mc="http://schemas.openxmlformats.org/markup-compatibility/2006">
              <mc:Choice xmlns:v="urn:schemas-microsoft-com:vml" Requires="v">
                <p:oleObj name="方程式" r:id="rId5" imgW="164880" imgH="228600" progId="Equation.3">
                  <p:embed/>
                </p:oleObj>
              </mc:Choice>
              <mc:Fallback>
                <p:oleObj name="方程式" r:id="rId5" imgW="164880" imgH="228600" progId="Equation.3">
                  <p:embed/>
                  <p:pic>
                    <p:nvPicPr>
                      <p:cNvPr id="15" name="Object 12"/>
                      <p:cNvPicPr>
                        <a:picLocks noChangeAspect="1" noChangeArrowheads="1"/>
                      </p:cNvPicPr>
                      <p:nvPr/>
                    </p:nvPicPr>
                    <p:blipFill>
                      <a:blip r:embed="rId6"/>
                      <a:srcRect/>
                      <a:stretch>
                        <a:fillRect/>
                      </a:stretch>
                    </p:blipFill>
                    <p:spPr bwMode="auto">
                      <a:xfrm>
                        <a:off x="708720" y="4933539"/>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12207210"/>
              </p:ext>
            </p:extLst>
          </p:nvPr>
        </p:nvGraphicFramePr>
        <p:xfrm>
          <a:off x="742057" y="5781264"/>
          <a:ext cx="352425" cy="514350"/>
        </p:xfrm>
        <a:graphic>
          <a:graphicData uri="http://schemas.openxmlformats.org/presentationml/2006/ole">
            <mc:AlternateContent xmlns:mc="http://schemas.openxmlformats.org/markup-compatibility/2006">
              <mc:Choice xmlns:v="urn:schemas-microsoft-com:vml" Requires="v">
                <p:oleObj name="方程式" r:id="rId7" imgW="164880" imgH="241200" progId="Equation.3">
                  <p:embed/>
                </p:oleObj>
              </mc:Choice>
              <mc:Fallback>
                <p:oleObj name="方程式" r:id="rId7" imgW="164880" imgH="241200" progId="Equation.3">
                  <p:embed/>
                  <p:pic>
                    <p:nvPicPr>
                      <p:cNvPr id="16" name="Object 12"/>
                      <p:cNvPicPr>
                        <a:picLocks noChangeAspect="1" noChangeArrowheads="1"/>
                      </p:cNvPicPr>
                      <p:nvPr/>
                    </p:nvPicPr>
                    <p:blipFill>
                      <a:blip r:embed="rId8"/>
                      <a:srcRect/>
                      <a:stretch>
                        <a:fillRect/>
                      </a:stretch>
                    </p:blipFill>
                    <p:spPr bwMode="auto">
                      <a:xfrm>
                        <a:off x="742057" y="5781264"/>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文字方塊 3"/>
          <p:cNvSpPr txBox="1"/>
          <p:nvPr/>
        </p:nvSpPr>
        <p:spPr>
          <a:xfrm>
            <a:off x="3299594" y="3310136"/>
            <a:ext cx="3614559" cy="461665"/>
          </a:xfrm>
          <a:prstGeom prst="rect">
            <a:avLst/>
          </a:prstGeom>
          <a:noFill/>
        </p:spPr>
        <p:txBody>
          <a:bodyPr wrap="square" rtlCol="0">
            <a:spAutoFit/>
          </a:bodyPr>
          <a:lstStyle/>
          <a:p>
            <a:pPr algn="ctr"/>
            <a:r>
              <a:rPr lang="en-US" altLang="zh-TW" sz="2400" b="1" i="1" u="sng" dirty="0"/>
              <a:t>A </a:t>
            </a:r>
            <a:r>
              <a:rPr lang="en-US" altLang="zh-TW" sz="2400" b="1" i="1" u="sng" dirty="0" err="1"/>
              <a:t>Softmax</a:t>
            </a:r>
            <a:r>
              <a:rPr lang="en-US" altLang="zh-TW" sz="2400" b="1" i="1" u="sng" dirty="0"/>
              <a:t> Layer</a:t>
            </a:r>
            <a:endParaRPr lang="zh-TW" altLang="en-US" sz="2400" b="1" i="1" u="sng" dirty="0"/>
          </a:p>
        </p:txBody>
      </p:sp>
      <p:graphicFrame>
        <p:nvGraphicFramePr>
          <p:cNvPr id="15" name="Object 12"/>
          <p:cNvGraphicFramePr>
            <a:graphicFrameLocks noChangeAspect="1"/>
          </p:cNvGraphicFramePr>
          <p:nvPr>
            <p:extLst>
              <p:ext uri="{D42A27DB-BD31-4B8C-83A1-F6EECF244321}">
                <p14:modId xmlns:p14="http://schemas.microsoft.com/office/powerpoint/2010/main" val="1638834443"/>
              </p:ext>
            </p:extLst>
          </p:nvPr>
        </p:nvGraphicFramePr>
        <p:xfrm>
          <a:off x="1888017" y="4174750"/>
          <a:ext cx="242888" cy="298450"/>
        </p:xfrm>
        <a:graphic>
          <a:graphicData uri="http://schemas.openxmlformats.org/presentationml/2006/ole">
            <mc:AlternateContent xmlns:mc="http://schemas.openxmlformats.org/markup-compatibility/2006">
              <mc:Choice xmlns:v="urn:schemas-microsoft-com:vml" Requires="v">
                <p:oleObj name="方程式" r:id="rId9" imgW="114120" imgH="139680" progId="Equation.3">
                  <p:embed/>
                </p:oleObj>
              </mc:Choice>
              <mc:Fallback>
                <p:oleObj name="方程式" r:id="rId9" imgW="114120" imgH="139680" progId="Equation.3">
                  <p:embed/>
                  <p:pic>
                    <p:nvPicPr>
                      <p:cNvPr id="41" name="Object 12"/>
                      <p:cNvPicPr>
                        <a:picLocks noChangeAspect="1" noChangeArrowheads="1"/>
                      </p:cNvPicPr>
                      <p:nvPr/>
                    </p:nvPicPr>
                    <p:blipFill>
                      <a:blip r:embed="rId10"/>
                      <a:srcRect/>
                      <a:stretch>
                        <a:fillRect/>
                      </a:stretch>
                    </p:blipFill>
                    <p:spPr bwMode="auto">
                      <a:xfrm>
                        <a:off x="1888017" y="4174750"/>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691611376"/>
              </p:ext>
            </p:extLst>
          </p:nvPr>
        </p:nvGraphicFramePr>
        <p:xfrm>
          <a:off x="1878492" y="5065337"/>
          <a:ext cx="244475"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42" name="Object 12"/>
                      <p:cNvPicPr>
                        <a:picLocks noChangeAspect="1" noChangeArrowheads="1"/>
                      </p:cNvPicPr>
                      <p:nvPr/>
                    </p:nvPicPr>
                    <p:blipFill>
                      <a:blip r:embed="rId12"/>
                      <a:srcRect/>
                      <a:stretch>
                        <a:fillRect/>
                      </a:stretch>
                    </p:blipFill>
                    <p:spPr bwMode="auto">
                      <a:xfrm>
                        <a:off x="1878492" y="5065337"/>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3848226593"/>
              </p:ext>
            </p:extLst>
          </p:nvPr>
        </p:nvGraphicFramePr>
        <p:xfrm>
          <a:off x="1910242" y="5938462"/>
          <a:ext cx="244475" cy="298450"/>
        </p:xfrm>
        <a:graphic>
          <a:graphicData uri="http://schemas.openxmlformats.org/presentationml/2006/ole">
            <mc:AlternateContent xmlns:mc="http://schemas.openxmlformats.org/markup-compatibility/2006">
              <mc:Choice xmlns:v="urn:schemas-microsoft-com:vml" Requires="v">
                <p:oleObj name="方程式" r:id="rId13" imgW="114120" imgH="139680" progId="Equation.3">
                  <p:embed/>
                </p:oleObj>
              </mc:Choice>
              <mc:Fallback>
                <p:oleObj name="方程式" r:id="rId13" imgW="114120" imgH="139680" progId="Equation.3">
                  <p:embed/>
                  <p:pic>
                    <p:nvPicPr>
                      <p:cNvPr id="43" name="Object 12"/>
                      <p:cNvPicPr>
                        <a:picLocks noChangeAspect="1" noChangeArrowheads="1"/>
                      </p:cNvPicPr>
                      <p:nvPr/>
                    </p:nvPicPr>
                    <p:blipFill>
                      <a:blip r:embed="rId14"/>
                      <a:srcRect/>
                      <a:stretch>
                        <a:fillRect/>
                      </a:stretch>
                    </p:blipFill>
                    <p:spPr bwMode="auto">
                      <a:xfrm>
                        <a:off x="1910242" y="5938462"/>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8" name="直線單箭頭接點 43"/>
          <p:cNvCxnSpPr/>
          <p:nvPr/>
        </p:nvCxnSpPr>
        <p:spPr>
          <a:xfrm flipV="1">
            <a:off x="2298046" y="5193133"/>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4"/>
          <p:cNvCxnSpPr/>
          <p:nvPr/>
        </p:nvCxnSpPr>
        <p:spPr>
          <a:xfrm>
            <a:off x="2298046" y="6079057"/>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45"/>
          <p:cNvCxnSpPr/>
          <p:nvPr/>
        </p:nvCxnSpPr>
        <p:spPr>
          <a:xfrm>
            <a:off x="2298046" y="4305152"/>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Object 12"/>
          <p:cNvGraphicFramePr>
            <a:graphicFrameLocks noChangeAspect="1"/>
          </p:cNvGraphicFramePr>
          <p:nvPr>
            <p:extLst>
              <p:ext uri="{D42A27DB-BD31-4B8C-83A1-F6EECF244321}">
                <p14:modId xmlns:p14="http://schemas.microsoft.com/office/powerpoint/2010/main" val="405727372"/>
              </p:ext>
            </p:extLst>
          </p:nvPr>
        </p:nvGraphicFramePr>
        <p:xfrm>
          <a:off x="2867720" y="3965164"/>
          <a:ext cx="433387" cy="487362"/>
        </p:xfrm>
        <a:graphic>
          <a:graphicData uri="http://schemas.openxmlformats.org/presentationml/2006/ole">
            <mc:AlternateContent xmlns:mc="http://schemas.openxmlformats.org/markup-compatibility/2006">
              <mc:Choice xmlns:v="urn:schemas-microsoft-com:vml" Requires="v">
                <p:oleObj name="方程式" r:id="rId15" imgW="203040" imgH="228600" progId="Equation.3">
                  <p:embed/>
                </p:oleObj>
              </mc:Choice>
              <mc:Fallback>
                <p:oleObj name="方程式" r:id="rId15" imgW="203040" imgH="228600" progId="Equation.3">
                  <p:embed/>
                  <p:pic>
                    <p:nvPicPr>
                      <p:cNvPr id="24" name="Object 12"/>
                      <p:cNvPicPr>
                        <a:picLocks noChangeAspect="1" noChangeArrowheads="1"/>
                      </p:cNvPicPr>
                      <p:nvPr/>
                    </p:nvPicPr>
                    <p:blipFill>
                      <a:blip r:embed="rId16"/>
                      <a:srcRect/>
                      <a:stretch>
                        <a:fillRect/>
                      </a:stretch>
                    </p:blipFill>
                    <p:spPr bwMode="auto">
                      <a:xfrm>
                        <a:off x="2867720" y="3965164"/>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p:cNvGraphicFramePr>
            <a:graphicFrameLocks noChangeAspect="1"/>
          </p:cNvGraphicFramePr>
          <p:nvPr>
            <p:extLst>
              <p:ext uri="{D42A27DB-BD31-4B8C-83A1-F6EECF244321}">
                <p14:modId xmlns:p14="http://schemas.microsoft.com/office/powerpoint/2010/main" val="2943600495"/>
              </p:ext>
            </p:extLst>
          </p:nvPr>
        </p:nvGraphicFramePr>
        <p:xfrm>
          <a:off x="3585270" y="4906551"/>
          <a:ext cx="433387" cy="487363"/>
        </p:xfrm>
        <a:graphic>
          <a:graphicData uri="http://schemas.openxmlformats.org/presentationml/2006/ole">
            <mc:AlternateContent xmlns:mc="http://schemas.openxmlformats.org/markup-compatibility/2006">
              <mc:Choice xmlns:v="urn:schemas-microsoft-com:vml" Requires="v">
                <p:oleObj name="方程式" r:id="rId17" imgW="203040" imgH="228600" progId="Equation.3">
                  <p:embed/>
                </p:oleObj>
              </mc:Choice>
              <mc:Fallback>
                <p:oleObj name="方程式" r:id="rId17" imgW="203040" imgH="228600" progId="Equation.3">
                  <p:embed/>
                  <p:pic>
                    <p:nvPicPr>
                      <p:cNvPr id="25" name="Object 12"/>
                      <p:cNvPicPr>
                        <a:picLocks noChangeAspect="1" noChangeArrowheads="1"/>
                      </p:cNvPicPr>
                      <p:nvPr/>
                    </p:nvPicPr>
                    <p:blipFill>
                      <a:blip r:embed="rId18"/>
                      <a:srcRect/>
                      <a:stretch>
                        <a:fillRect/>
                      </a:stretch>
                    </p:blipFill>
                    <p:spPr bwMode="auto">
                      <a:xfrm>
                        <a:off x="3585270" y="4906551"/>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2"/>
          <p:cNvGraphicFramePr>
            <a:graphicFrameLocks noChangeAspect="1"/>
          </p:cNvGraphicFramePr>
          <p:nvPr>
            <p:extLst>
              <p:ext uri="{D42A27DB-BD31-4B8C-83A1-F6EECF244321}">
                <p14:modId xmlns:p14="http://schemas.microsoft.com/office/powerpoint/2010/main" val="1936402510"/>
              </p:ext>
            </p:extLst>
          </p:nvPr>
        </p:nvGraphicFramePr>
        <p:xfrm>
          <a:off x="4128195" y="5790789"/>
          <a:ext cx="433387" cy="487362"/>
        </p:xfrm>
        <a:graphic>
          <a:graphicData uri="http://schemas.openxmlformats.org/presentationml/2006/ole">
            <mc:AlternateContent xmlns:mc="http://schemas.openxmlformats.org/markup-compatibility/2006">
              <mc:Choice xmlns:v="urn:schemas-microsoft-com:vml" Requires="v">
                <p:oleObj name="方程式" r:id="rId19" imgW="203040" imgH="228600" progId="Equation.3">
                  <p:embed/>
                </p:oleObj>
              </mc:Choice>
              <mc:Fallback>
                <p:oleObj name="方程式" r:id="rId19" imgW="203040" imgH="228600" progId="Equation.3">
                  <p:embed/>
                  <p:pic>
                    <p:nvPicPr>
                      <p:cNvPr id="26" name="Object 12"/>
                      <p:cNvPicPr>
                        <a:picLocks noChangeAspect="1" noChangeArrowheads="1"/>
                      </p:cNvPicPr>
                      <p:nvPr/>
                    </p:nvPicPr>
                    <p:blipFill>
                      <a:blip r:embed="rId20"/>
                      <a:srcRect/>
                      <a:stretch>
                        <a:fillRect/>
                      </a:stretch>
                    </p:blipFill>
                    <p:spPr bwMode="auto">
                      <a:xfrm>
                        <a:off x="4128195" y="5790789"/>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群組 26"/>
          <p:cNvGrpSpPr/>
          <p:nvPr/>
        </p:nvGrpSpPr>
        <p:grpSpPr>
          <a:xfrm>
            <a:off x="3435910" y="6612182"/>
            <a:ext cx="520319" cy="520319"/>
            <a:chOff x="3342651" y="3507082"/>
            <a:chExt cx="520319" cy="520319"/>
          </a:xfrm>
        </p:grpSpPr>
        <p:sp>
          <p:nvSpPr>
            <p:cNvPr id="25"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9"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7" name="Object 12"/>
          <p:cNvGraphicFramePr>
            <a:graphicFrameLocks noChangeAspect="1"/>
          </p:cNvGraphicFramePr>
          <p:nvPr>
            <p:extLst>
              <p:ext uri="{D42A27DB-BD31-4B8C-83A1-F6EECF244321}">
                <p14:modId xmlns:p14="http://schemas.microsoft.com/office/powerpoint/2010/main" val="2963096786"/>
              </p:ext>
            </p:extLst>
          </p:nvPr>
        </p:nvGraphicFramePr>
        <p:xfrm>
          <a:off x="7366695" y="3844514"/>
          <a:ext cx="2032000" cy="947737"/>
        </p:xfrm>
        <a:graphic>
          <a:graphicData uri="http://schemas.openxmlformats.org/presentationml/2006/ole">
            <mc:AlternateContent xmlns:mc="http://schemas.openxmlformats.org/markup-compatibility/2006">
              <mc:Choice xmlns:v="urn:schemas-microsoft-com:vml" Requires="v">
                <p:oleObj name="方程式" r:id="rId23" imgW="952200" imgH="444240" progId="Equation.3">
                  <p:embed/>
                </p:oleObj>
              </mc:Choice>
              <mc:Fallback>
                <p:oleObj name="方程式" r:id="rId23" imgW="952200" imgH="444240" progId="Equation.3">
                  <p:embed/>
                  <p:pic>
                    <p:nvPicPr>
                      <p:cNvPr id="35" name="Object 12"/>
                      <p:cNvPicPr>
                        <a:picLocks noChangeAspect="1" noChangeArrowheads="1"/>
                      </p:cNvPicPr>
                      <p:nvPr/>
                    </p:nvPicPr>
                    <p:blipFill>
                      <a:blip r:embed="rId24"/>
                      <a:srcRect/>
                      <a:stretch>
                        <a:fillRect/>
                      </a:stretch>
                    </p:blipFill>
                    <p:spPr bwMode="auto">
                      <a:xfrm>
                        <a:off x="7366695" y="3844514"/>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extLst>
              <p:ext uri="{D42A27DB-BD31-4B8C-83A1-F6EECF244321}">
                <p14:modId xmlns:p14="http://schemas.microsoft.com/office/powerpoint/2010/main" val="1048441836"/>
              </p:ext>
            </p:extLst>
          </p:nvPr>
        </p:nvGraphicFramePr>
        <p:xfrm>
          <a:off x="4017070" y="6403564"/>
          <a:ext cx="868362" cy="949325"/>
        </p:xfrm>
        <a:graphic>
          <a:graphicData uri="http://schemas.openxmlformats.org/presentationml/2006/ole">
            <mc:AlternateContent xmlns:mc="http://schemas.openxmlformats.org/markup-compatibility/2006">
              <mc:Choice xmlns:v="urn:schemas-microsoft-com:vml" Requires="v">
                <p:oleObj name="方程式" r:id="rId25" imgW="406080" imgH="444240" progId="Equation.3">
                  <p:embed/>
                </p:oleObj>
              </mc:Choice>
              <mc:Fallback>
                <p:oleObj name="方程式" r:id="rId25" imgW="406080" imgH="444240" progId="Equation.3">
                  <p:embed/>
                  <p:pic>
                    <p:nvPicPr>
                      <p:cNvPr id="39" name="Object 12"/>
                      <p:cNvPicPr>
                        <a:picLocks noChangeAspect="1" noChangeArrowheads="1"/>
                      </p:cNvPicPr>
                      <p:nvPr/>
                    </p:nvPicPr>
                    <p:blipFill>
                      <a:blip r:embed="rId26"/>
                      <a:srcRect/>
                      <a:stretch>
                        <a:fillRect/>
                      </a:stretch>
                    </p:blipFill>
                    <p:spPr bwMode="auto">
                      <a:xfrm>
                        <a:off x="4017070" y="6403564"/>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9" name="群組 39"/>
          <p:cNvGrpSpPr/>
          <p:nvPr/>
        </p:nvGrpSpPr>
        <p:grpSpPr>
          <a:xfrm>
            <a:off x="4984888" y="4069545"/>
            <a:ext cx="520319" cy="520319"/>
            <a:chOff x="3342651" y="3507082"/>
            <a:chExt cx="520319" cy="520319"/>
          </a:xfrm>
        </p:grpSpPr>
        <p:sp>
          <p:nvSpPr>
            <p:cNvPr id="3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1"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name="方程式" r:id="rId27" imgW="126720" imgH="126720" progId="Equation.3">
                    <p:embed/>
                  </p:oleObj>
                </mc:Choice>
                <mc:Fallback>
                  <p:oleObj name="方程式" r:id="rId27" imgW="126720" imgH="126720" progId="Equation.3">
                    <p:embed/>
                    <p:pic>
                      <p:nvPicPr>
                        <p:cNvPr id="51" name="Object 12"/>
                        <p:cNvPicPr>
                          <a:picLocks noChangeAspect="1" noChangeArrowheads="1"/>
                        </p:cNvPicPr>
                        <p:nvPr/>
                      </p:nvPicPr>
                      <p:blipFill>
                        <a:blip r:embed="rId28"/>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32" name="群組 51"/>
          <p:cNvGrpSpPr/>
          <p:nvPr/>
        </p:nvGrpSpPr>
        <p:grpSpPr>
          <a:xfrm>
            <a:off x="5633501" y="4972325"/>
            <a:ext cx="520319" cy="520319"/>
            <a:chOff x="3342651" y="3507082"/>
            <a:chExt cx="520319" cy="520319"/>
          </a:xfrm>
        </p:grpSpPr>
        <p:sp>
          <p:nvSpPr>
            <p:cNvPr id="3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4"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name="方程式" r:id="rId29" imgW="126720" imgH="126720" progId="Equation.3">
                    <p:embed/>
                  </p:oleObj>
                </mc:Choice>
                <mc:Fallback>
                  <p:oleObj name="方程式" r:id="rId29" imgW="126720" imgH="126720" progId="Equation.3">
                    <p:embed/>
                    <p:pic>
                      <p:nvPicPr>
                        <p:cNvPr id="54" name="Object 12"/>
                        <p:cNvPicPr>
                          <a:picLocks noChangeAspect="1" noChangeArrowheads="1"/>
                        </p:cNvPicPr>
                        <p:nvPr/>
                      </p:nvPicPr>
                      <p:blipFill>
                        <a:blip r:embed="rId30"/>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35" name="群組 54"/>
          <p:cNvGrpSpPr/>
          <p:nvPr/>
        </p:nvGrpSpPr>
        <p:grpSpPr>
          <a:xfrm>
            <a:off x="6289612" y="5874766"/>
            <a:ext cx="520319" cy="520319"/>
            <a:chOff x="3342651" y="3507082"/>
            <a:chExt cx="520319" cy="520319"/>
          </a:xfrm>
        </p:grpSpPr>
        <p:sp>
          <p:nvSpPr>
            <p:cNvPr id="3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7"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1" imgW="126720" imgH="126720" progId="Equation.3">
                    <p:embed/>
                  </p:oleObj>
                </mc:Choice>
                <mc:Fallback>
                  <p:oleObj name="方程式" r:id="rId31" imgW="126720" imgH="126720" progId="Equation.3">
                    <p:embed/>
                    <p:pic>
                      <p:nvPicPr>
                        <p:cNvPr id="57" name="Object 12"/>
                        <p:cNvPicPr>
                          <a:picLocks noChangeAspect="1" noChangeArrowheads="1"/>
                        </p:cNvPicPr>
                        <p:nvPr/>
                      </p:nvPicPr>
                      <p:blipFill>
                        <a:blip r:embed="rId32"/>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38" name="直線單箭頭接點 57"/>
          <p:cNvCxnSpPr/>
          <p:nvPr/>
        </p:nvCxnSpPr>
        <p:spPr>
          <a:xfrm>
            <a:off x="2484010" y="4324202"/>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9" name="直線單箭頭接點 58"/>
          <p:cNvCxnSpPr/>
          <p:nvPr/>
        </p:nvCxnSpPr>
        <p:spPr>
          <a:xfrm>
            <a:off x="2484010" y="6853292"/>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59"/>
          <p:cNvCxnSpPr/>
          <p:nvPr/>
        </p:nvCxnSpPr>
        <p:spPr>
          <a:xfrm>
            <a:off x="2802417" y="5214562"/>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單箭頭接點 60"/>
          <p:cNvCxnSpPr/>
          <p:nvPr/>
        </p:nvCxnSpPr>
        <p:spPr>
          <a:xfrm>
            <a:off x="3085665" y="6079057"/>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單箭頭接點 61"/>
          <p:cNvCxnSpPr/>
          <p:nvPr/>
        </p:nvCxnSpPr>
        <p:spPr>
          <a:xfrm>
            <a:off x="3379245" y="4298145"/>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62"/>
          <p:cNvCxnSpPr/>
          <p:nvPr/>
        </p:nvCxnSpPr>
        <p:spPr>
          <a:xfrm>
            <a:off x="4033409" y="5214562"/>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0"/>
          <p:cNvCxnSpPr/>
          <p:nvPr/>
        </p:nvCxnSpPr>
        <p:spPr>
          <a:xfrm>
            <a:off x="5515627" y="4304925"/>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71"/>
          <p:cNvCxnSpPr/>
          <p:nvPr/>
        </p:nvCxnSpPr>
        <p:spPr>
          <a:xfrm>
            <a:off x="6195847" y="5214562"/>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72"/>
          <p:cNvCxnSpPr/>
          <p:nvPr/>
        </p:nvCxnSpPr>
        <p:spPr>
          <a:xfrm>
            <a:off x="6790797" y="6067228"/>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74"/>
          <p:cNvCxnSpPr/>
          <p:nvPr/>
        </p:nvCxnSpPr>
        <p:spPr>
          <a:xfrm>
            <a:off x="5269869" y="4604295"/>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直線單箭頭接點 75"/>
          <p:cNvCxnSpPr/>
          <p:nvPr/>
        </p:nvCxnSpPr>
        <p:spPr>
          <a:xfrm>
            <a:off x="5893660" y="5466396"/>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直線單箭頭接點 76"/>
          <p:cNvCxnSpPr/>
          <p:nvPr/>
        </p:nvCxnSpPr>
        <p:spPr>
          <a:xfrm>
            <a:off x="6536197" y="6354626"/>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直線單箭頭接點 77"/>
          <p:cNvCxnSpPr/>
          <p:nvPr/>
        </p:nvCxnSpPr>
        <p:spPr>
          <a:xfrm>
            <a:off x="4844304" y="685329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單箭頭接點 90"/>
          <p:cNvCxnSpPr>
            <a:endCxn id="36" idx="1"/>
          </p:cNvCxnSpPr>
          <p:nvPr/>
        </p:nvCxnSpPr>
        <p:spPr>
          <a:xfrm>
            <a:off x="4538691" y="6115725"/>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102"/>
          <p:cNvSpPr/>
          <p:nvPr/>
        </p:nvSpPr>
        <p:spPr>
          <a:xfrm>
            <a:off x="1064083" y="3862203"/>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3" name="矩形 103"/>
          <p:cNvSpPr/>
          <p:nvPr/>
        </p:nvSpPr>
        <p:spPr>
          <a:xfrm>
            <a:off x="1063810" y="5652400"/>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54" name="矩形 104"/>
          <p:cNvSpPr/>
          <p:nvPr/>
        </p:nvSpPr>
        <p:spPr>
          <a:xfrm>
            <a:off x="1047524" y="4778529"/>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55" name="矩形 105"/>
          <p:cNvSpPr/>
          <p:nvPr/>
        </p:nvSpPr>
        <p:spPr>
          <a:xfrm>
            <a:off x="3941334" y="4809778"/>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56" name="矩形 106"/>
          <p:cNvSpPr/>
          <p:nvPr/>
        </p:nvSpPr>
        <p:spPr>
          <a:xfrm>
            <a:off x="3344844" y="3870423"/>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57" name="矩形 107"/>
          <p:cNvSpPr/>
          <p:nvPr/>
        </p:nvSpPr>
        <p:spPr>
          <a:xfrm>
            <a:off x="4484299" y="5623706"/>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58" name="矩形 108"/>
          <p:cNvSpPr/>
          <p:nvPr/>
        </p:nvSpPr>
        <p:spPr>
          <a:xfrm>
            <a:off x="6930253" y="3815289"/>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59" name="矩形 109"/>
          <p:cNvSpPr/>
          <p:nvPr/>
        </p:nvSpPr>
        <p:spPr>
          <a:xfrm>
            <a:off x="6954048" y="4701156"/>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60" name="矩形 110"/>
          <p:cNvSpPr/>
          <p:nvPr/>
        </p:nvSpPr>
        <p:spPr>
          <a:xfrm>
            <a:off x="7018688" y="5538095"/>
            <a:ext cx="492443" cy="461665"/>
          </a:xfrm>
          <a:prstGeom prst="rect">
            <a:avLst/>
          </a:prstGeom>
        </p:spPr>
        <p:txBody>
          <a:bodyPr wrap="none">
            <a:spAutoFit/>
          </a:bodyPr>
          <a:lstStyle/>
          <a:p>
            <a:r>
              <a:rPr lang="en-US" altLang="zh-TW" sz="2400" b="1" dirty="0">
                <a:solidFill>
                  <a:srgbClr val="FF0000"/>
                </a:solidFill>
                <a:latin typeface="Calibri" panose="020F0502020204030204" pitchFamily="3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aphicFrame>
        <p:nvGraphicFramePr>
          <p:cNvPr id="61" name="Object 12"/>
          <p:cNvGraphicFramePr>
            <a:graphicFrameLocks noChangeAspect="1"/>
          </p:cNvGraphicFramePr>
          <p:nvPr>
            <p:extLst>
              <p:ext uri="{D42A27DB-BD31-4B8C-83A1-F6EECF244321}">
                <p14:modId xmlns:p14="http://schemas.microsoft.com/office/powerpoint/2010/main" val="2492027809"/>
              </p:ext>
            </p:extLst>
          </p:nvPr>
        </p:nvGraphicFramePr>
        <p:xfrm>
          <a:off x="7333357" y="4776376"/>
          <a:ext cx="2085975" cy="947738"/>
        </p:xfrm>
        <a:graphic>
          <a:graphicData uri="http://schemas.openxmlformats.org/presentationml/2006/ole">
            <mc:AlternateContent xmlns:mc="http://schemas.openxmlformats.org/markup-compatibility/2006">
              <mc:Choice xmlns:v="urn:schemas-microsoft-com:vml" Requires="v">
                <p:oleObj name="方程式" r:id="rId33" imgW="977760" imgH="444240" progId="Equation.3">
                  <p:embed/>
                </p:oleObj>
              </mc:Choice>
              <mc:Fallback>
                <p:oleObj name="方程式" r:id="rId33" imgW="977760" imgH="444240" progId="Equation.3">
                  <p:embed/>
                  <p:pic>
                    <p:nvPicPr>
                      <p:cNvPr id="65" name="Object 12"/>
                      <p:cNvPicPr>
                        <a:picLocks noChangeAspect="1" noChangeArrowheads="1"/>
                      </p:cNvPicPr>
                      <p:nvPr/>
                    </p:nvPicPr>
                    <p:blipFill>
                      <a:blip r:embed="rId34"/>
                      <a:srcRect/>
                      <a:stretch>
                        <a:fillRect/>
                      </a:stretch>
                    </p:blipFill>
                    <p:spPr bwMode="auto">
                      <a:xfrm>
                        <a:off x="7333357" y="4776376"/>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Object 12"/>
          <p:cNvGraphicFramePr>
            <a:graphicFrameLocks noChangeAspect="1"/>
          </p:cNvGraphicFramePr>
          <p:nvPr>
            <p:extLst>
              <p:ext uri="{D42A27DB-BD31-4B8C-83A1-F6EECF244321}">
                <p14:modId xmlns:p14="http://schemas.microsoft.com/office/powerpoint/2010/main" val="1312060936"/>
              </p:ext>
            </p:extLst>
          </p:nvPr>
        </p:nvGraphicFramePr>
        <p:xfrm>
          <a:off x="7323832" y="5705064"/>
          <a:ext cx="2060575" cy="947737"/>
        </p:xfrm>
        <a:graphic>
          <a:graphicData uri="http://schemas.openxmlformats.org/presentationml/2006/ole">
            <mc:AlternateContent xmlns:mc="http://schemas.openxmlformats.org/markup-compatibility/2006">
              <mc:Choice xmlns:v="urn:schemas-microsoft-com:vml" Requires="v">
                <p:oleObj name="方程式" r:id="rId35" imgW="965160" imgH="444240" progId="Equation.3">
                  <p:embed/>
                </p:oleObj>
              </mc:Choice>
              <mc:Fallback>
                <p:oleObj name="方程式" r:id="rId35" imgW="965160" imgH="444240" progId="Equation.3">
                  <p:embed/>
                  <p:pic>
                    <p:nvPicPr>
                      <p:cNvPr id="66" name="Object 12"/>
                      <p:cNvPicPr>
                        <a:picLocks noChangeAspect="1" noChangeArrowheads="1"/>
                      </p:cNvPicPr>
                      <p:nvPr/>
                    </p:nvPicPr>
                    <p:blipFill>
                      <a:blip r:embed="rId36"/>
                      <a:srcRect/>
                      <a:stretch>
                        <a:fillRect/>
                      </a:stretch>
                    </p:blipFill>
                    <p:spPr bwMode="auto">
                      <a:xfrm>
                        <a:off x="7323832" y="5705064"/>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63" name="文字方塊 63"/>
              <p:cNvSpPr txBox="1"/>
              <p:nvPr/>
            </p:nvSpPr>
            <p:spPr>
              <a:xfrm>
                <a:off x="7765504" y="2058050"/>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
                </a:pPr>
                <a14:m>
                  <m:oMath xmlns:m="http://schemas.openxmlformats.org/officeDocument/2006/math">
                    <m:r>
                      <a:rPr lang="en-US" altLang="zh-TW" sz="2400" i="1">
                        <a:latin typeface="Cambria Math" panose="02040503050406030204" pitchFamily="18" charset="0"/>
                      </a:rPr>
                      <m:t>0</m:t>
                    </m:r>
                    <m:r>
                      <a:rPr lang="en-US" altLang="zh-TW" sz="2400" b="0" i="1" smtClean="0">
                        <a:latin typeface="Cambria Math" panose="02040503050406030204" pitchFamily="18" charset="0"/>
                      </a:rPr>
                      <m:t>&lt;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&lt;1</m:t>
                    </m:r>
                  </m:oMath>
                </a14:m>
                <a:endParaRPr lang="en-US" altLang="zh-TW" sz="2400" dirty="0"/>
              </a:p>
              <a:p>
                <a:pPr marL="342900" indent="-342900">
                  <a:buFont typeface="Wingdings" panose="05000000000000000000" pitchFamily="2" charset="2"/>
                  <a:buChar char="§"/>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3" name="文字方塊 63"/>
              <p:cNvSpPr txBox="1">
                <a:spLocks noRot="1" noChangeAspect="1" noMove="1" noResize="1" noEditPoints="1" noAdjustHandles="1" noChangeArrowheads="1" noChangeShapeType="1" noTextEdit="1"/>
              </p:cNvSpPr>
              <p:nvPr/>
            </p:nvSpPr>
            <p:spPr>
              <a:xfrm>
                <a:off x="7765504" y="2058050"/>
                <a:ext cx="2221716" cy="1200650"/>
              </a:xfrm>
              <a:prstGeom prst="rect">
                <a:avLst/>
              </a:prstGeom>
              <a:blipFill>
                <a:blip r:embed="rId38"/>
                <a:stretch>
                  <a:fillRect l="-6044" t="-4061" b="-74619"/>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539C12C3-CC5D-4D44-A090-4E9C0487D322}"/>
              </a:ext>
            </a:extLst>
          </p:cNvPr>
          <p:cNvSpPr txBox="1"/>
          <p:nvPr/>
        </p:nvSpPr>
        <p:spPr>
          <a:xfrm>
            <a:off x="1428800" y="7528411"/>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8339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p:bldP spid="59" grpId="0"/>
      <p:bldP spid="60"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solidFill>
                      <a:srgbClr val="FF0000"/>
                    </a:solidFill>
                  </a:rPr>
                  <a:t>Non-linear activations </a:t>
                </a:r>
                <a:r>
                  <a:rPr lang="en-US" dirty="0"/>
                  <a:t>are needed to learn complex (non-linear) data representations</a:t>
                </a:r>
              </a:p>
              <a:p>
                <a:pPr lvl="1"/>
                <a:r>
                  <a:rPr lang="en-US" dirty="0"/>
                  <a:t>Otherwise, NNs would be just a linear function (such as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1</m:t>
                        </m:r>
                      </m:sub>
                    </m:sSub>
                    <m:sSub>
                      <m:sSubPr>
                        <m:ctrlPr>
                          <a:rPr lang="en-US" i="1">
                            <a:latin typeface="Cambria Math" panose="02040503050406030204" pitchFamily="18" charset="0"/>
                          </a:rPr>
                        </m:ctrlPr>
                      </m:sSubPr>
                      <m:e>
                        <m:r>
                          <m:rPr>
                            <m:sty m:val="p"/>
                          </m:rPr>
                          <a:rPr lang="en-US" i="1">
                            <a:latin typeface="Cambria Math" charset="0"/>
                          </a:rPr>
                          <m:t>W</m:t>
                        </m:r>
                      </m:e>
                      <m:sub>
                        <m:r>
                          <a:rPr lang="en-US" i="1">
                            <a:latin typeface="Cambria Math" charset="0"/>
                          </a:rPr>
                          <m:t>2</m:t>
                        </m:r>
                      </m:sub>
                    </m:sSub>
                    <m:r>
                      <a:rPr lang="en-US" i="1">
                        <a:latin typeface="Cambria Math" charset="0"/>
                      </a:rPr>
                      <m:t>𝑥</m:t>
                    </m:r>
                    <m:r>
                      <a:rPr lang="en-US" i="1">
                        <a:latin typeface="Cambria Math" charset="0"/>
                      </a:rPr>
                      <m:t>=</m:t>
                    </m:r>
                    <m:r>
                      <a:rPr lang="en-US" i="1">
                        <a:latin typeface="Cambria Math" charset="0"/>
                      </a:rPr>
                      <m:t>𝑊𝑥</m:t>
                    </m:r>
                  </m:oMath>
                </a14:m>
                <a:r>
                  <a:rPr lang="en-US" dirty="0"/>
                  <a:t>) </a:t>
                </a:r>
                <a:endParaRPr lang="el-GR" dirty="0"/>
              </a:p>
              <a:p>
                <a:pPr lvl="1"/>
                <a:r>
                  <a:rPr lang="en-US" dirty="0"/>
                  <a:t>NNs with large number of layers (and neurons) can approximate more complex functions </a:t>
                </a:r>
              </a:p>
              <a:p>
                <a:pPr lvl="2"/>
                <a:r>
                  <a:rPr lang="en-US" dirty="0"/>
                  <a:t>Figure: more neurons improve representation (but, may overfit)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4505D22-915A-4BFD-AC34-273AF8100FF8}"/>
              </a:ext>
            </a:extLst>
          </p:cNvPr>
          <p:cNvSpPr>
            <a:spLocks noGrp="1"/>
          </p:cNvSpPr>
          <p:nvPr>
            <p:ph idx="10"/>
          </p:nvPr>
        </p:nvSpPr>
        <p:spPr/>
        <p:txBody>
          <a:bodyPr/>
          <a:lstStyle/>
          <a:p>
            <a:r>
              <a:rPr lang="en-US" dirty="0"/>
              <a:t>Introduction to Neural Networks</a:t>
            </a:r>
          </a:p>
          <a:p>
            <a:endParaRPr lang="en-US" dirty="0"/>
          </a:p>
        </p:txBody>
      </p:sp>
      <p:pic>
        <p:nvPicPr>
          <p:cNvPr id="5" name="Εικόνα 3"/>
          <p:cNvPicPr>
            <a:picLocks noChangeAspect="1"/>
          </p:cNvPicPr>
          <p:nvPr/>
        </p:nvPicPr>
        <p:blipFill>
          <a:blip r:embed="rId3"/>
          <a:stretch>
            <a:fillRect/>
          </a:stretch>
        </p:blipFill>
        <p:spPr>
          <a:xfrm>
            <a:off x="922410" y="4246240"/>
            <a:ext cx="8427270" cy="3024336"/>
          </a:xfrm>
          <a:prstGeom prst="rect">
            <a:avLst/>
          </a:prstGeom>
        </p:spPr>
      </p:pic>
      <p:sp>
        <p:nvSpPr>
          <p:cNvPr id="7" name="TextBox 6"/>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4"/>
              </a:rPr>
              <a:t>http://cs231n.github.io/assets/nn1/layer_sizes.jpeg</a:t>
            </a:r>
            <a:endParaRPr lang="en-US" sz="1000" dirty="0"/>
          </a:p>
        </p:txBody>
      </p:sp>
    </p:spTree>
    <p:extLst>
      <p:ext uri="{BB962C8B-B14F-4D97-AF65-F5344CB8AC3E}">
        <p14:creationId xmlns:p14="http://schemas.microsoft.com/office/powerpoint/2010/main" val="1764208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Sigmoid</a:t>
            </a:r>
          </a:p>
        </p:txBody>
      </p:sp>
      <p:sp>
        <p:nvSpPr>
          <p:cNvPr id="3" name="Content Placeholder 2"/>
          <p:cNvSpPr>
            <a:spLocks noGrp="1"/>
          </p:cNvSpPr>
          <p:nvPr>
            <p:ph idx="1"/>
          </p:nvPr>
        </p:nvSpPr>
        <p:spPr/>
        <p:txBody>
          <a:bodyPr/>
          <a:lstStyle/>
          <a:p>
            <a:r>
              <a:rPr lang="en-US" b="1" i="1" dirty="0">
                <a:solidFill>
                  <a:srgbClr val="0070C0"/>
                </a:solidFill>
              </a:rPr>
              <a:t>Sigmoid function </a:t>
            </a:r>
            <a:r>
              <a:rPr lang="el-GR" dirty="0"/>
              <a:t>σ</a:t>
            </a:r>
            <a:r>
              <a:rPr lang="en-US" dirty="0"/>
              <a:t>: takes a real-valued number and “squashes” it into the range between 0 and 1</a:t>
            </a:r>
          </a:p>
          <a:p>
            <a:pPr lvl="1"/>
            <a:r>
              <a:rPr lang="en-US" dirty="0"/>
              <a:t>The output can be interpreted as the firing rate of a biological neuron</a:t>
            </a:r>
          </a:p>
          <a:p>
            <a:pPr lvl="2"/>
            <a:r>
              <a:rPr lang="en-US" dirty="0"/>
              <a:t>Not firing = 0; Fully firing = 1</a:t>
            </a:r>
          </a:p>
          <a:p>
            <a:pPr lvl="1"/>
            <a:r>
              <a:rPr lang="en-US" dirty="0"/>
              <a:t>When the neuron’s activation are 0 or 1, sigmoid neurons saturate</a:t>
            </a:r>
          </a:p>
          <a:p>
            <a:pPr lvl="2"/>
            <a:r>
              <a:rPr lang="en-US" dirty="0"/>
              <a:t>Gradients at these regions are almost zero (almost no signal will flow) </a:t>
            </a:r>
          </a:p>
          <a:p>
            <a:pPr lvl="1"/>
            <a:r>
              <a:rPr lang="en-US" dirty="0"/>
              <a:t>Sigmoid activations are less common in modern NNs</a:t>
            </a:r>
          </a:p>
          <a:p>
            <a:endParaRPr lang="en-US" dirty="0"/>
          </a:p>
          <a:p>
            <a:endParaRPr lang="en-US" dirty="0"/>
          </a:p>
        </p:txBody>
      </p:sp>
      <p:sp>
        <p:nvSpPr>
          <p:cNvPr id="7" name="Content Placeholder 6">
            <a:extLst>
              <a:ext uri="{FF2B5EF4-FFF2-40B4-BE49-F238E27FC236}">
                <a16:creationId xmlns:a16="http://schemas.microsoft.com/office/drawing/2014/main" id="{CA6211D1-CE35-4870-8EC5-E585E6537AA4}"/>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12"/>
          <p:cNvPicPr>
            <a:picLocks noChangeAspect="1"/>
          </p:cNvPicPr>
          <p:nvPr/>
        </p:nvPicPr>
        <p:blipFill>
          <a:blip r:embed="rId3"/>
          <a:stretch>
            <a:fillRect/>
          </a:stretch>
        </p:blipFill>
        <p:spPr>
          <a:xfrm>
            <a:off x="2833905" y="4606280"/>
            <a:ext cx="3672408" cy="2606720"/>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50329" y="5525042"/>
                <a:ext cx="12591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l-GR" sz="2000" i="1" smtClean="0">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50329" y="5525042"/>
                <a:ext cx="1259191" cy="307777"/>
              </a:xfrm>
              <a:prstGeom prst="rect">
                <a:avLst/>
              </a:prstGeom>
              <a:blipFill>
                <a:blip r:embed="rId4"/>
                <a:stretch>
                  <a:fillRect l="-436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62097" y="7085593"/>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562097" y="7085593"/>
                <a:ext cx="504056" cy="40100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128016" y="553600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8016" y="5536002"/>
                <a:ext cx="561873" cy="401007"/>
              </a:xfrm>
              <a:prstGeom prst="rect">
                <a:avLst/>
              </a:prstGeom>
              <a:blipFill>
                <a:blip r:embed="rId6"/>
                <a:stretch>
                  <a:fillRect l="-4348" r="-1087" b="-13636"/>
                </a:stretch>
              </a:blipFill>
            </p:spPr>
            <p:txBody>
              <a:bodyPr/>
              <a:lstStyle/>
              <a:p>
                <a:r>
                  <a:rPr lang="en-US">
                    <a:noFill/>
                  </a:rPr>
                  <a:t> </a:t>
                </a:r>
              </a:p>
            </p:txBody>
          </p:sp>
        </mc:Fallback>
      </mc:AlternateContent>
    </p:spTree>
    <p:extLst>
      <p:ext uri="{BB962C8B-B14F-4D97-AF65-F5344CB8AC3E}">
        <p14:creationId xmlns:p14="http://schemas.microsoft.com/office/powerpoint/2010/main" val="906045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Activation: </a:t>
            </a:r>
            <a:r>
              <a:rPr lang="en-US" dirty="0" err="1"/>
              <a:t>Tanh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Tanh</a:t>
                </a:r>
                <a:r>
                  <a:rPr lang="en-US" b="1" i="1" dirty="0">
                    <a:solidFill>
                      <a:srgbClr val="0070C0"/>
                    </a:solidFill>
                  </a:rPr>
                  <a:t> function</a:t>
                </a:r>
                <a:r>
                  <a:rPr lang="en-US" dirty="0"/>
                  <a:t>: takes a real-valued number and “squashes” it into range between -1 and 1</a:t>
                </a:r>
              </a:p>
              <a:p>
                <a:pPr lvl="1"/>
                <a:r>
                  <a:rPr lang="en-US" dirty="0"/>
                  <a:t>Like sigmoid, </a:t>
                </a:r>
                <a:r>
                  <a:rPr lang="en-US" dirty="0" err="1"/>
                  <a:t>tanh</a:t>
                </a:r>
                <a:r>
                  <a:rPr lang="en-US" dirty="0"/>
                  <a:t> neurons saturate</a:t>
                </a:r>
              </a:p>
              <a:p>
                <a:pPr lvl="1"/>
                <a:r>
                  <a:rPr lang="en-US" dirty="0"/>
                  <a:t>Unlike sigmoid, the output is zero-centered</a:t>
                </a:r>
              </a:p>
              <a:p>
                <a:pPr lvl="2"/>
                <a:r>
                  <a:rPr lang="en-US" dirty="0"/>
                  <a:t>It is therefore preferred than sigmoid</a:t>
                </a:r>
              </a:p>
              <a:p>
                <a:pPr lvl="1"/>
                <a:r>
                  <a:rPr lang="en-US" dirty="0"/>
                  <a:t>Tanh is a scaled sigmoid: </a:t>
                </a:r>
                <a14:m>
                  <m:oMath xmlns:m="http://schemas.openxmlformats.org/officeDocument/2006/math">
                    <m:r>
                      <m:rPr>
                        <m:sty m:val="p"/>
                      </m:rPr>
                      <a:rPr lang="en-US" i="1" dirty="0" smtClean="0">
                        <a:latin typeface="Cambria Math" panose="02040503050406030204" pitchFamily="18" charset="0"/>
                      </a:rPr>
                      <m:t>tanh</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)=2∙</m:t>
                    </m:r>
                    <m:r>
                      <a:rPr lang="el-GR" i="1" dirty="0">
                        <a:latin typeface="Cambria Math" panose="02040503050406030204" pitchFamily="18" charset="0"/>
                        <a:cs typeface="Calibri" panose="020F0502020204030204" pitchFamily="34" charset="0"/>
                      </a:rPr>
                      <m:t>𝜎</m:t>
                    </m:r>
                    <m:r>
                      <a:rPr lang="en-US" i="1" dirty="0">
                        <a:latin typeface="Cambria Math" panose="02040503050406030204" pitchFamily="18" charset="0"/>
                      </a:rPr>
                      <m:t>(2</m:t>
                    </m:r>
                    <m:r>
                      <a:rPr lang="en-US" i="1" dirty="0">
                        <a:latin typeface="Cambria Math" panose="02040503050406030204" pitchFamily="18" charset="0"/>
                      </a:rPr>
                      <m:t>𝑥</m:t>
                    </m:r>
                    <m:r>
                      <a:rPr lang="en-US" i="1" dirty="0">
                        <a:latin typeface="Cambria Math" panose="02040503050406030204" pitchFamily="18" charset="0"/>
                      </a:rPr>
                      <m:t>)−1</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381"/>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8B2DE8FC-2A94-4094-B27E-CCDBEA881FD5}"/>
              </a:ext>
            </a:extLst>
          </p:cNvPr>
          <p:cNvSpPr>
            <a:spLocks noGrp="1"/>
          </p:cNvSpPr>
          <p:nvPr>
            <p:ph idx="10"/>
          </p:nvPr>
        </p:nvSpPr>
        <p:spPr/>
        <p:txBody>
          <a:bodyPr/>
          <a:lstStyle/>
          <a:p>
            <a:r>
              <a:rPr lang="en-US" dirty="0"/>
              <a:t>Introduction to Neural Networks</a:t>
            </a:r>
          </a:p>
          <a:p>
            <a:endParaRPr lang="en-US" dirty="0"/>
          </a:p>
        </p:txBody>
      </p:sp>
      <p:sp>
        <p:nvSpPr>
          <p:cNvPr id="6" name="TextBox 5"/>
          <p:cNvSpPr txBox="1"/>
          <p:nvPr/>
        </p:nvSpPr>
        <p:spPr>
          <a:xfrm>
            <a:off x="1716832"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pic>
        <p:nvPicPr>
          <p:cNvPr id="8" name="Εικόνα 4"/>
          <p:cNvPicPr>
            <a:picLocks noChangeAspect="1"/>
          </p:cNvPicPr>
          <p:nvPr/>
        </p:nvPicPr>
        <p:blipFill>
          <a:blip r:embed="rId4"/>
          <a:stretch>
            <a:fillRect/>
          </a:stretch>
        </p:blipFill>
        <p:spPr>
          <a:xfrm>
            <a:off x="2240515" y="4246240"/>
            <a:ext cx="3785406" cy="266879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673993" y="5288156"/>
                <a:ext cx="145155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6673993" y="5288156"/>
                <a:ext cx="1451551" cy="307777"/>
              </a:xfrm>
              <a:prstGeom prst="rect">
                <a:avLst/>
              </a:prstGeom>
              <a:blipFill>
                <a:blip r:embed="rId5"/>
                <a:stretch>
                  <a:fillRect l="-3782"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81705" y="6838528"/>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081705" y="6838528"/>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75616" y="5326360"/>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1575616" y="5326360"/>
                <a:ext cx="561873" cy="401007"/>
              </a:xfrm>
              <a:prstGeom prst="rect">
                <a:avLst/>
              </a:prstGeom>
              <a:blipFill>
                <a:blip r:embed="rId7"/>
                <a:stretch>
                  <a:fillRect l="-4301" r="-1075" b="-13636"/>
                </a:stretch>
              </a:blipFill>
            </p:spPr>
            <p:txBody>
              <a:bodyPr/>
              <a:lstStyle/>
              <a:p>
                <a:r>
                  <a:rPr lang="en-US">
                    <a:noFill/>
                  </a:rPr>
                  <a:t> </a:t>
                </a:r>
              </a:p>
            </p:txBody>
          </p:sp>
        </mc:Fallback>
      </mc:AlternateContent>
    </p:spTree>
    <p:extLst>
      <p:ext uri="{BB962C8B-B14F-4D97-AF65-F5344CB8AC3E}">
        <p14:creationId xmlns:p14="http://schemas.microsoft.com/office/powerpoint/2010/main" val="3235579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err="1">
                    <a:solidFill>
                      <a:srgbClr val="0070C0"/>
                    </a:solidFill>
                  </a:rPr>
                  <a:t>ReLU</a:t>
                </a:r>
                <a:r>
                  <a:rPr lang="en-US" dirty="0"/>
                  <a:t> (Rectified Linear Unit): takes a real-valued number and thresholds it at zero</a:t>
                </a:r>
              </a:p>
              <a:p>
                <a:pPr marL="0" indent="914400">
                  <a:buNone/>
                </a:pPr>
                <a:r>
                  <a:rPr lang="en-US" dirty="0"/>
                  <a:t>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 </m:t>
                    </m:r>
                    <m:r>
                      <m:rPr>
                        <m:sty m:val="p"/>
                      </m:rPr>
                      <a:rPr lang="en-US">
                        <a:latin typeface="Cambria Math" panose="02040503050406030204" pitchFamily="18" charset="0"/>
                      </a:rPr>
                      <m:t>max</m:t>
                    </m:r>
                    <m:r>
                      <a:rPr lang="en-US">
                        <a:latin typeface="Cambria Math" panose="02040503050406030204" pitchFamily="18" charset="0"/>
                      </a:rPr>
                      <m:t>(0,</m:t>
                    </m:r>
                    <m:r>
                      <a:rPr lang="en-US">
                        <a:latin typeface="Cambria Math" panose="02040503050406030204" pitchFamily="18" charset="0"/>
                      </a:rPr>
                      <m:t>𝑥</m:t>
                    </m:r>
                    <m:r>
                      <a:rPr lang="en-US">
                        <a:latin typeface="Cambria Math" panose="02040503050406030204" pitchFamily="18" charset="0"/>
                      </a:rPr>
                      <m:t>)</m:t>
                    </m:r>
                  </m:oMath>
                </a14:m>
                <a:endParaRPr lang="el-GR" dirty="0"/>
              </a:p>
              <a:p>
                <a:pPr lvl="1"/>
                <a:endParaRPr lang="en-US" sz="800"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58BFBF77-F994-45F1-B595-5D00D9767D71}"/>
              </a:ext>
            </a:extLst>
          </p:cNvPr>
          <p:cNvSpPr>
            <a:spLocks noGrp="1"/>
          </p:cNvSpPr>
          <p:nvPr>
            <p:ph idx="10"/>
          </p:nvPr>
        </p:nvSpPr>
        <p:spPr/>
        <p:txBody>
          <a:bodyPr/>
          <a:lstStyle/>
          <a:p>
            <a:r>
              <a:rPr lang="en-US" dirty="0"/>
              <a:t>Introduction to Neural Networks</a:t>
            </a:r>
          </a:p>
          <a:p>
            <a:endParaRPr lang="en-US" dirty="0"/>
          </a:p>
        </p:txBody>
      </p:sp>
      <p:sp>
        <p:nvSpPr>
          <p:cNvPr id="9" name="Content Placeholder 2">
            <a:extLst>
              <a:ext uri="{FF2B5EF4-FFF2-40B4-BE49-F238E27FC236}">
                <a16:creationId xmlns:a16="http://schemas.microsoft.com/office/drawing/2014/main" id="{576C84E7-8937-4B67-868E-6946BB85D5D8}"/>
              </a:ext>
            </a:extLst>
          </p:cNvPr>
          <p:cNvSpPr txBox="1">
            <a:spLocks/>
          </p:cNvSpPr>
          <p:nvPr/>
        </p:nvSpPr>
        <p:spPr>
          <a:xfrm>
            <a:off x="281391" y="3349820"/>
            <a:ext cx="5323873" cy="4064772"/>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Most modern deep NNs use </a:t>
            </a:r>
            <a:r>
              <a:rPr lang="en-US" dirty="0" err="1"/>
              <a:t>ReLU</a:t>
            </a:r>
            <a:r>
              <a:rPr lang="en-US" dirty="0"/>
              <a:t> activations </a:t>
            </a:r>
          </a:p>
          <a:p>
            <a:pPr lvl="1"/>
            <a:r>
              <a:rPr lang="en-US" dirty="0" err="1"/>
              <a:t>ReLU</a:t>
            </a:r>
            <a:r>
              <a:rPr lang="en-US" dirty="0"/>
              <a:t> is fast to compute </a:t>
            </a:r>
          </a:p>
          <a:p>
            <a:pPr lvl="2"/>
            <a:r>
              <a:rPr lang="en-US" dirty="0"/>
              <a:t>Compared to sigmoid, tanh </a:t>
            </a:r>
          </a:p>
          <a:p>
            <a:pPr lvl="2"/>
            <a:r>
              <a:rPr lang="en-US" dirty="0"/>
              <a:t>Simply threshold a matrix at zero</a:t>
            </a:r>
          </a:p>
          <a:p>
            <a:pPr lvl="1"/>
            <a:r>
              <a:rPr lang="en-US" dirty="0"/>
              <a:t>Accelerates the convergence of gradient descent</a:t>
            </a:r>
          </a:p>
          <a:p>
            <a:pPr lvl="2"/>
            <a:r>
              <a:rPr lang="en-US" dirty="0"/>
              <a:t>Due to linear, non-saturating form </a:t>
            </a:r>
          </a:p>
          <a:p>
            <a:pPr lvl="1"/>
            <a:r>
              <a:rPr lang="en-US" dirty="0"/>
              <a:t>Prevents the gradient vanishing problem</a:t>
            </a:r>
          </a:p>
          <a:p>
            <a:endParaRPr lang="en-US" dirty="0"/>
          </a:p>
        </p:txBody>
      </p:sp>
      <p:pic>
        <p:nvPicPr>
          <p:cNvPr id="8" name="Εικόνα 5"/>
          <p:cNvPicPr>
            <a:picLocks noChangeAspect="1"/>
          </p:cNvPicPr>
          <p:nvPr/>
        </p:nvPicPr>
        <p:blipFill>
          <a:blip r:embed="rId4"/>
          <a:stretch>
            <a:fillRect/>
          </a:stretch>
        </p:blipFill>
        <p:spPr>
          <a:xfrm>
            <a:off x="5965304" y="2909561"/>
            <a:ext cx="3925303" cy="280738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7621488" y="2660394"/>
                <a:ext cx="107907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l-GR" sz="2000" i="1">
                              <a:latin typeface="Cambria Math" panose="02040503050406030204" pitchFamily="18" charset="0"/>
                              <a:ea typeface="Cambria Math" panose="02040503050406030204" pitchFamily="18" charset="0"/>
                            </a:rPr>
                            <m:t>ℝ</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7621488" y="2660394"/>
                <a:ext cx="1079077" cy="307777"/>
              </a:xfrm>
              <a:prstGeom prst="rect">
                <a:avLst/>
              </a:prstGeom>
              <a:blipFill>
                <a:blip r:embed="rId5"/>
                <a:stretch>
                  <a:fillRect l="-5085" r="-226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765504" y="5717441"/>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7765504" y="5717441"/>
                <a:ext cx="504056" cy="40100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03431" y="3814192"/>
                <a:ext cx="561873"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𝑥</m:t>
                          </m:r>
                        </m:e>
                      </m:d>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5403431" y="3814192"/>
                <a:ext cx="561873" cy="401007"/>
              </a:xfrm>
              <a:prstGeom prst="rect">
                <a:avLst/>
              </a:prstGeom>
              <a:blipFill>
                <a:blip r:embed="rId7"/>
                <a:stretch>
                  <a:fillRect l="-4301" r="-1075" b="-15385"/>
                </a:stretch>
              </a:blipFill>
            </p:spPr>
            <p:txBody>
              <a:bodyPr/>
              <a:lstStyle/>
              <a:p>
                <a:r>
                  <a:rPr lang="en-US">
                    <a:noFill/>
                  </a:rPr>
                  <a:t> </a:t>
                </a:r>
              </a:p>
            </p:txBody>
          </p:sp>
        </mc:Fallback>
      </mc:AlternateContent>
    </p:spTree>
    <p:extLst>
      <p:ext uri="{BB962C8B-B14F-4D97-AF65-F5344CB8AC3E}">
        <p14:creationId xmlns:p14="http://schemas.microsoft.com/office/powerpoint/2010/main" val="2092541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6866" name="Picture 2" descr="Explain Step / Threshold and Leaky ReLU Activation Functions | i2tuto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264" y="4390256"/>
            <a:ext cx="4327681" cy="2737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Activation: Leaky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problem of </a:t>
                </a:r>
                <a:r>
                  <a:rPr lang="en-US" dirty="0" err="1"/>
                  <a:t>ReLU</a:t>
                </a:r>
                <a:r>
                  <a:rPr lang="en-US" dirty="0"/>
                  <a:t> activations: they can “die”</a:t>
                </a:r>
              </a:p>
              <a:p>
                <a:pPr lvl="1"/>
                <a:r>
                  <a:rPr lang="en-US" dirty="0" err="1"/>
                  <a:t>ReLU</a:t>
                </a:r>
                <a:r>
                  <a:rPr lang="en-US" dirty="0"/>
                  <a:t> could cause weights to update  in a way that the gradients can become zero and the neuron will not activate again on any data </a:t>
                </a:r>
              </a:p>
              <a:p>
                <a:pPr lvl="1"/>
                <a:r>
                  <a:rPr lang="en-US" dirty="0"/>
                  <a:t>E.g., when a large learning rate is used</a:t>
                </a:r>
              </a:p>
              <a:p>
                <a:pPr lvl="1"/>
                <a:endParaRPr lang="en-US" sz="1000" dirty="0"/>
              </a:p>
              <a:p>
                <a:r>
                  <a:rPr lang="en-US" b="1" i="1" dirty="0">
                    <a:solidFill>
                      <a:srgbClr val="0070C0"/>
                    </a:solidFill>
                  </a:rPr>
                  <a:t>Leaky </a:t>
                </a:r>
                <a:r>
                  <a:rPr lang="en-US" b="1" i="1" dirty="0" err="1">
                    <a:solidFill>
                      <a:srgbClr val="0070C0"/>
                    </a:solidFill>
                  </a:rPr>
                  <a:t>ReLU</a:t>
                </a:r>
                <a:r>
                  <a:rPr lang="en-US" b="1" i="1" dirty="0">
                    <a:solidFill>
                      <a:srgbClr val="0070C0"/>
                    </a:solidFill>
                  </a:rPr>
                  <a:t> </a:t>
                </a:r>
                <a:r>
                  <a:rPr lang="en-US" sz="2200" dirty="0"/>
                  <a:t>activation function is a variant of </a:t>
                </a:r>
                <a:r>
                  <a:rPr lang="en-US" sz="2200" dirty="0" err="1"/>
                  <a:t>ReLU</a:t>
                </a:r>
                <a:endParaRPr lang="en-US" sz="2200" dirty="0"/>
              </a:p>
              <a:p>
                <a:pPr lvl="1"/>
                <a:r>
                  <a:rPr lang="en-US" dirty="0"/>
                  <a:t>Instead of the function being 0 when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&lt;0</m:t>
                    </m:r>
                  </m:oMath>
                </a14:m>
                <a:r>
                  <a:rPr lang="en-US" dirty="0"/>
                  <a:t>, a leaky </a:t>
                </a:r>
                <a:r>
                  <a:rPr lang="en-US" dirty="0" err="1"/>
                  <a:t>ReLU</a:t>
                </a:r>
                <a:r>
                  <a:rPr lang="en-US" dirty="0"/>
                  <a:t> has a small negative slope (e.g., </a:t>
                </a:r>
                <a:r>
                  <a:rPr lang="el-GR" dirty="0"/>
                  <a:t>α</a:t>
                </a:r>
                <a:r>
                  <a:rPr lang="en-US" dirty="0"/>
                  <a:t> = 0.01, or similar)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99" t="-795" r="-318"/>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C81FB213-BE4A-4EF9-A7CD-A1692DE17AEE}"/>
              </a:ext>
            </a:extLst>
          </p:cNvPr>
          <p:cNvSpPr>
            <a:spLocks noGrp="1"/>
          </p:cNvSpPr>
          <p:nvPr>
            <p:ph idx="10"/>
          </p:nvPr>
        </p:nvSpPr>
        <p:spPr/>
        <p:txBody>
          <a:bodyPr/>
          <a:lstStyle/>
          <a:p>
            <a:r>
              <a:rPr lang="en-US" dirty="0"/>
              <a:t>Introduction to Neural Networks</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6228854" y="4751912"/>
                <a:ext cx="2592288"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m>
                            <m:mPr>
                              <m:mcs>
                                <m:mc>
                                  <m:mcPr>
                                    <m:count m:val="1"/>
                                    <m:mcJc m:val="center"/>
                                  </m:mcPr>
                                </m:mc>
                              </m:mcs>
                              <m:ctrlPr>
                                <a:rPr lang="en-US" sz="1800" b="0" i="1" smtClean="0">
                                  <a:latin typeface="Cambria Math" panose="02040503050406030204" pitchFamily="18" charset="0"/>
                                </a:rPr>
                              </m:ctrlPr>
                            </m:mP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&lt;0   </m:t>
                                      </m:r>
                                    </m:e>
                                  </m:mr>
                                </m:m>
                              </m:e>
                            </m:mr>
                            <m:mr>
                              <m:e>
                                <m:m>
                                  <m:mPr>
                                    <m:mcs>
                                      <m:mc>
                                        <m:mcPr>
                                          <m:count m:val="2"/>
                                          <m:mcJc m:val="center"/>
                                        </m:mcPr>
                                      </m:mc>
                                    </m:mcs>
                                    <m:ctrlPr>
                                      <a:rPr lang="en-US" sz="1800" b="0" i="1" smtClean="0">
                                        <a:latin typeface="Cambria Math" panose="02040503050406030204" pitchFamily="18" charset="0"/>
                                      </a:rPr>
                                    </m:ctrlPr>
                                  </m:mPr>
                                  <m:mr>
                                    <m:e>
                                      <m:r>
                                        <m:rPr>
                                          <m:brk m:alnAt="7"/>
                                        </m:rPr>
                                        <a:rPr lang="en-US" sz="1800" b="0" i="1" smtClean="0">
                                          <a:latin typeface="Cambria Math" panose="02040503050406030204" pitchFamily="18" charset="0"/>
                                        </a:rPr>
                                        <m:t>𝑥</m:t>
                                      </m:r>
                                    </m:e>
                                    <m:e>
                                      <m:r>
                                        <m:rPr>
                                          <m:sty m:val="p"/>
                                        </m:rPr>
                                        <a:rPr lang="en-US" sz="1800" b="0" i="0" smtClean="0">
                                          <a:latin typeface="Cambria Math" panose="02040503050406030204" pitchFamily="18" charset="0"/>
                                        </a:rPr>
                                        <m:t>for</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rPr>
                                        <m:t>0</m:t>
                                      </m:r>
                                    </m:e>
                                  </m:mr>
                                </m:m>
                              </m:e>
                            </m:mr>
                          </m:m>
                        </m:e>
                      </m:d>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228854" y="4751912"/>
                <a:ext cx="2592288" cy="710194"/>
              </a:xfrm>
              <a:prstGeom prst="rect">
                <a:avLst/>
              </a:prstGeom>
              <a:blipFill>
                <a:blip r:embed="rId5"/>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D8490CA-99DD-4EBA-8EA2-7A6DA7D49AC2}"/>
              </a:ext>
            </a:extLst>
          </p:cNvPr>
          <p:cNvSpPr txBox="1">
            <a:spLocks/>
          </p:cNvSpPr>
          <p:nvPr/>
        </p:nvSpPr>
        <p:spPr>
          <a:xfrm>
            <a:off x="195681" y="4606280"/>
            <a:ext cx="5121552" cy="180020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This resolves the dying </a:t>
            </a:r>
            <a:r>
              <a:rPr lang="en-US" dirty="0" err="1"/>
              <a:t>ReLU</a:t>
            </a:r>
            <a:r>
              <a:rPr lang="en-US" dirty="0"/>
              <a:t> problem</a:t>
            </a:r>
          </a:p>
          <a:p>
            <a:pPr lvl="1"/>
            <a:r>
              <a:rPr lang="en-US" dirty="0"/>
              <a:t>Most current works still use </a:t>
            </a:r>
            <a:r>
              <a:rPr lang="en-US" dirty="0" err="1"/>
              <a:t>ReLU</a:t>
            </a:r>
            <a:endParaRPr lang="en-US" dirty="0"/>
          </a:p>
          <a:p>
            <a:pPr lvl="2"/>
            <a:r>
              <a:rPr lang="en-US" dirty="0"/>
              <a:t>With a proper setting of the learning rate, the problem of dying </a:t>
            </a:r>
            <a:r>
              <a:rPr lang="en-US" dirty="0" err="1"/>
              <a:t>ReLU</a:t>
            </a:r>
            <a:r>
              <a:rPr lang="en-US" dirty="0"/>
              <a:t> can be avoided</a:t>
            </a:r>
          </a:p>
          <a:p>
            <a:endParaRPr lang="en-US" dirty="0"/>
          </a:p>
        </p:txBody>
      </p:sp>
    </p:spTree>
    <p:extLst>
      <p:ext uri="{BB962C8B-B14F-4D97-AF65-F5344CB8AC3E}">
        <p14:creationId xmlns:p14="http://schemas.microsoft.com/office/powerpoint/2010/main" val="3962503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p:txBody>
          <a:bodyPr>
            <a:normAutofit/>
          </a:bodyPr>
          <a:lstStyle/>
          <a:p>
            <a:r>
              <a:rPr lang="en-US" b="1" i="1" dirty="0">
                <a:solidFill>
                  <a:srgbClr val="0070C0"/>
                </a:solidFill>
              </a:rPr>
              <a:t>Supervised learning </a:t>
            </a:r>
            <a:r>
              <a:rPr lang="en-US" dirty="0"/>
              <a:t>categories and techniques</a:t>
            </a:r>
          </a:p>
          <a:p>
            <a:pPr lvl="1"/>
            <a:r>
              <a:rPr lang="en-US" b="1" dirty="0"/>
              <a:t>Numerical classifier functions	</a:t>
            </a:r>
          </a:p>
          <a:p>
            <a:pPr lvl="2"/>
            <a:r>
              <a:rPr lang="en-US" dirty="0"/>
              <a:t>Linear classifier, perceptron, logistic regression, support vector machines (SVM), neural networks </a:t>
            </a:r>
          </a:p>
          <a:p>
            <a:pPr lvl="1"/>
            <a:r>
              <a:rPr lang="en-US" b="1" dirty="0"/>
              <a:t>Parametric (probabilistic) functions </a:t>
            </a:r>
          </a:p>
          <a:p>
            <a:pPr lvl="2"/>
            <a:r>
              <a:rPr lang="en-US" dirty="0"/>
              <a:t>Naïve Bayes, Gaussian discriminant analysis (GDA), hidden Markov models (HMM), probabilistic graphical models 	</a:t>
            </a:r>
          </a:p>
          <a:p>
            <a:pPr lvl="1"/>
            <a:r>
              <a:rPr lang="en-US" b="1" dirty="0"/>
              <a:t>Non-parametric (instance-based) functions</a:t>
            </a:r>
          </a:p>
          <a:p>
            <a:pPr lvl="2"/>
            <a:r>
              <a:rPr lang="en-US" i="1" dirty="0"/>
              <a:t>k</a:t>
            </a:r>
            <a:r>
              <a:rPr lang="en-US" dirty="0"/>
              <a:t>-nearest neighbors, kernel regression, kernel density estimation, local regression</a:t>
            </a:r>
          </a:p>
          <a:p>
            <a:pPr lvl="1"/>
            <a:r>
              <a:rPr lang="en-US" b="1" dirty="0"/>
              <a:t>Symbolic functions</a:t>
            </a:r>
          </a:p>
          <a:p>
            <a:pPr lvl="2"/>
            <a:r>
              <a:rPr lang="en-US" dirty="0"/>
              <a:t>Decision trees, classification and regression trees (CART)	</a:t>
            </a:r>
          </a:p>
          <a:p>
            <a:pPr lvl="1"/>
            <a:r>
              <a:rPr lang="en-US" b="1" dirty="0"/>
              <a:t>Aggregation (ensemble) learning</a:t>
            </a:r>
          </a:p>
          <a:p>
            <a:pPr lvl="2"/>
            <a:r>
              <a:rPr lang="en-US" dirty="0"/>
              <a:t>Bagging, boosting (</a:t>
            </a:r>
            <a:r>
              <a:rPr lang="en-US" dirty="0" err="1"/>
              <a:t>Adaboost</a:t>
            </a:r>
            <a:r>
              <a:rPr lang="en-US" dirty="0"/>
              <a:t>), random forest 	</a:t>
            </a:r>
          </a:p>
          <a:p>
            <a:endParaRPr lang="en-US" dirty="0"/>
          </a:p>
        </p:txBody>
      </p:sp>
      <p:sp>
        <p:nvSpPr>
          <p:cNvPr id="5" name="Content Placeholder 4">
            <a:extLst>
              <a:ext uri="{FF2B5EF4-FFF2-40B4-BE49-F238E27FC236}">
                <a16:creationId xmlns:a16="http://schemas.microsoft.com/office/drawing/2014/main" id="{DF967BB1-BE7A-4EA6-8EFA-6066BB7B968A}"/>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1716832" y="7526179"/>
            <a:ext cx="6912768" cy="246221"/>
          </a:xfrm>
          <a:prstGeom prst="rect">
            <a:avLst/>
          </a:prstGeom>
          <a:noFill/>
        </p:spPr>
        <p:txBody>
          <a:bodyPr wrap="square" rtlCol="0">
            <a:spAutoFit/>
          </a:bodyPr>
          <a:lstStyle/>
          <a:p>
            <a:pPr algn="ctr"/>
            <a:r>
              <a:rPr lang="en-US" sz="1000" dirty="0"/>
              <a:t>Slide credit: Y-Fan Chang – An Overview of Machine Learning</a:t>
            </a:r>
          </a:p>
        </p:txBody>
      </p:sp>
    </p:spTree>
    <p:extLst>
      <p:ext uri="{BB962C8B-B14F-4D97-AF65-F5344CB8AC3E}">
        <p14:creationId xmlns:p14="http://schemas.microsoft.com/office/powerpoint/2010/main" val="2762715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Linear Function</a:t>
            </a:r>
          </a:p>
        </p:txBody>
      </p:sp>
      <p:sp>
        <p:nvSpPr>
          <p:cNvPr id="3" name="Content Placeholder 2"/>
          <p:cNvSpPr>
            <a:spLocks noGrp="1"/>
          </p:cNvSpPr>
          <p:nvPr>
            <p:ph idx="1"/>
          </p:nvPr>
        </p:nvSpPr>
        <p:spPr/>
        <p:txBody>
          <a:bodyPr/>
          <a:lstStyle/>
          <a:p>
            <a:r>
              <a:rPr lang="en-US" b="1" i="1" dirty="0">
                <a:solidFill>
                  <a:srgbClr val="0070C0"/>
                </a:solidFill>
              </a:rPr>
              <a:t>Linear function </a:t>
            </a:r>
            <a:r>
              <a:rPr lang="en-US" dirty="0"/>
              <a:t>means that the output signal is proportional to the input signal to the neuron</a:t>
            </a:r>
          </a:p>
        </p:txBody>
      </p:sp>
      <p:sp>
        <p:nvSpPr>
          <p:cNvPr id="4" name="Content Placeholder 3">
            <a:extLst>
              <a:ext uri="{FF2B5EF4-FFF2-40B4-BE49-F238E27FC236}">
                <a16:creationId xmlns:a16="http://schemas.microsoft.com/office/drawing/2014/main" id="{B185E73A-2B26-43C8-973B-AF8FF1BF4378}"/>
              </a:ext>
            </a:extLst>
          </p:cNvPr>
          <p:cNvSpPr>
            <a:spLocks noGrp="1"/>
          </p:cNvSpPr>
          <p:nvPr>
            <p:ph idx="10"/>
          </p:nvPr>
        </p:nvSpPr>
        <p:spPr/>
        <p:txBody>
          <a:bodyPr/>
          <a:lstStyle/>
          <a:p>
            <a:r>
              <a:rPr lang="en-US" dirty="0"/>
              <a:t>Introduction to Neural Networks</a:t>
            </a:r>
          </a:p>
          <a:p>
            <a:endParaRPr lang="en-US" dirty="0"/>
          </a:p>
        </p:txBody>
      </p:sp>
      <p:pic>
        <p:nvPicPr>
          <p:cNvPr id="37890" name="Picture 2" descr="Activation Functions in Neural Networks | by SAGAR SHARMA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5084"/>
          <a:stretch/>
        </p:blipFill>
        <p:spPr bwMode="auto">
          <a:xfrm>
            <a:off x="5749280" y="2917697"/>
            <a:ext cx="4032622" cy="2763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6040913" y="3161242"/>
                <a:ext cx="15121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𝑐𝑥</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6040913" y="3161242"/>
                <a:ext cx="1512168" cy="400110"/>
              </a:xfrm>
              <a:prstGeom prst="rect">
                <a:avLst/>
              </a:prstGeom>
              <a:blipFill>
                <a:blip r:embed="rId3"/>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273712" y="2518048"/>
                <a:ext cx="10678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r>
                        <a:rPr lang="is-IS" sz="2000" i="1">
                          <a:latin typeface="Cambria Math" charset="0"/>
                        </a:rPr>
                        <m:t>→</m:t>
                      </m:r>
                      <m:sSup>
                        <m:sSupPr>
                          <m:ctrlPr>
                            <a:rPr lang="el-GR" sz="2000" i="1">
                              <a:latin typeface="Cambria Math" panose="02040503050406030204" pitchFamily="18" charset="0"/>
                            </a:rPr>
                          </m:ctrlPr>
                        </m:sSupPr>
                        <m:e>
                          <m:r>
                            <a:rPr lang="el-GR" sz="2000" i="1">
                              <a:latin typeface="Cambria Math" panose="02040503050406030204" pitchFamily="18" charset="0"/>
                              <a:ea typeface="Cambria Math" panose="02040503050406030204" pitchFamily="18" charset="0"/>
                            </a:rPr>
                            <m:t>ℝ</m:t>
                          </m:r>
                        </m:e>
                        <m:sup>
                          <m:r>
                            <a:rPr lang="en-US" sz="2000" i="1">
                              <a:latin typeface="Cambria Math" charset="0"/>
                            </a:rPr>
                            <m:t>𝑛</m:t>
                          </m:r>
                        </m:sup>
                      </m:sSup>
                    </m:oMath>
                  </m:oMathPara>
                </a14:m>
                <a:endParaRPr lang="el-GR" sz="20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7273712" y="2518048"/>
                <a:ext cx="1067856" cy="307777"/>
              </a:xfrm>
              <a:prstGeom prst="rect">
                <a:avLst/>
              </a:prstGeom>
              <a:blipFill>
                <a:blip r:embed="rId4"/>
                <a:stretch>
                  <a:fillRect l="-5143" r="-571" b="-5882"/>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F65456C-029A-4C94-8B69-DF9AAC345745}"/>
              </a:ext>
            </a:extLst>
          </p:cNvPr>
          <p:cNvSpPr txBox="1">
            <a:spLocks/>
          </p:cNvSpPr>
          <p:nvPr/>
        </p:nvSpPr>
        <p:spPr>
          <a:xfrm>
            <a:off x="276673" y="2806080"/>
            <a:ext cx="5121552" cy="2852190"/>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dirty="0"/>
              <a:t>If the value of the constant </a:t>
            </a:r>
            <a:r>
              <a:rPr lang="en-US" i="1" dirty="0"/>
              <a:t>c</a:t>
            </a:r>
            <a:r>
              <a:rPr lang="en-US" dirty="0"/>
              <a:t> is 1, it is also called </a:t>
            </a:r>
            <a:r>
              <a:rPr lang="en-US" dirty="0">
                <a:solidFill>
                  <a:srgbClr val="FF0000"/>
                </a:solidFill>
              </a:rPr>
              <a:t>identity activation function</a:t>
            </a:r>
          </a:p>
          <a:p>
            <a:pPr lvl="1"/>
            <a:r>
              <a:rPr lang="en-US" dirty="0"/>
              <a:t>This activation type is used in regression problems</a:t>
            </a:r>
          </a:p>
          <a:p>
            <a:pPr lvl="2"/>
            <a:r>
              <a:rPr lang="en-US" dirty="0"/>
              <a:t>E.g., the last layer can have linear activation function, in order to output a real number (and not a class membership)</a:t>
            </a:r>
          </a:p>
          <a:p>
            <a:endParaRPr lang="en-US" dirty="0"/>
          </a:p>
        </p:txBody>
      </p:sp>
    </p:spTree>
    <p:extLst>
      <p:ext uri="{BB962C8B-B14F-4D97-AF65-F5344CB8AC3E}">
        <p14:creationId xmlns:p14="http://schemas.microsoft.com/office/powerpoint/2010/main" val="2182988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network </a:t>
                </a:r>
                <a:r>
                  <a:rPr lang="en-US" b="1" i="1" dirty="0">
                    <a:solidFill>
                      <a:srgbClr val="0070C0"/>
                    </a:solidFill>
                  </a:rPr>
                  <a:t>parameters</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include the </a:t>
                </a:r>
                <a:r>
                  <a:rPr lang="en-US" dirty="0">
                    <a:solidFill>
                      <a:srgbClr val="FF0000"/>
                    </a:solidFill>
                  </a:rPr>
                  <a:t>weight matrices </a:t>
                </a:r>
                <a:r>
                  <a:rPr lang="en-US" dirty="0"/>
                  <a:t>and </a:t>
                </a:r>
                <a:r>
                  <a:rPr lang="en-US" dirty="0">
                    <a:solidFill>
                      <a:srgbClr val="FF0000"/>
                    </a:solidFill>
                  </a:rPr>
                  <a:t>bias vectors </a:t>
                </a:r>
                <a:r>
                  <a:rPr lang="en-US" dirty="0"/>
                  <a:t>from all layers</a:t>
                </a:r>
              </a:p>
              <a:p>
                <a:endParaRPr lang="en-US" sz="1000" dirty="0"/>
              </a:p>
              <a:p>
                <a:endParaRPr lang="en-US" dirty="0"/>
              </a:p>
              <a:p>
                <a:pPr lvl="1"/>
                <a:r>
                  <a:rPr lang="en-US" dirty="0"/>
                  <a:t>Often, the model parameters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are referred to as </a:t>
                </a:r>
                <a:r>
                  <a:rPr lang="en-US" dirty="0">
                    <a:solidFill>
                      <a:srgbClr val="FF0000"/>
                    </a:solidFill>
                  </a:rPr>
                  <a:t>weights</a:t>
                </a:r>
              </a:p>
              <a:p>
                <a:r>
                  <a:rPr lang="en-US" dirty="0"/>
                  <a:t>Training a model to learn a set of parameters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𝜃</m:t>
                    </m:r>
                  </m:oMath>
                </a14:m>
                <a:r>
                  <a:rPr lang="en-US" dirty="0"/>
                  <a:t> that are optimal (according to a criterion) is one of the greatest challenges in ML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4" name="Content Placeholder 43">
            <a:extLst>
              <a:ext uri="{FF2B5EF4-FFF2-40B4-BE49-F238E27FC236}">
                <a16:creationId xmlns:a16="http://schemas.microsoft.com/office/drawing/2014/main" id="{96A9EFEA-418A-4B1F-A08B-1F71ECE6811D}"/>
              </a:ext>
            </a:extLst>
          </p:cNvPr>
          <p:cNvSpPr>
            <a:spLocks noGrp="1"/>
          </p:cNvSpPr>
          <p:nvPr>
            <p:ph idx="10"/>
          </p:nvPr>
        </p:nvSpPr>
        <p:spPr/>
        <p:txBody>
          <a:bodyPr/>
          <a:lstStyle/>
          <a:p>
            <a:r>
              <a:rPr lang="en-US" dirty="0"/>
              <a:t>Training Neural Networks</a:t>
            </a:r>
          </a:p>
          <a:p>
            <a:endParaRPr lang="en-US" dirty="0"/>
          </a:p>
        </p:txBody>
      </p:sp>
      <mc:AlternateContent xmlns:mc="http://schemas.openxmlformats.org/markup-compatibility/2006" xmlns:a14="http://schemas.microsoft.com/office/drawing/2010/main">
        <mc:Choice Requires="a14">
          <p:sp>
            <p:nvSpPr>
              <p:cNvPr id="4" name="文字方塊 2"/>
              <p:cNvSpPr txBox="1"/>
              <p:nvPr/>
            </p:nvSpPr>
            <p:spPr>
              <a:xfrm>
                <a:off x="2471013" y="2734072"/>
                <a:ext cx="4077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𝑊</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b="0" i="1" smtClean="0">
                                  <a:latin typeface="Cambria Math" panose="02040503050406030204" pitchFamily="18" charset="0"/>
                                </a:rPr>
                                <m:t>𝐿</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𝐿</m:t>
                              </m:r>
                            </m:sup>
                          </m:sSup>
                        </m:e>
                      </m:d>
                    </m:oMath>
                  </m:oMathPara>
                </a14:m>
                <a:endParaRPr lang="zh-TW" altLang="en-US" sz="2400" dirty="0"/>
              </a:p>
            </p:txBody>
          </p:sp>
        </mc:Choice>
        <mc:Fallback xmlns="">
          <p:sp>
            <p:nvSpPr>
              <p:cNvPr id="4" name="文字方塊 2"/>
              <p:cNvSpPr txBox="1">
                <a:spLocks noRot="1" noChangeAspect="1" noMove="1" noResize="1" noEditPoints="1" noAdjustHandles="1" noChangeArrowheads="1" noChangeShapeType="1" noTextEdit="1"/>
              </p:cNvSpPr>
              <p:nvPr/>
            </p:nvSpPr>
            <p:spPr>
              <a:xfrm>
                <a:off x="2471013" y="2734072"/>
                <a:ext cx="4077077" cy="369332"/>
              </a:xfrm>
              <a:prstGeom prst="rect">
                <a:avLst/>
              </a:prstGeom>
              <a:blipFill>
                <a:blip r:embed="rId4"/>
                <a:stretch>
                  <a:fillRect l="-1196" t="-1667" b="-8333"/>
                </a:stretch>
              </a:blipFill>
            </p:spPr>
            <p:txBody>
              <a:bodyPr/>
              <a:lstStyle/>
              <a:p>
                <a:r>
                  <a:rPr lang="en-US">
                    <a:noFill/>
                  </a:rPr>
                  <a:t> </a:t>
                </a:r>
              </a:p>
            </p:txBody>
          </p:sp>
        </mc:Fallback>
      </mc:AlternateContent>
      <p:pic>
        <p:nvPicPr>
          <p:cNvPr id="5" name="圖片 32"/>
          <p:cNvPicPr>
            <a:picLocks noChangeAspect="1"/>
          </p:cNvPicPr>
          <p:nvPr/>
        </p:nvPicPr>
        <p:blipFill>
          <a:blip r:embed="rId5"/>
          <a:stretch>
            <a:fillRect/>
          </a:stretch>
        </p:blipFill>
        <p:spPr>
          <a:xfrm>
            <a:off x="850332" y="4912575"/>
            <a:ext cx="2130022" cy="2116455"/>
          </a:xfrm>
          <a:prstGeom prst="rect">
            <a:avLst/>
          </a:prstGeom>
        </p:spPr>
      </p:pic>
      <p:sp>
        <p:nvSpPr>
          <p:cNvPr id="6" name="文字方塊 7"/>
          <p:cNvSpPr txBox="1"/>
          <p:nvPr/>
        </p:nvSpPr>
        <p:spPr>
          <a:xfrm>
            <a:off x="1097691" y="7016057"/>
            <a:ext cx="1693722" cy="401007"/>
          </a:xfrm>
          <a:prstGeom prst="rect">
            <a:avLst/>
          </a:prstGeom>
          <a:noFill/>
        </p:spPr>
        <p:txBody>
          <a:bodyPr wrap="square" rtlCol="0">
            <a:spAutoFit/>
          </a:bodyPr>
          <a:lstStyle/>
          <a:p>
            <a:r>
              <a:rPr lang="en-US" altLang="zh-TW" dirty="0"/>
              <a:t>16 x 16 = 256</a:t>
            </a:r>
            <a:endParaRPr lang="zh-TW" altLang="en-US" dirty="0"/>
          </a:p>
        </p:txBody>
      </p:sp>
      <p:sp>
        <p:nvSpPr>
          <p:cNvPr id="7" name="矩形 34"/>
          <p:cNvSpPr/>
          <p:nvPr/>
        </p:nvSpPr>
        <p:spPr>
          <a:xfrm>
            <a:off x="4393140" y="458185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39"/>
          <p:cNvSpPr/>
          <p:nvPr/>
        </p:nvSpPr>
        <p:spPr>
          <a:xfrm>
            <a:off x="3210037" y="460949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45"/>
          <p:cNvSpPr/>
          <p:nvPr/>
        </p:nvSpPr>
        <p:spPr>
          <a:xfrm>
            <a:off x="3278425" y="532718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0" name="矩形 46"/>
          <p:cNvSpPr/>
          <p:nvPr/>
        </p:nvSpPr>
        <p:spPr>
          <a:xfrm>
            <a:off x="3284243" y="475685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ext uri="{D42A27DB-BD31-4B8C-83A1-F6EECF244321}">
                <p14:modId xmlns:p14="http://schemas.microsoft.com/office/powerpoint/2010/main" val="3413417465"/>
              </p:ext>
            </p:extLst>
          </p:nvPr>
        </p:nvGraphicFramePr>
        <p:xfrm>
          <a:off x="3296942" y="4661609"/>
          <a:ext cx="325438" cy="461962"/>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49" name="Object 12"/>
                      <p:cNvPicPr>
                        <a:picLocks noChangeAspect="1" noChangeArrowheads="1"/>
                      </p:cNvPicPr>
                      <p:nvPr/>
                    </p:nvPicPr>
                    <p:blipFill>
                      <a:blip r:embed="rId7"/>
                      <a:srcRect/>
                      <a:stretch>
                        <a:fillRect/>
                      </a:stretch>
                    </p:blipFill>
                    <p:spPr bwMode="auto">
                      <a:xfrm>
                        <a:off x="3296942" y="466160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extLst>
              <p:ext uri="{D42A27DB-BD31-4B8C-83A1-F6EECF244321}">
                <p14:modId xmlns:p14="http://schemas.microsoft.com/office/powerpoint/2010/main" val="3555547750"/>
              </p:ext>
            </p:extLst>
          </p:nvPr>
        </p:nvGraphicFramePr>
        <p:xfrm>
          <a:off x="3302238" y="5244338"/>
          <a:ext cx="352425" cy="461963"/>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52" name="Object 12"/>
                      <p:cNvPicPr>
                        <a:picLocks noChangeAspect="1" noChangeArrowheads="1"/>
                      </p:cNvPicPr>
                      <p:nvPr/>
                    </p:nvPicPr>
                    <p:blipFill>
                      <a:blip r:embed="rId9"/>
                      <a:srcRect/>
                      <a:stretch>
                        <a:fillRect/>
                      </a:stretch>
                    </p:blipFill>
                    <p:spPr bwMode="auto">
                      <a:xfrm>
                        <a:off x="3302238" y="524433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橢圓 52"/>
          <p:cNvSpPr/>
          <p:nvPr/>
        </p:nvSpPr>
        <p:spPr>
          <a:xfrm>
            <a:off x="4490250" y="45928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橢圓 53"/>
          <p:cNvSpPr/>
          <p:nvPr/>
        </p:nvSpPr>
        <p:spPr>
          <a:xfrm>
            <a:off x="4492592" y="537142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4"/>
          <p:cNvSpPr/>
          <p:nvPr/>
        </p:nvSpPr>
        <p:spPr>
          <a:xfrm>
            <a:off x="4480959" y="659943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55"/>
          <p:cNvSpPr txBox="1"/>
          <p:nvPr/>
        </p:nvSpPr>
        <p:spPr>
          <a:xfrm rot="5400000">
            <a:off x="4478212" y="60217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矩形 58"/>
          <p:cNvSpPr/>
          <p:nvPr/>
        </p:nvSpPr>
        <p:spPr>
          <a:xfrm>
            <a:off x="3287950" y="672494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4038464341"/>
              </p:ext>
            </p:extLst>
          </p:nvPr>
        </p:nvGraphicFramePr>
        <p:xfrm>
          <a:off x="3216027" y="6628178"/>
          <a:ext cx="544512" cy="488950"/>
        </p:xfrm>
        <a:graphic>
          <a:graphicData uri="http://schemas.openxmlformats.org/presentationml/2006/ole">
            <mc:AlternateContent xmlns:mc="http://schemas.openxmlformats.org/markup-compatibility/2006">
              <mc:Choice xmlns:v="urn:schemas-microsoft-com:vml" Requires="v">
                <p:oleObj name="方程式" r:id="rId10" imgW="253800" imgH="228600" progId="Equation.3">
                  <p:embed/>
                </p:oleObj>
              </mc:Choice>
              <mc:Fallback>
                <p:oleObj name="方程式" r:id="rId10" imgW="253800" imgH="228600" progId="Equation.3">
                  <p:embed/>
                  <p:pic>
                    <p:nvPicPr>
                      <p:cNvPr id="62" name="Object 12"/>
                      <p:cNvPicPr>
                        <a:picLocks noChangeAspect="1" noChangeArrowheads="1"/>
                      </p:cNvPicPr>
                      <p:nvPr/>
                    </p:nvPicPr>
                    <p:blipFill>
                      <a:blip r:embed="rId11"/>
                      <a:srcRect/>
                      <a:stretch>
                        <a:fillRect/>
                      </a:stretch>
                    </p:blipFill>
                    <p:spPr bwMode="auto">
                      <a:xfrm>
                        <a:off x="3216027" y="6628178"/>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62"/>
          <p:cNvSpPr txBox="1"/>
          <p:nvPr/>
        </p:nvSpPr>
        <p:spPr>
          <a:xfrm rot="5400000">
            <a:off x="3163882" y="6009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0" name="文字方塊 71"/>
          <p:cNvSpPr txBox="1"/>
          <p:nvPr/>
        </p:nvSpPr>
        <p:spPr>
          <a:xfrm>
            <a:off x="5717457" y="45342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2"/>
          <p:cNvSpPr txBox="1"/>
          <p:nvPr/>
        </p:nvSpPr>
        <p:spPr>
          <a:xfrm>
            <a:off x="5735080" y="531977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3"/>
          <p:cNvSpPr txBox="1"/>
          <p:nvPr/>
        </p:nvSpPr>
        <p:spPr>
          <a:xfrm>
            <a:off x="5747260" y="657606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3" name="直線單箭頭接點 74"/>
          <p:cNvCxnSpPr>
            <a:stCxn id="13" idx="6"/>
          </p:cNvCxnSpPr>
          <p:nvPr/>
        </p:nvCxnSpPr>
        <p:spPr>
          <a:xfrm>
            <a:off x="5064408" y="48799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75"/>
          <p:cNvCxnSpPr/>
          <p:nvPr/>
        </p:nvCxnSpPr>
        <p:spPr>
          <a:xfrm>
            <a:off x="5064408" y="567168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6"/>
          <p:cNvCxnSpPr/>
          <p:nvPr/>
        </p:nvCxnSpPr>
        <p:spPr>
          <a:xfrm>
            <a:off x="5055117" y="689365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7"/>
          <p:cNvCxnSpPr>
            <a:stCxn id="14" idx="6"/>
          </p:cNvCxnSpPr>
          <p:nvPr/>
        </p:nvCxnSpPr>
        <p:spPr>
          <a:xfrm flipV="1">
            <a:off x="5066750" y="487993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8"/>
          <p:cNvCxnSpPr>
            <a:stCxn id="13" idx="6"/>
          </p:cNvCxnSpPr>
          <p:nvPr/>
        </p:nvCxnSpPr>
        <p:spPr>
          <a:xfrm>
            <a:off x="5064408" y="487993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9"/>
          <p:cNvCxnSpPr>
            <a:stCxn id="13" idx="6"/>
          </p:cNvCxnSpPr>
          <p:nvPr/>
        </p:nvCxnSpPr>
        <p:spPr>
          <a:xfrm>
            <a:off x="5064408" y="487993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80"/>
          <p:cNvCxnSpPr>
            <a:stCxn id="14" idx="6"/>
          </p:cNvCxnSpPr>
          <p:nvPr/>
        </p:nvCxnSpPr>
        <p:spPr>
          <a:xfrm>
            <a:off x="5066750" y="565850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1"/>
          <p:cNvCxnSpPr>
            <a:stCxn id="15" idx="6"/>
          </p:cNvCxnSpPr>
          <p:nvPr/>
        </p:nvCxnSpPr>
        <p:spPr>
          <a:xfrm flipV="1">
            <a:off x="5055117" y="487993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2"/>
          <p:cNvCxnSpPr>
            <a:stCxn id="15" idx="6"/>
          </p:cNvCxnSpPr>
          <p:nvPr/>
        </p:nvCxnSpPr>
        <p:spPr>
          <a:xfrm flipV="1">
            <a:off x="5055117" y="565850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3"/>
          <p:cNvCxnSpPr>
            <a:endCxn id="13" idx="2"/>
          </p:cNvCxnSpPr>
          <p:nvPr/>
        </p:nvCxnSpPr>
        <p:spPr>
          <a:xfrm flipV="1">
            <a:off x="3630850" y="487993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4"/>
          <p:cNvCxnSpPr>
            <a:stCxn id="10" idx="3"/>
            <a:endCxn id="14" idx="2"/>
          </p:cNvCxnSpPr>
          <p:nvPr/>
        </p:nvCxnSpPr>
        <p:spPr>
          <a:xfrm>
            <a:off x="3627143" y="492830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5"/>
          <p:cNvCxnSpPr>
            <a:stCxn id="10" idx="3"/>
            <a:endCxn id="15" idx="2"/>
          </p:cNvCxnSpPr>
          <p:nvPr/>
        </p:nvCxnSpPr>
        <p:spPr>
          <a:xfrm>
            <a:off x="3627143" y="492830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6"/>
          <p:cNvCxnSpPr>
            <a:stCxn id="12" idx="3"/>
            <a:endCxn id="13" idx="2"/>
          </p:cNvCxnSpPr>
          <p:nvPr/>
        </p:nvCxnSpPr>
        <p:spPr>
          <a:xfrm flipV="1">
            <a:off x="3654663" y="487993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7"/>
          <p:cNvCxnSpPr>
            <a:stCxn id="9" idx="3"/>
            <a:endCxn id="14" idx="2"/>
          </p:cNvCxnSpPr>
          <p:nvPr/>
        </p:nvCxnSpPr>
        <p:spPr>
          <a:xfrm>
            <a:off x="3621325" y="549863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8"/>
          <p:cNvCxnSpPr>
            <a:stCxn id="9" idx="3"/>
            <a:endCxn id="15" idx="2"/>
          </p:cNvCxnSpPr>
          <p:nvPr/>
        </p:nvCxnSpPr>
        <p:spPr>
          <a:xfrm>
            <a:off x="3621325" y="549863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9"/>
          <p:cNvCxnSpPr>
            <a:stCxn id="18" idx="3"/>
            <a:endCxn id="13" idx="2"/>
          </p:cNvCxnSpPr>
          <p:nvPr/>
        </p:nvCxnSpPr>
        <p:spPr>
          <a:xfrm flipV="1">
            <a:off x="3692822" y="487993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90"/>
          <p:cNvCxnSpPr>
            <a:stCxn id="18" idx="3"/>
            <a:endCxn id="14" idx="2"/>
          </p:cNvCxnSpPr>
          <p:nvPr/>
        </p:nvCxnSpPr>
        <p:spPr>
          <a:xfrm flipV="1">
            <a:off x="3666453" y="565850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1"/>
          <p:cNvCxnSpPr>
            <a:stCxn id="18" idx="3"/>
            <a:endCxn id="15" idx="2"/>
          </p:cNvCxnSpPr>
          <p:nvPr/>
        </p:nvCxnSpPr>
        <p:spPr>
          <a:xfrm>
            <a:off x="3666453" y="687311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手繪多邊形 11"/>
          <p:cNvSpPr/>
          <p:nvPr/>
        </p:nvSpPr>
        <p:spPr>
          <a:xfrm>
            <a:off x="976064" y="4670890"/>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手繪多邊形 13"/>
          <p:cNvSpPr/>
          <p:nvPr/>
        </p:nvSpPr>
        <p:spPr>
          <a:xfrm>
            <a:off x="1109414" y="4843831"/>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手繪多邊形 21"/>
          <p:cNvSpPr/>
          <p:nvPr/>
        </p:nvSpPr>
        <p:spPr>
          <a:xfrm>
            <a:off x="2842964" y="6886940"/>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120"/>
          <p:cNvSpPr/>
          <p:nvPr/>
        </p:nvSpPr>
        <p:spPr>
          <a:xfrm>
            <a:off x="7550412" y="45941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6" name="直線單箭頭接點 122"/>
          <p:cNvCxnSpPr/>
          <p:nvPr/>
        </p:nvCxnSpPr>
        <p:spPr>
          <a:xfrm>
            <a:off x="6856692" y="5630274"/>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23"/>
          <p:cNvCxnSpPr/>
          <p:nvPr/>
        </p:nvCxnSpPr>
        <p:spPr>
          <a:xfrm>
            <a:off x="6966008" y="6876164"/>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4"/>
          <p:cNvCxnSpPr/>
          <p:nvPr/>
        </p:nvCxnSpPr>
        <p:spPr>
          <a:xfrm>
            <a:off x="6832808" y="4851471"/>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29"/>
          <p:cNvSpPr txBox="1"/>
          <p:nvPr/>
        </p:nvSpPr>
        <p:spPr>
          <a:xfrm rot="5400000">
            <a:off x="7492602" y="609511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文字方塊 130"/>
          <p:cNvSpPr txBox="1"/>
          <p:nvPr/>
        </p:nvSpPr>
        <p:spPr>
          <a:xfrm>
            <a:off x="7561695" y="4576290"/>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1" name="文字方塊 131"/>
          <p:cNvSpPr txBox="1"/>
          <p:nvPr/>
        </p:nvSpPr>
        <p:spPr>
          <a:xfrm>
            <a:off x="7582793" y="538459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2" name="文字方塊 132"/>
          <p:cNvSpPr txBox="1"/>
          <p:nvPr/>
        </p:nvSpPr>
        <p:spPr>
          <a:xfrm>
            <a:off x="7550412" y="6640742"/>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53" name="矩形 136"/>
          <p:cNvSpPr/>
          <p:nvPr/>
        </p:nvSpPr>
        <p:spPr>
          <a:xfrm>
            <a:off x="7510012" y="4683960"/>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54" name="矩形 137"/>
          <p:cNvSpPr/>
          <p:nvPr/>
        </p:nvSpPr>
        <p:spPr>
          <a:xfrm>
            <a:off x="7510012" y="540836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55" name="矩形 138"/>
          <p:cNvSpPr/>
          <p:nvPr/>
        </p:nvSpPr>
        <p:spPr>
          <a:xfrm>
            <a:off x="7491165" y="6677627"/>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61" name="文字方塊 148"/>
          <p:cNvSpPr txBox="1"/>
          <p:nvPr/>
        </p:nvSpPr>
        <p:spPr>
          <a:xfrm>
            <a:off x="8344031" y="4604286"/>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62" name="文字方塊 149"/>
          <p:cNvSpPr txBox="1"/>
          <p:nvPr/>
        </p:nvSpPr>
        <p:spPr>
          <a:xfrm>
            <a:off x="8358651" y="5424009"/>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63" name="文字方塊 150"/>
          <p:cNvSpPr txBox="1"/>
          <p:nvPr/>
        </p:nvSpPr>
        <p:spPr>
          <a:xfrm>
            <a:off x="8370898" y="6650879"/>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64" name="矩形 153"/>
          <p:cNvSpPr/>
          <p:nvPr/>
        </p:nvSpPr>
        <p:spPr>
          <a:xfrm rot="5400000">
            <a:off x="5421844" y="5644352"/>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Softmax</a:t>
            </a:r>
            <a:endParaRPr lang="zh-TW" altLang="en-US" sz="2800" dirty="0"/>
          </a:p>
        </p:txBody>
      </p:sp>
      <p:sp>
        <p:nvSpPr>
          <p:cNvPr id="59" name="TextBox 58">
            <a:extLst>
              <a:ext uri="{FF2B5EF4-FFF2-40B4-BE49-F238E27FC236}">
                <a16:creationId xmlns:a16="http://schemas.microsoft.com/office/drawing/2014/main" id="{77476BDD-794E-4609-9AA9-E960018309EE}"/>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2645022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p:sp>
        <p:nvSpPr>
          <p:cNvPr id="3" name="Content Placeholder 2"/>
          <p:cNvSpPr>
            <a:spLocks noGrp="1"/>
          </p:cNvSpPr>
          <p:nvPr>
            <p:ph idx="1"/>
          </p:nvPr>
        </p:nvSpPr>
        <p:spPr/>
        <p:txBody>
          <a:bodyPr/>
          <a:lstStyle/>
          <a:p>
            <a:r>
              <a:rPr lang="en-US" b="1" i="1" dirty="0">
                <a:solidFill>
                  <a:srgbClr val="0070C0"/>
                </a:solidFill>
              </a:rPr>
              <a:t>Data preprocessing </a:t>
            </a:r>
            <a:r>
              <a:rPr lang="en-US" dirty="0"/>
              <a:t>- helps convergence during training</a:t>
            </a:r>
            <a:endParaRPr lang="en-US" b="1" i="1" dirty="0">
              <a:solidFill>
                <a:srgbClr val="0070C0"/>
              </a:solidFill>
            </a:endParaRPr>
          </a:p>
          <a:p>
            <a:pPr lvl="1"/>
            <a:r>
              <a:rPr lang="en-US" dirty="0">
                <a:solidFill>
                  <a:srgbClr val="FF0000"/>
                </a:solidFill>
              </a:rPr>
              <a:t>Mean subtraction</a:t>
            </a:r>
            <a:r>
              <a:rPr lang="en-US" dirty="0"/>
              <a:t>, to obtain zero-centered data</a:t>
            </a:r>
          </a:p>
          <a:p>
            <a:pPr lvl="2"/>
            <a:r>
              <a:rPr lang="en-US" dirty="0"/>
              <a:t>Subtract the mean for each individual data dimension (feature)</a:t>
            </a:r>
          </a:p>
          <a:p>
            <a:pPr lvl="1"/>
            <a:r>
              <a:rPr lang="en-US" dirty="0">
                <a:solidFill>
                  <a:srgbClr val="FF0000"/>
                </a:solidFill>
              </a:rPr>
              <a:t>Normalization</a:t>
            </a:r>
          </a:p>
          <a:p>
            <a:pPr lvl="2"/>
            <a:r>
              <a:rPr lang="en-US" dirty="0"/>
              <a:t>Divide each feature by its standard deviation</a:t>
            </a:r>
          </a:p>
          <a:p>
            <a:pPr lvl="3"/>
            <a:r>
              <a:rPr lang="en-US" dirty="0"/>
              <a:t>To obtain standard deviation of 1 for each data dimension (feature)</a:t>
            </a:r>
          </a:p>
          <a:p>
            <a:pPr lvl="2"/>
            <a:r>
              <a:rPr lang="en-US" dirty="0"/>
              <a:t>Or, scale the data within the range [0,1] or [-1, 1]</a:t>
            </a:r>
          </a:p>
          <a:p>
            <a:pPr lvl="3"/>
            <a:r>
              <a:rPr lang="en-US" dirty="0"/>
              <a:t>E.g., image pixel intensities are divided by 255 to be scaled in the [0,1] range</a:t>
            </a:r>
            <a:br>
              <a:rPr lang="en-US" dirty="0"/>
            </a:br>
            <a:endParaRPr lang="en-US" dirty="0"/>
          </a:p>
        </p:txBody>
      </p:sp>
      <p:sp>
        <p:nvSpPr>
          <p:cNvPr id="4" name="Content Placeholder 3">
            <a:extLst>
              <a:ext uri="{FF2B5EF4-FFF2-40B4-BE49-F238E27FC236}">
                <a16:creationId xmlns:a16="http://schemas.microsoft.com/office/drawing/2014/main" id="{017DD90B-918F-4CBF-9562-DA2EE5B639F8}"/>
              </a:ext>
            </a:extLst>
          </p:cNvPr>
          <p:cNvSpPr>
            <a:spLocks noGrp="1"/>
          </p:cNvSpPr>
          <p:nvPr>
            <p:ph idx="10"/>
          </p:nvPr>
        </p:nvSpPr>
        <p:spPr/>
        <p:txBody>
          <a:bodyPr/>
          <a:lstStyle/>
          <a:p>
            <a:r>
              <a:rPr lang="en-US" dirty="0"/>
              <a:t>Training Neural Networks</a:t>
            </a:r>
          </a:p>
          <a:p>
            <a:endParaRPr lang="en-US" dirty="0"/>
          </a:p>
        </p:txBody>
      </p:sp>
      <p:pic>
        <p:nvPicPr>
          <p:cNvPr id="5" name="Picture 4"/>
          <p:cNvPicPr>
            <a:picLocks noChangeAspect="1"/>
          </p:cNvPicPr>
          <p:nvPr/>
        </p:nvPicPr>
        <p:blipFill>
          <a:blip r:embed="rId3"/>
          <a:stretch>
            <a:fillRect/>
          </a:stretch>
        </p:blipFill>
        <p:spPr>
          <a:xfrm>
            <a:off x="1716832" y="4743852"/>
            <a:ext cx="6794893" cy="2382708"/>
          </a:xfrm>
          <a:prstGeom prst="rect">
            <a:avLst/>
          </a:prstGeom>
        </p:spPr>
      </p:pic>
      <p:sp>
        <p:nvSpPr>
          <p:cNvPr id="6" name="TextBox 5"/>
          <p:cNvSpPr txBox="1"/>
          <p:nvPr/>
        </p:nvSpPr>
        <p:spPr>
          <a:xfrm>
            <a:off x="2076872" y="7528411"/>
            <a:ext cx="6264696" cy="246221"/>
          </a:xfrm>
          <a:prstGeom prst="rect">
            <a:avLst/>
          </a:prstGeom>
          <a:noFill/>
        </p:spPr>
        <p:txBody>
          <a:bodyPr wrap="square" rtlCol="0">
            <a:spAutoFit/>
          </a:bodyPr>
          <a:lstStyle/>
          <a:p>
            <a:pPr algn="ctr"/>
            <a:r>
              <a:rPr lang="en-US" sz="1000" dirty="0"/>
              <a:t>Picture from: </a:t>
            </a:r>
            <a:r>
              <a:rPr lang="en-US" sz="1000" dirty="0">
                <a:hlinkClick r:id="rId4"/>
              </a:rPr>
              <a:t>https://cs231n.github.io/neural-networks-2/</a:t>
            </a:r>
            <a:endParaRPr lang="en-US" sz="1000" dirty="0"/>
          </a:p>
        </p:txBody>
      </p:sp>
    </p:spTree>
    <p:extLst>
      <p:ext uri="{BB962C8B-B14F-4D97-AF65-F5344CB8AC3E}">
        <p14:creationId xmlns:p14="http://schemas.microsoft.com/office/powerpoint/2010/main" val="2322121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dirty="0"/>
                  <a:t>To train a NN, set the parameters </a:t>
                </a:r>
                <a14:m>
                  <m:oMath xmlns:m="http://schemas.openxmlformats.org/officeDocument/2006/math">
                    <m:r>
                      <a:rPr lang="zh-TW" altLang="en-US" i="1">
                        <a:latin typeface="Cambria Math" panose="02040503050406030204" pitchFamily="18" charset="0"/>
                      </a:rPr>
                      <m:t>𝜃</m:t>
                    </m:r>
                  </m:oMath>
                </a14:m>
                <a:r>
                  <a:rPr lang="en-US" altLang="zh-TW" dirty="0"/>
                  <a:t> such that for a training subset of images, the corresponding elements in the predicted output have maximum values</a:t>
                </a:r>
              </a:p>
              <a:p>
                <a:endParaRPr lang="en-US" dirty="0"/>
              </a:p>
              <a:p>
                <a:endParaRPr lang="en-US" dirty="0"/>
              </a:p>
              <a:p>
                <a:endParaRPr lang="en-US"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4FFCC53A-9857-4A4C-B0D1-6CC7AF0581F7}"/>
              </a:ext>
            </a:extLst>
          </p:cNvPr>
          <p:cNvSpPr>
            <a:spLocks noGrp="1"/>
          </p:cNvSpPr>
          <p:nvPr>
            <p:ph idx="10"/>
          </p:nvPr>
        </p:nvSpPr>
        <p:spPr/>
        <p:txBody>
          <a:bodyPr/>
          <a:lstStyle/>
          <a:p>
            <a:r>
              <a:rPr lang="en-US" dirty="0"/>
              <a:t>Training Neural Networks</a:t>
            </a:r>
          </a:p>
          <a:p>
            <a:endParaRPr lang="en-US" dirty="0"/>
          </a:p>
        </p:txBody>
      </p:sp>
      <p:sp>
        <p:nvSpPr>
          <p:cNvPr id="4" name="文字方塊 139"/>
          <p:cNvSpPr txBox="1"/>
          <p:nvPr/>
        </p:nvSpPr>
        <p:spPr>
          <a:xfrm>
            <a:off x="4411755" y="3308973"/>
            <a:ext cx="3466655" cy="461665"/>
          </a:xfrm>
          <a:prstGeom prst="rect">
            <a:avLst/>
          </a:prstGeom>
          <a:noFill/>
        </p:spPr>
        <p:txBody>
          <a:bodyPr wrap="none" rtlCol="0">
            <a:spAutoFit/>
          </a:bodyPr>
          <a:lstStyle/>
          <a:p>
            <a:r>
              <a:rPr lang="en-US" altLang="zh-TW" sz="2400" dirty="0"/>
              <a:t>y</a:t>
            </a:r>
            <a:r>
              <a:rPr lang="en-US" altLang="zh-TW" sz="2400" baseline="-25000" dirty="0"/>
              <a:t>1</a:t>
            </a:r>
            <a:r>
              <a:rPr lang="en-US" altLang="zh-TW" sz="2400" dirty="0"/>
              <a:t> has the maximum value</a:t>
            </a:r>
            <a:endParaRPr lang="zh-TW" altLang="en-US" sz="2400" dirty="0"/>
          </a:p>
        </p:txBody>
      </p:sp>
      <p:pic>
        <p:nvPicPr>
          <p:cNvPr id="6" name="圖片 141"/>
          <p:cNvPicPr>
            <a:picLocks noChangeAspect="1"/>
          </p:cNvPicPr>
          <p:nvPr/>
        </p:nvPicPr>
        <p:blipFill>
          <a:blip r:embed="rId3"/>
          <a:stretch>
            <a:fillRect/>
          </a:stretch>
        </p:blipFill>
        <p:spPr>
          <a:xfrm>
            <a:off x="3157225" y="3260957"/>
            <a:ext cx="574872" cy="581143"/>
          </a:xfrm>
          <a:prstGeom prst="rect">
            <a:avLst/>
          </a:prstGeom>
          <a:ln w="38100">
            <a:solidFill>
              <a:schemeClr val="tx1"/>
            </a:solidFill>
          </a:ln>
        </p:spPr>
      </p:pic>
      <p:sp>
        <p:nvSpPr>
          <p:cNvPr id="7" name="文字方塊 142"/>
          <p:cNvSpPr txBox="1"/>
          <p:nvPr/>
        </p:nvSpPr>
        <p:spPr>
          <a:xfrm>
            <a:off x="2173169" y="3285341"/>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8" name="向右箭號 143"/>
          <p:cNvSpPr/>
          <p:nvPr/>
        </p:nvSpPr>
        <p:spPr>
          <a:xfrm>
            <a:off x="3876057" y="340575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文字方塊 144"/>
          <p:cNvSpPr txBox="1"/>
          <p:nvPr/>
        </p:nvSpPr>
        <p:spPr>
          <a:xfrm>
            <a:off x="4411755" y="4041449"/>
            <a:ext cx="3466655" cy="461665"/>
          </a:xfrm>
          <a:prstGeom prst="rect">
            <a:avLst/>
          </a:prstGeom>
          <a:noFill/>
        </p:spPr>
        <p:txBody>
          <a:bodyPr wrap="none" rtlCol="0">
            <a:spAutoFit/>
          </a:bodyPr>
          <a:lstStyle/>
          <a:p>
            <a:r>
              <a:rPr lang="en-US" altLang="zh-TW" sz="2400" dirty="0"/>
              <a:t>y</a:t>
            </a:r>
            <a:r>
              <a:rPr lang="en-US" altLang="zh-TW" sz="2400" baseline="-25000" dirty="0"/>
              <a:t>2</a:t>
            </a:r>
            <a:r>
              <a:rPr lang="en-US" altLang="zh-TW" sz="2400" dirty="0"/>
              <a:t> has the maximum value</a:t>
            </a:r>
            <a:endParaRPr lang="zh-TW" altLang="en-US" sz="2400" dirty="0"/>
          </a:p>
        </p:txBody>
      </p:sp>
      <p:sp>
        <p:nvSpPr>
          <p:cNvPr id="10" name="文字方塊 145"/>
          <p:cNvSpPr txBox="1"/>
          <p:nvPr/>
        </p:nvSpPr>
        <p:spPr>
          <a:xfrm>
            <a:off x="2173169" y="4017817"/>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1" name="向右箭號 146"/>
          <p:cNvSpPr/>
          <p:nvPr/>
        </p:nvSpPr>
        <p:spPr>
          <a:xfrm>
            <a:off x="3876057" y="4138228"/>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2" name="圖片 147"/>
          <p:cNvPicPr>
            <a:picLocks noChangeAspect="1"/>
          </p:cNvPicPr>
          <p:nvPr/>
        </p:nvPicPr>
        <p:blipFill>
          <a:blip r:embed="rId4"/>
          <a:stretch>
            <a:fillRect/>
          </a:stretch>
        </p:blipFill>
        <p:spPr>
          <a:xfrm>
            <a:off x="3133754" y="3994045"/>
            <a:ext cx="605932" cy="601556"/>
          </a:xfrm>
          <a:prstGeom prst="rect">
            <a:avLst/>
          </a:prstGeom>
          <a:ln w="38100">
            <a:solidFill>
              <a:schemeClr val="tx1"/>
            </a:solidFill>
          </a:ln>
        </p:spPr>
      </p:pic>
      <p:sp>
        <p:nvSpPr>
          <p:cNvPr id="14" name="矩形 152"/>
          <p:cNvSpPr/>
          <p:nvPr/>
        </p:nvSpPr>
        <p:spPr>
          <a:xfrm>
            <a:off x="2102500" y="2950096"/>
            <a:ext cx="5951036" cy="42160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14"/>
          <p:cNvSpPr txBox="1"/>
          <p:nvPr/>
        </p:nvSpPr>
        <p:spPr>
          <a:xfrm flipH="1">
            <a:off x="3906925" y="4352247"/>
            <a:ext cx="648072" cy="1018356"/>
          </a:xfrm>
          <a:prstGeom prst="rect">
            <a:avLst/>
          </a:prstGeom>
          <a:noFill/>
        </p:spPr>
        <p:txBody>
          <a:bodyPr wrap="square" rtlCol="0">
            <a:spAutoFit/>
          </a:bodyPr>
          <a:lstStyle/>
          <a:p>
            <a:r>
              <a:rPr lang="en-US" dirty="0"/>
              <a:t>.</a:t>
            </a:r>
          </a:p>
          <a:p>
            <a:r>
              <a:rPr lang="en-US" dirty="0"/>
              <a:t>.</a:t>
            </a:r>
          </a:p>
          <a:p>
            <a:r>
              <a:rPr lang="en-US" dirty="0"/>
              <a:t>.</a:t>
            </a:r>
          </a:p>
        </p:txBody>
      </p:sp>
      <p:sp>
        <p:nvSpPr>
          <p:cNvPr id="16" name="文字方塊 145"/>
          <p:cNvSpPr txBox="1"/>
          <p:nvPr/>
        </p:nvSpPr>
        <p:spPr>
          <a:xfrm>
            <a:off x="2221346" y="5527536"/>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17" name="文字方塊 144"/>
          <p:cNvSpPr txBox="1"/>
          <p:nvPr/>
        </p:nvSpPr>
        <p:spPr>
          <a:xfrm>
            <a:off x="4413622" y="5593471"/>
            <a:ext cx="3570849" cy="461665"/>
          </a:xfrm>
          <a:prstGeom prst="rect">
            <a:avLst/>
          </a:prstGeom>
          <a:noFill/>
        </p:spPr>
        <p:txBody>
          <a:bodyPr wrap="none" rtlCol="0">
            <a:spAutoFit/>
          </a:bodyPr>
          <a:lstStyle/>
          <a:p>
            <a:r>
              <a:rPr lang="en-US" altLang="zh-TW" sz="2400" dirty="0"/>
              <a:t>y</a:t>
            </a:r>
            <a:r>
              <a:rPr lang="en-US" altLang="zh-TW" sz="2400" baseline="-25000" dirty="0"/>
              <a:t>9</a:t>
            </a:r>
            <a:r>
              <a:rPr lang="en-US" altLang="zh-TW" sz="2400" dirty="0"/>
              <a:t> has the maximum value</a:t>
            </a:r>
            <a:endParaRPr lang="zh-TW" altLang="en-US" sz="2400" dirty="0"/>
          </a:p>
        </p:txBody>
      </p:sp>
      <p:sp>
        <p:nvSpPr>
          <p:cNvPr id="18" name="向右箭號 146"/>
          <p:cNvSpPr/>
          <p:nvPr/>
        </p:nvSpPr>
        <p:spPr>
          <a:xfrm>
            <a:off x="3904445" y="5690250"/>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9" name="圖片 8"/>
          <p:cNvPicPr preferRelativeResize="0">
            <a:picLocks/>
          </p:cNvPicPr>
          <p:nvPr/>
        </p:nvPicPr>
        <p:blipFill>
          <a:blip r:embed="rId5"/>
          <a:stretch>
            <a:fillRect/>
          </a:stretch>
        </p:blipFill>
        <p:spPr>
          <a:xfrm>
            <a:off x="3105731" y="5398368"/>
            <a:ext cx="720000" cy="720000"/>
          </a:xfrm>
          <a:prstGeom prst="rect">
            <a:avLst/>
          </a:prstGeom>
          <a:ln w="38100">
            <a:solidFill>
              <a:schemeClr val="tx1"/>
            </a:solidFill>
          </a:ln>
        </p:spPr>
      </p:pic>
      <p:sp>
        <p:nvSpPr>
          <p:cNvPr id="20" name="文字方塊 145"/>
          <p:cNvSpPr txBox="1"/>
          <p:nvPr/>
        </p:nvSpPr>
        <p:spPr>
          <a:xfrm>
            <a:off x="2219479" y="6419540"/>
            <a:ext cx="925253" cy="461665"/>
          </a:xfrm>
          <a:prstGeom prst="rect">
            <a:avLst/>
          </a:prstGeom>
          <a:noFill/>
        </p:spPr>
        <p:txBody>
          <a:bodyPr wrap="none" rtlCol="0">
            <a:spAutoFit/>
          </a:bodyPr>
          <a:lstStyle/>
          <a:p>
            <a:r>
              <a:rPr lang="en-US" altLang="zh-TW" sz="2400" dirty="0"/>
              <a:t>Input:</a:t>
            </a:r>
            <a:endParaRPr lang="zh-TW" altLang="en-US" sz="2400" dirty="0"/>
          </a:p>
        </p:txBody>
      </p:sp>
      <p:sp>
        <p:nvSpPr>
          <p:cNvPr id="21" name="文字方塊 144"/>
          <p:cNvSpPr txBox="1"/>
          <p:nvPr/>
        </p:nvSpPr>
        <p:spPr>
          <a:xfrm>
            <a:off x="4411755" y="6485475"/>
            <a:ext cx="3570849" cy="461665"/>
          </a:xfrm>
          <a:prstGeom prst="rect">
            <a:avLst/>
          </a:prstGeom>
          <a:noFill/>
        </p:spPr>
        <p:txBody>
          <a:bodyPr wrap="none" rtlCol="0">
            <a:spAutoFit/>
          </a:bodyPr>
          <a:lstStyle/>
          <a:p>
            <a:r>
              <a:rPr lang="en-US" altLang="zh-TW" sz="2400" dirty="0"/>
              <a:t>y</a:t>
            </a:r>
            <a:r>
              <a:rPr lang="en-US" altLang="zh-TW" sz="2400" baseline="-25000" dirty="0"/>
              <a:t>10</a:t>
            </a:r>
            <a:r>
              <a:rPr lang="en-US" altLang="zh-TW" sz="2400" dirty="0"/>
              <a:t> has the maximum value</a:t>
            </a:r>
            <a:endParaRPr lang="zh-TW" altLang="en-US" sz="2400" dirty="0"/>
          </a:p>
        </p:txBody>
      </p:sp>
      <p:sp>
        <p:nvSpPr>
          <p:cNvPr id="22" name="向右箭號 146"/>
          <p:cNvSpPr/>
          <p:nvPr/>
        </p:nvSpPr>
        <p:spPr>
          <a:xfrm>
            <a:off x="3902578" y="6582254"/>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24" name="圖片 5"/>
          <p:cNvPicPr preferRelativeResize="0">
            <a:picLocks/>
          </p:cNvPicPr>
          <p:nvPr/>
        </p:nvPicPr>
        <p:blipFill>
          <a:blip r:embed="rId6"/>
          <a:stretch>
            <a:fillRect/>
          </a:stretch>
        </p:blipFill>
        <p:spPr>
          <a:xfrm>
            <a:off x="3127896" y="6356307"/>
            <a:ext cx="720000" cy="720000"/>
          </a:xfrm>
          <a:prstGeom prst="rect">
            <a:avLst/>
          </a:prstGeom>
          <a:ln w="38100">
            <a:solidFill>
              <a:schemeClr val="tx1"/>
            </a:solidFill>
          </a:ln>
        </p:spPr>
      </p:pic>
      <p:sp>
        <p:nvSpPr>
          <p:cNvPr id="23" name="TextBox 22">
            <a:extLst>
              <a:ext uri="{FF2B5EF4-FFF2-40B4-BE49-F238E27FC236}">
                <a16:creationId xmlns:a16="http://schemas.microsoft.com/office/drawing/2014/main" id="{F7D67DB8-A8A4-487E-9989-261789B2A12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717770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Define a </a:t>
                </a:r>
                <a:r>
                  <a:rPr lang="en-US" b="1" i="1" dirty="0">
                    <a:solidFill>
                      <a:srgbClr val="0070C0"/>
                    </a:solidFill>
                  </a:rPr>
                  <a:t>loss function/</a:t>
                </a:r>
                <a:r>
                  <a:rPr lang="en-US" dirty="0">
                    <a:solidFill>
                      <a:srgbClr val="FF0000"/>
                    </a:solidFill>
                  </a:rPr>
                  <a:t>objective function</a:t>
                </a:r>
                <a:r>
                  <a:rPr lang="en-US" dirty="0"/>
                  <a:t>/</a:t>
                </a:r>
                <a:r>
                  <a:rPr lang="en-US" dirty="0">
                    <a:solidFill>
                      <a:srgbClr val="FF0000"/>
                    </a:solidFill>
                  </a:rPr>
                  <a:t>cost function</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𝜃</m:t>
                        </m:r>
                      </m:e>
                    </m:d>
                  </m:oMath>
                </a14:m>
                <a:r>
                  <a:rPr lang="en-US" dirty="0"/>
                  <a:t> that calculates the difference (error) between the model prediction and the true label</a:t>
                </a:r>
              </a:p>
              <a:p>
                <a:pPr lvl="1"/>
                <a:r>
                  <a:rPr lang="en-US" dirty="0"/>
                  <a:t>E.g.,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can be mean-squared error, cross-entropy, etc.</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51" name="Content Placeholder 50">
            <a:extLst>
              <a:ext uri="{FF2B5EF4-FFF2-40B4-BE49-F238E27FC236}">
                <a16:creationId xmlns:a16="http://schemas.microsoft.com/office/drawing/2014/main" id="{C7872C7C-5319-433C-992A-064455ACD520}"/>
              </a:ext>
            </a:extLst>
          </p:cNvPr>
          <p:cNvSpPr>
            <a:spLocks noGrp="1"/>
          </p:cNvSpPr>
          <p:nvPr>
            <p:ph idx="10"/>
          </p:nvPr>
        </p:nvSpPr>
        <p:spPr/>
        <p:txBody>
          <a:bodyPr/>
          <a:lstStyle/>
          <a:p>
            <a:r>
              <a:rPr lang="en-US" dirty="0"/>
              <a:t>Training Neural Networks</a:t>
            </a:r>
          </a:p>
          <a:p>
            <a:endParaRPr lang="en-US" dirty="0"/>
          </a:p>
        </p:txBody>
      </p:sp>
      <p:sp>
        <p:nvSpPr>
          <p:cNvPr id="4" name="矩形 33"/>
          <p:cNvSpPr/>
          <p:nvPr/>
        </p:nvSpPr>
        <p:spPr>
          <a:xfrm>
            <a:off x="5622012" y="365801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34"/>
          <p:cNvSpPr/>
          <p:nvPr/>
        </p:nvSpPr>
        <p:spPr>
          <a:xfrm>
            <a:off x="2464740" y="364575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矩形 39"/>
          <p:cNvSpPr/>
          <p:nvPr/>
        </p:nvSpPr>
        <p:spPr>
          <a:xfrm>
            <a:off x="1281637" y="367339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7" name="直線單箭頭接點 42"/>
          <p:cNvCxnSpPr/>
          <p:nvPr/>
        </p:nvCxnSpPr>
        <p:spPr>
          <a:xfrm>
            <a:off x="4928292" y="469417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43"/>
          <p:cNvCxnSpPr/>
          <p:nvPr/>
        </p:nvCxnSpPr>
        <p:spPr>
          <a:xfrm>
            <a:off x="5037608" y="594006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44"/>
          <p:cNvCxnSpPr/>
          <p:nvPr/>
        </p:nvCxnSpPr>
        <p:spPr>
          <a:xfrm>
            <a:off x="4904408" y="391536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45"/>
          <p:cNvSpPr/>
          <p:nvPr/>
        </p:nvSpPr>
        <p:spPr>
          <a:xfrm>
            <a:off x="1350025" y="439108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46"/>
          <p:cNvSpPr/>
          <p:nvPr/>
        </p:nvSpPr>
        <p:spPr>
          <a:xfrm>
            <a:off x="1355843" y="382075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3883157654"/>
              </p:ext>
            </p:extLst>
          </p:nvPr>
        </p:nvGraphicFramePr>
        <p:xfrm>
          <a:off x="1368542" y="3725505"/>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368542" y="372550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056053546"/>
              </p:ext>
            </p:extLst>
          </p:nvPr>
        </p:nvGraphicFramePr>
        <p:xfrm>
          <a:off x="1373838" y="4308234"/>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52" name="Object 12"/>
                      <p:cNvPicPr>
                        <a:picLocks noChangeAspect="1" noChangeArrowheads="1"/>
                      </p:cNvPicPr>
                      <p:nvPr/>
                    </p:nvPicPr>
                    <p:blipFill>
                      <a:blip r:embed="rId7"/>
                      <a:srcRect/>
                      <a:stretch>
                        <a:fillRect/>
                      </a:stretch>
                    </p:blipFill>
                    <p:spPr bwMode="auto">
                      <a:xfrm>
                        <a:off x="1373838" y="430823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橢圓 52"/>
          <p:cNvSpPr/>
          <p:nvPr/>
        </p:nvSpPr>
        <p:spPr>
          <a:xfrm>
            <a:off x="2561850" y="365675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53"/>
          <p:cNvSpPr/>
          <p:nvPr/>
        </p:nvSpPr>
        <p:spPr>
          <a:xfrm>
            <a:off x="2564192" y="44353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橢圓 54"/>
          <p:cNvSpPr/>
          <p:nvPr/>
        </p:nvSpPr>
        <p:spPr>
          <a:xfrm>
            <a:off x="2552559" y="566333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7" name="文字方塊 55"/>
          <p:cNvSpPr txBox="1"/>
          <p:nvPr/>
        </p:nvSpPr>
        <p:spPr>
          <a:xfrm rot="5400000">
            <a:off x="2549812" y="508562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8" name="矩形 58"/>
          <p:cNvSpPr/>
          <p:nvPr/>
        </p:nvSpPr>
        <p:spPr>
          <a:xfrm>
            <a:off x="1359550" y="578884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3293319812"/>
              </p:ext>
            </p:extLst>
          </p:nvPr>
        </p:nvGraphicFramePr>
        <p:xfrm>
          <a:off x="1287627" y="5692074"/>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62" name="Object 12"/>
                      <p:cNvPicPr>
                        <a:picLocks noChangeAspect="1" noChangeArrowheads="1"/>
                      </p:cNvPicPr>
                      <p:nvPr/>
                    </p:nvPicPr>
                    <p:blipFill>
                      <a:blip r:embed="rId9"/>
                      <a:srcRect/>
                      <a:stretch>
                        <a:fillRect/>
                      </a:stretch>
                    </p:blipFill>
                    <p:spPr bwMode="auto">
                      <a:xfrm>
                        <a:off x="1287627" y="569207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文字方塊 62"/>
          <p:cNvSpPr txBox="1"/>
          <p:nvPr/>
        </p:nvSpPr>
        <p:spPr>
          <a:xfrm rot="5400000">
            <a:off x="1235482" y="50737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1" name="文字方塊 71"/>
          <p:cNvSpPr txBox="1"/>
          <p:nvPr/>
        </p:nvSpPr>
        <p:spPr>
          <a:xfrm>
            <a:off x="3789057" y="35981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2" name="文字方塊 72"/>
          <p:cNvSpPr txBox="1"/>
          <p:nvPr/>
        </p:nvSpPr>
        <p:spPr>
          <a:xfrm>
            <a:off x="3806680" y="438366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73"/>
          <p:cNvSpPr txBox="1"/>
          <p:nvPr/>
        </p:nvSpPr>
        <p:spPr>
          <a:xfrm>
            <a:off x="3818860" y="563995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24" name="直線單箭頭接點 74"/>
          <p:cNvCxnSpPr>
            <a:stCxn id="14" idx="6"/>
          </p:cNvCxnSpPr>
          <p:nvPr/>
        </p:nvCxnSpPr>
        <p:spPr>
          <a:xfrm>
            <a:off x="3136008" y="394383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75"/>
          <p:cNvCxnSpPr/>
          <p:nvPr/>
        </p:nvCxnSpPr>
        <p:spPr>
          <a:xfrm>
            <a:off x="3136008" y="47355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76"/>
          <p:cNvCxnSpPr/>
          <p:nvPr/>
        </p:nvCxnSpPr>
        <p:spPr>
          <a:xfrm>
            <a:off x="3126717" y="595755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77"/>
          <p:cNvCxnSpPr>
            <a:stCxn id="15" idx="6"/>
          </p:cNvCxnSpPr>
          <p:nvPr/>
        </p:nvCxnSpPr>
        <p:spPr>
          <a:xfrm flipV="1">
            <a:off x="3138350" y="394383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78"/>
          <p:cNvCxnSpPr>
            <a:stCxn id="14" idx="6"/>
          </p:cNvCxnSpPr>
          <p:nvPr/>
        </p:nvCxnSpPr>
        <p:spPr>
          <a:xfrm>
            <a:off x="3136008" y="394383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79"/>
          <p:cNvCxnSpPr>
            <a:stCxn id="14" idx="6"/>
          </p:cNvCxnSpPr>
          <p:nvPr/>
        </p:nvCxnSpPr>
        <p:spPr>
          <a:xfrm>
            <a:off x="3136008" y="394383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80"/>
          <p:cNvCxnSpPr>
            <a:stCxn id="15" idx="6"/>
          </p:cNvCxnSpPr>
          <p:nvPr/>
        </p:nvCxnSpPr>
        <p:spPr>
          <a:xfrm>
            <a:off x="3138350" y="472240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81"/>
          <p:cNvCxnSpPr>
            <a:stCxn id="16" idx="6"/>
          </p:cNvCxnSpPr>
          <p:nvPr/>
        </p:nvCxnSpPr>
        <p:spPr>
          <a:xfrm flipV="1">
            <a:off x="3126717" y="394383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82"/>
          <p:cNvCxnSpPr>
            <a:stCxn id="16" idx="6"/>
          </p:cNvCxnSpPr>
          <p:nvPr/>
        </p:nvCxnSpPr>
        <p:spPr>
          <a:xfrm flipV="1">
            <a:off x="3126717" y="472240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83"/>
          <p:cNvCxnSpPr>
            <a:endCxn id="14" idx="2"/>
          </p:cNvCxnSpPr>
          <p:nvPr/>
        </p:nvCxnSpPr>
        <p:spPr>
          <a:xfrm flipV="1">
            <a:off x="1702450" y="394383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84"/>
          <p:cNvCxnSpPr>
            <a:stCxn id="11" idx="3"/>
            <a:endCxn id="15" idx="2"/>
          </p:cNvCxnSpPr>
          <p:nvPr/>
        </p:nvCxnSpPr>
        <p:spPr>
          <a:xfrm>
            <a:off x="1698743" y="399220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85"/>
          <p:cNvCxnSpPr>
            <a:stCxn id="11" idx="3"/>
            <a:endCxn id="16" idx="2"/>
          </p:cNvCxnSpPr>
          <p:nvPr/>
        </p:nvCxnSpPr>
        <p:spPr>
          <a:xfrm>
            <a:off x="1698743" y="399220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86"/>
          <p:cNvCxnSpPr>
            <a:stCxn id="13" idx="3"/>
            <a:endCxn id="14" idx="2"/>
          </p:cNvCxnSpPr>
          <p:nvPr/>
        </p:nvCxnSpPr>
        <p:spPr>
          <a:xfrm flipV="1">
            <a:off x="1726263" y="394383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87"/>
          <p:cNvCxnSpPr>
            <a:stCxn id="10" idx="3"/>
            <a:endCxn id="15" idx="2"/>
          </p:cNvCxnSpPr>
          <p:nvPr/>
        </p:nvCxnSpPr>
        <p:spPr>
          <a:xfrm>
            <a:off x="1692925" y="456253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88"/>
          <p:cNvCxnSpPr>
            <a:stCxn id="10" idx="3"/>
            <a:endCxn id="16" idx="2"/>
          </p:cNvCxnSpPr>
          <p:nvPr/>
        </p:nvCxnSpPr>
        <p:spPr>
          <a:xfrm>
            <a:off x="1692925" y="456253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89"/>
          <p:cNvCxnSpPr>
            <a:stCxn id="19" idx="3"/>
            <a:endCxn id="14" idx="2"/>
          </p:cNvCxnSpPr>
          <p:nvPr/>
        </p:nvCxnSpPr>
        <p:spPr>
          <a:xfrm flipV="1">
            <a:off x="1764422" y="394383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90"/>
          <p:cNvCxnSpPr>
            <a:stCxn id="19" idx="3"/>
            <a:endCxn id="15" idx="2"/>
          </p:cNvCxnSpPr>
          <p:nvPr/>
        </p:nvCxnSpPr>
        <p:spPr>
          <a:xfrm flipV="1">
            <a:off x="1738053" y="472240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91"/>
          <p:cNvCxnSpPr>
            <a:stCxn id="19" idx="3"/>
            <a:endCxn id="16" idx="2"/>
          </p:cNvCxnSpPr>
          <p:nvPr/>
        </p:nvCxnSpPr>
        <p:spPr>
          <a:xfrm>
            <a:off x="1738053" y="593700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92"/>
          <p:cNvSpPr txBox="1"/>
          <p:nvPr/>
        </p:nvSpPr>
        <p:spPr>
          <a:xfrm rot="5400000">
            <a:off x="6212274" y="524789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93"/>
          <p:cNvSpPr txBox="1"/>
          <p:nvPr/>
        </p:nvSpPr>
        <p:spPr>
          <a:xfrm>
            <a:off x="5633295" y="36401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44" name="文字方塊 94"/>
          <p:cNvSpPr txBox="1"/>
          <p:nvPr/>
        </p:nvSpPr>
        <p:spPr>
          <a:xfrm>
            <a:off x="5654393" y="444849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45" name="文字方塊 95"/>
          <p:cNvSpPr txBox="1"/>
          <p:nvPr/>
        </p:nvSpPr>
        <p:spPr>
          <a:xfrm>
            <a:off x="5622012" y="570463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46" name="文字方塊 8"/>
          <p:cNvSpPr txBox="1"/>
          <p:nvPr/>
        </p:nvSpPr>
        <p:spPr>
          <a:xfrm>
            <a:off x="2884334" y="4720428"/>
            <a:ext cx="65" cy="276999"/>
          </a:xfrm>
          <a:prstGeom prst="rect">
            <a:avLst/>
          </a:prstGeom>
          <a:noFill/>
        </p:spPr>
        <p:txBody>
          <a:bodyPr wrap="none" lIns="0" tIns="0" rIns="0" bIns="0" rtlCol="0">
            <a:spAutoFit/>
          </a:bodyPr>
          <a:lstStyle/>
          <a:p>
            <a:endParaRPr lang="zh-TW" altLang="en-US" dirty="0"/>
          </a:p>
        </p:txBody>
      </p:sp>
      <p:sp>
        <p:nvSpPr>
          <p:cNvPr id="47" name="文字方塊 70"/>
          <p:cNvSpPr txBox="1"/>
          <p:nvPr/>
        </p:nvSpPr>
        <p:spPr>
          <a:xfrm>
            <a:off x="7352773" y="4974878"/>
            <a:ext cx="1014273" cy="523220"/>
          </a:xfrm>
          <a:prstGeom prst="rect">
            <a:avLst/>
          </a:prstGeom>
          <a:solidFill>
            <a:schemeClr val="accent6">
              <a:lumMod val="75000"/>
            </a:schemeClr>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48" name="矩形 96"/>
          <p:cNvSpPr/>
          <p:nvPr/>
        </p:nvSpPr>
        <p:spPr>
          <a:xfrm>
            <a:off x="6274512" y="3804455"/>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49" name="矩形 99"/>
          <p:cNvSpPr/>
          <p:nvPr/>
        </p:nvSpPr>
        <p:spPr>
          <a:xfrm>
            <a:off x="6274513" y="4590039"/>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0.3</a:t>
            </a:r>
            <a:endParaRPr lang="zh-TW" altLang="en-US" sz="2400" dirty="0"/>
          </a:p>
        </p:txBody>
      </p:sp>
      <p:sp>
        <p:nvSpPr>
          <p:cNvPr id="50" name="矩形 100"/>
          <p:cNvSpPr/>
          <p:nvPr/>
        </p:nvSpPr>
        <p:spPr>
          <a:xfrm>
            <a:off x="6270084" y="5830406"/>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0.5</a:t>
            </a:r>
            <a:endParaRPr lang="zh-TW" altLang="en-US" sz="2400" dirty="0"/>
          </a:p>
        </p:txBody>
      </p:sp>
      <p:pic>
        <p:nvPicPr>
          <p:cNvPr id="53" name="圖片 107"/>
          <p:cNvPicPr preferRelativeResize="0">
            <a:picLocks/>
          </p:cNvPicPr>
          <p:nvPr/>
        </p:nvPicPr>
        <p:blipFill>
          <a:blip r:embed="rId10"/>
          <a:stretch>
            <a:fillRect/>
          </a:stretch>
        </p:blipFill>
        <p:spPr>
          <a:xfrm>
            <a:off x="263838" y="4649480"/>
            <a:ext cx="720000" cy="720000"/>
          </a:xfrm>
          <a:prstGeom prst="rect">
            <a:avLst/>
          </a:prstGeom>
          <a:ln w="38100">
            <a:solidFill>
              <a:schemeClr val="tx1"/>
            </a:solidFill>
          </a:ln>
        </p:spPr>
      </p:pic>
      <p:grpSp>
        <p:nvGrpSpPr>
          <p:cNvPr id="54" name="群組 10"/>
          <p:cNvGrpSpPr/>
          <p:nvPr/>
        </p:nvGrpSpPr>
        <p:grpSpPr>
          <a:xfrm>
            <a:off x="8507587" y="3673391"/>
            <a:ext cx="654489" cy="2625052"/>
            <a:chOff x="7996358" y="2461791"/>
            <a:chExt cx="654489" cy="2625052"/>
          </a:xfrm>
        </p:grpSpPr>
        <p:sp>
          <p:nvSpPr>
            <p:cNvPr id="55" name="矩形 109"/>
            <p:cNvSpPr/>
            <p:nvPr/>
          </p:nvSpPr>
          <p:spPr>
            <a:xfrm>
              <a:off x="8062418" y="2461791"/>
              <a:ext cx="498951" cy="2625052"/>
            </a:xfrm>
            <a:prstGeom prst="rect">
              <a:avLst/>
            </a:prstGeom>
            <a:solidFill>
              <a:schemeClr val="accent3">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58"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59"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60" name="左-右雙向箭號 114"/>
          <p:cNvSpPr/>
          <p:nvPr/>
        </p:nvSpPr>
        <p:spPr>
          <a:xfrm>
            <a:off x="7248433" y="455701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5" name="矩形 97"/>
          <p:cNvSpPr/>
          <p:nvPr/>
        </p:nvSpPr>
        <p:spPr>
          <a:xfrm>
            <a:off x="4463364" y="365617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6" name="橢圓 98"/>
          <p:cNvSpPr/>
          <p:nvPr/>
        </p:nvSpPr>
        <p:spPr>
          <a:xfrm>
            <a:off x="4539208" y="36480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103"/>
          <p:cNvSpPr/>
          <p:nvPr/>
        </p:nvSpPr>
        <p:spPr>
          <a:xfrm>
            <a:off x="4541550" y="440798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橢圓 104"/>
          <p:cNvSpPr/>
          <p:nvPr/>
        </p:nvSpPr>
        <p:spPr>
          <a:xfrm>
            <a:off x="4548578" y="565465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文字方塊 105"/>
          <p:cNvSpPr txBox="1"/>
          <p:nvPr/>
        </p:nvSpPr>
        <p:spPr>
          <a:xfrm rot="5400000">
            <a:off x="4545831" y="507378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0" name="矩形 2"/>
          <p:cNvSpPr/>
          <p:nvPr/>
        </p:nvSpPr>
        <p:spPr>
          <a:xfrm>
            <a:off x="8026245" y="6485354"/>
            <a:ext cx="1611467" cy="400110"/>
          </a:xfrm>
          <a:prstGeom prst="rect">
            <a:avLst/>
          </a:prstGeom>
          <a:solidFill>
            <a:srgbClr val="00B05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000" dirty="0"/>
              <a:t>True label “1”</a:t>
            </a:r>
            <a:endParaRPr lang="zh-TW" altLang="en-US" sz="2000" dirty="0"/>
          </a:p>
        </p:txBody>
      </p:sp>
      <mc:AlternateContent xmlns:mc="http://schemas.openxmlformats.org/markup-compatibility/2006" xmlns:a14="http://schemas.microsoft.com/office/drawing/2010/main">
        <mc:Choice Requires="a14">
          <p:sp>
            <p:nvSpPr>
              <p:cNvPr id="71" name="文字方塊 6"/>
              <p:cNvSpPr txBox="1"/>
              <p:nvPr/>
            </p:nvSpPr>
            <p:spPr>
              <a:xfrm>
                <a:off x="7448418" y="5599565"/>
                <a:ext cx="8154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6"/>
              <p:cNvSpPr txBox="1">
                <a:spLocks noRot="1" noChangeAspect="1" noMove="1" noResize="1" noEditPoints="1" noAdjustHandles="1" noChangeArrowheads="1" noChangeShapeType="1" noTextEdit="1"/>
              </p:cNvSpPr>
              <p:nvPr/>
            </p:nvSpPr>
            <p:spPr>
              <a:xfrm>
                <a:off x="7448418" y="5599565"/>
                <a:ext cx="815415" cy="430887"/>
              </a:xfrm>
              <a:prstGeom prst="rect">
                <a:avLst/>
              </a:prstGeom>
              <a:blipFill>
                <a:blip r:embed="rId11"/>
                <a:stretch>
                  <a:fillRect/>
                </a:stretch>
              </a:blipFill>
            </p:spPr>
            <p:txBody>
              <a:bodyPr/>
              <a:lstStyle/>
              <a:p>
                <a:r>
                  <a:rPr lang="en-US">
                    <a:noFill/>
                  </a:rPr>
                  <a:t> </a:t>
                </a:r>
              </a:p>
            </p:txBody>
          </p:sp>
        </mc:Fallback>
      </mc:AlternateContent>
      <p:sp>
        <p:nvSpPr>
          <p:cNvPr id="72" name="文字方塊 92"/>
          <p:cNvSpPr txBox="1"/>
          <p:nvPr/>
        </p:nvSpPr>
        <p:spPr>
          <a:xfrm rot="5400000">
            <a:off x="5549285" y="517117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TextBox 72">
            <a:extLst>
              <a:ext uri="{FF2B5EF4-FFF2-40B4-BE49-F238E27FC236}">
                <a16:creationId xmlns:a16="http://schemas.microsoft.com/office/drawing/2014/main" id="{5FEB92E8-1A98-450B-9B2A-588096F6A0B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2799163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48"/>
          <p:cNvSpPr/>
          <p:nvPr/>
        </p:nvSpPr>
        <p:spPr>
          <a:xfrm>
            <a:off x="7324732" y="6706237"/>
            <a:ext cx="365038"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54" name="矩形 72"/>
          <p:cNvSpPr/>
          <p:nvPr/>
        </p:nvSpPr>
        <p:spPr>
          <a:xfrm>
            <a:off x="7321580" y="5251867"/>
            <a:ext cx="319606"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3" name="矩形 46"/>
          <p:cNvSpPr/>
          <p:nvPr/>
        </p:nvSpPr>
        <p:spPr>
          <a:xfrm>
            <a:off x="7324733" y="3397788"/>
            <a:ext cx="365037"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34" name="矩形 47"/>
          <p:cNvSpPr/>
          <p:nvPr/>
        </p:nvSpPr>
        <p:spPr>
          <a:xfrm>
            <a:off x="7324732" y="4344893"/>
            <a:ext cx="386669"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2" name="Title 1"/>
          <p:cNvSpPr>
            <a:spLocks noGrp="1"/>
          </p:cNvSpPr>
          <p:nvPr>
            <p:ph type="title"/>
          </p:nvPr>
        </p:nvSpPr>
        <p:spPr/>
        <p:txBody>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For a training set of </a:t>
                </a:r>
                <a14:m>
                  <m:oMath xmlns:m="http://schemas.openxmlformats.org/officeDocument/2006/math">
                    <m:r>
                      <a:rPr lang="en-US" altLang="zh-TW" i="1">
                        <a:latin typeface="Cambria Math" panose="02040503050406030204" pitchFamily="18" charset="0"/>
                      </a:rPr>
                      <m:t>𝑁</m:t>
                    </m:r>
                  </m:oMath>
                </a14:m>
                <a:r>
                  <a:rPr lang="en-US" dirty="0"/>
                  <a:t> images, calculate the total loss overall all images: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r>
                      <a:rPr lang="en-US" altLang="zh-TW" i="1">
                        <a:latin typeface="Cambria Math" panose="02040503050406030204" pitchFamily="18" charset="0"/>
                      </a:rPr>
                      <m:t>=</m:t>
                    </m:r>
                    <m:nary>
                      <m:naryPr>
                        <m:chr m:val="∑"/>
                        <m:limLoc m:val="subSup"/>
                        <m:ctrlPr>
                          <a:rPr lang="en-US" altLang="zh-TW" i="1">
                            <a:latin typeface="Cambria Math" panose="02040503050406030204" pitchFamily="18" charset="0"/>
                          </a:rPr>
                        </m:ctrlPr>
                      </m:naryPr>
                      <m:sub>
                        <m:r>
                          <m:rPr>
                            <m:brk m:alnAt="25"/>
                          </m:rPr>
                          <a:rPr lang="en-US" altLang="zh-TW" i="1">
                            <a:latin typeface="Cambria Math" panose="02040503050406030204" pitchFamily="18" charset="0"/>
                          </a:rPr>
                          <m:t>𝑛</m:t>
                        </m:r>
                        <m:r>
                          <a:rPr lang="en-US" altLang="zh-TW" i="1">
                            <a:latin typeface="Cambria Math" panose="02040503050406030204" pitchFamily="18" charset="0"/>
                          </a:rPr>
                          <m:t>=1</m:t>
                        </m:r>
                      </m:sub>
                      <m:sup>
                        <m:r>
                          <a:rPr lang="en-US" altLang="zh-TW" i="1">
                            <a:latin typeface="Cambria Math" panose="02040503050406030204" pitchFamily="18" charset="0"/>
                          </a:rPr>
                          <m:t>𝑁</m:t>
                        </m:r>
                      </m:sup>
                      <m:e>
                        <m:sSub>
                          <m:sSubPr>
                            <m:ctrlPr>
                              <a:rPr lang="en-US" altLang="zh-TW" i="1">
                                <a:latin typeface="Cambria Math" panose="02040503050406030204" pitchFamily="18" charset="0"/>
                              </a:rPr>
                            </m:ctrlPr>
                          </m:sSubPr>
                          <m:e>
                            <m:r>
                              <a:rPr lang="en-US" altLang="zh-TW" i="1">
                                <a:latin typeface="Cambria Math" panose="02040503050406030204" pitchFamily="18" charset="0"/>
                                <a:ea typeface="Cambria Math" panose="02040503050406030204" pitchFamily="18" charset="0"/>
                              </a:rPr>
                              <m:t>ℒ</m:t>
                            </m:r>
                          </m:e>
                          <m:sub>
                            <m:r>
                              <a:rPr lang="en-US" altLang="zh-TW" i="1">
                                <a:latin typeface="Cambria Math" panose="02040503050406030204" pitchFamily="18" charset="0"/>
                              </a:rPr>
                              <m:t>𝑛</m:t>
                            </m:r>
                          </m:sub>
                        </m:sSub>
                        <m:d>
                          <m:dPr>
                            <m:ctrlPr>
                              <a:rPr lang="en-US" altLang="zh-TW" i="1">
                                <a:latin typeface="Cambria Math" panose="02040503050406030204" pitchFamily="18" charset="0"/>
                              </a:rPr>
                            </m:ctrlPr>
                          </m:dPr>
                          <m:e>
                            <m:r>
                              <a:rPr lang="zh-TW" altLang="en-US" i="1">
                                <a:latin typeface="Cambria Math" panose="02040503050406030204" pitchFamily="18" charset="0"/>
                              </a:rPr>
                              <m:t>𝜃</m:t>
                            </m:r>
                          </m:e>
                        </m:d>
                      </m:e>
                    </m:nary>
                  </m:oMath>
                </a14:m>
                <a:endParaRPr lang="en-US" dirty="0"/>
              </a:p>
              <a:p>
                <a:r>
                  <a:rPr lang="en-US" altLang="zh-TW" dirty="0"/>
                  <a:t>Find the optimal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m:t>
                        </m:r>
                      </m:sup>
                    </m:sSup>
                  </m:oMath>
                </a14:m>
                <a:r>
                  <a:rPr lang="en-US" altLang="zh-TW" dirty="0"/>
                  <a:t> that minimize the total loss </a:t>
                </a:r>
                <a14:m>
                  <m:oMath xmlns:m="http://schemas.openxmlformats.org/officeDocument/2006/math">
                    <m:r>
                      <a:rPr lang="en-US" altLang="zh-TW" b="0"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endParaRPr lang="zh-TW" alt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90" t="-3405"/>
                </a:stretch>
              </a:blipFill>
            </p:spPr>
            <p:txBody>
              <a:bodyPr/>
              <a:lstStyle/>
              <a:p>
                <a:r>
                  <a:rPr lang="en-US">
                    <a:noFill/>
                  </a:rPr>
                  <a:t> </a:t>
                </a:r>
              </a:p>
            </p:txBody>
          </p:sp>
        </mc:Fallback>
      </mc:AlternateContent>
      <p:sp>
        <p:nvSpPr>
          <p:cNvPr id="32" name="Content Placeholder 31">
            <a:extLst>
              <a:ext uri="{FF2B5EF4-FFF2-40B4-BE49-F238E27FC236}">
                <a16:creationId xmlns:a16="http://schemas.microsoft.com/office/drawing/2014/main" id="{B06E0F1D-FD2E-4DA2-8F46-341AA8D53009}"/>
              </a:ext>
            </a:extLst>
          </p:cNvPr>
          <p:cNvSpPr>
            <a:spLocks noGrp="1"/>
          </p:cNvSpPr>
          <p:nvPr>
            <p:ph idx="10"/>
          </p:nvPr>
        </p:nvSpPr>
        <p:spPr/>
        <p:txBody>
          <a:bodyPr/>
          <a:lstStyle/>
          <a:p>
            <a:r>
              <a:rPr lang="en-US" dirty="0"/>
              <a:t>Training Neural Networks</a:t>
            </a:r>
          </a:p>
          <a:p>
            <a:endParaRPr lang="en-US" dirty="0"/>
          </a:p>
        </p:txBody>
      </p:sp>
      <p:grpSp>
        <p:nvGrpSpPr>
          <p:cNvPr id="4" name="群組 17"/>
          <p:cNvGrpSpPr/>
          <p:nvPr/>
        </p:nvGrpSpPr>
        <p:grpSpPr>
          <a:xfrm>
            <a:off x="3437187" y="3397788"/>
            <a:ext cx="421911" cy="671513"/>
            <a:chOff x="510563" y="3417283"/>
            <a:chExt cx="421911" cy="671513"/>
          </a:xfrm>
        </p:grpSpPr>
        <p:sp>
          <p:nvSpPr>
            <p:cNvPr id="5"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7" name="群組 20"/>
          <p:cNvGrpSpPr/>
          <p:nvPr/>
        </p:nvGrpSpPr>
        <p:grpSpPr>
          <a:xfrm>
            <a:off x="3437187" y="4344893"/>
            <a:ext cx="421910" cy="671513"/>
            <a:chOff x="510564" y="3417283"/>
            <a:chExt cx="421910" cy="671513"/>
          </a:xfrm>
        </p:grpSpPr>
        <p:sp>
          <p:nvSpPr>
            <p:cNvPr id="8"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9"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10" name="群組 23"/>
          <p:cNvGrpSpPr/>
          <p:nvPr/>
        </p:nvGrpSpPr>
        <p:grpSpPr>
          <a:xfrm>
            <a:off x="3422759" y="6706237"/>
            <a:ext cx="450765" cy="671513"/>
            <a:chOff x="496136" y="3417283"/>
            <a:chExt cx="450765" cy="671513"/>
          </a:xfrm>
        </p:grpSpPr>
        <p:sp>
          <p:nvSpPr>
            <p:cNvPr id="11"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12"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13" name="矩形 26"/>
          <p:cNvSpPr/>
          <p:nvPr/>
        </p:nvSpPr>
        <p:spPr>
          <a:xfrm>
            <a:off x="4237112" y="340035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4" name="矩形 27"/>
          <p:cNvSpPr/>
          <p:nvPr/>
        </p:nvSpPr>
        <p:spPr>
          <a:xfrm>
            <a:off x="4237112" y="433906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5" name="矩形 28"/>
          <p:cNvSpPr/>
          <p:nvPr/>
        </p:nvSpPr>
        <p:spPr>
          <a:xfrm>
            <a:off x="4237112" y="6694592"/>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6" name="文字方塊 29"/>
          <p:cNvSpPr txBox="1"/>
          <p:nvPr/>
        </p:nvSpPr>
        <p:spPr>
          <a:xfrm rot="5400000">
            <a:off x="3294738" y="6030288"/>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文字方塊 30"/>
          <p:cNvSpPr txBox="1"/>
          <p:nvPr/>
        </p:nvSpPr>
        <p:spPr>
          <a:xfrm rot="5400000">
            <a:off x="4368003" y="6018645"/>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8" name="直線單箭頭接點 31"/>
          <p:cNvCxnSpPr/>
          <p:nvPr/>
        </p:nvCxnSpPr>
        <p:spPr>
          <a:xfrm flipV="1">
            <a:off x="3805729" y="373354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2"/>
          <p:cNvCxnSpPr/>
          <p:nvPr/>
        </p:nvCxnSpPr>
        <p:spPr>
          <a:xfrm flipV="1">
            <a:off x="3802768" y="468064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3"/>
          <p:cNvCxnSpPr/>
          <p:nvPr/>
        </p:nvCxnSpPr>
        <p:spPr>
          <a:xfrm flipV="1">
            <a:off x="3802767" y="703617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4"/>
          <p:cNvCxnSpPr/>
          <p:nvPr/>
        </p:nvCxnSpPr>
        <p:spPr>
          <a:xfrm flipV="1">
            <a:off x="5205978" y="372833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p:cNvCxnSpPr/>
          <p:nvPr/>
        </p:nvCxnSpPr>
        <p:spPr>
          <a:xfrm flipV="1">
            <a:off x="5203017" y="467544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p:cNvCxnSpPr/>
          <p:nvPr/>
        </p:nvCxnSpPr>
        <p:spPr>
          <a:xfrm flipV="1">
            <a:off x="5203016" y="703096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37"/>
          <p:cNvGrpSpPr/>
          <p:nvPr/>
        </p:nvGrpSpPr>
        <p:grpSpPr>
          <a:xfrm>
            <a:off x="5654347" y="3397788"/>
            <a:ext cx="2039149" cy="671513"/>
            <a:chOff x="557211" y="3417283"/>
            <a:chExt cx="2039149" cy="671513"/>
          </a:xfrm>
        </p:grpSpPr>
        <p:sp>
          <p:nvSpPr>
            <p:cNvPr id="25" name="矩形 38"/>
            <p:cNvSpPr/>
            <p:nvPr/>
          </p:nvSpPr>
          <p:spPr>
            <a:xfrm>
              <a:off x="557211"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39"/>
            <p:cNvSpPr/>
            <p:nvPr/>
          </p:nvSpPr>
          <p:spPr>
            <a:xfrm>
              <a:off x="216803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27" name="群組 40"/>
          <p:cNvGrpSpPr/>
          <p:nvPr/>
        </p:nvGrpSpPr>
        <p:grpSpPr>
          <a:xfrm>
            <a:off x="5654347" y="4344893"/>
            <a:ext cx="2035424" cy="671513"/>
            <a:chOff x="557212" y="3417283"/>
            <a:chExt cx="2035424" cy="671513"/>
          </a:xfrm>
        </p:grpSpPr>
        <p:sp>
          <p:nvSpPr>
            <p:cNvPr id="28" name="矩形 41"/>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9" name="矩形 42"/>
            <p:cNvSpPr/>
            <p:nvPr/>
          </p:nvSpPr>
          <p:spPr>
            <a:xfrm>
              <a:off x="2164313" y="3505037"/>
              <a:ext cx="428323" cy="461665"/>
            </a:xfrm>
            <a:prstGeom prst="rect">
              <a:avLst/>
            </a:prstGeom>
          </p:spPr>
          <p:txBody>
            <a:bodyPr wrap="square">
              <a:spAutoFit/>
            </a:bodyPr>
            <a:lstStyle/>
            <a:p>
              <a:pPr algn="ctr"/>
              <a:r>
                <a:rPr lang="en-US" altLang="zh-TW" sz="2400" dirty="0"/>
                <a:t>y</a:t>
              </a:r>
              <a:r>
                <a:rPr lang="en-US" altLang="zh-TW" sz="2400" baseline="30000" dirty="0"/>
                <a:t>2</a:t>
              </a:r>
              <a:endParaRPr lang="zh-TW" altLang="en-US" sz="2400" baseline="30000" dirty="0"/>
            </a:p>
          </p:txBody>
        </p:sp>
      </p:grpSp>
      <p:grpSp>
        <p:nvGrpSpPr>
          <p:cNvPr id="30" name="群組 43"/>
          <p:cNvGrpSpPr/>
          <p:nvPr/>
        </p:nvGrpSpPr>
        <p:grpSpPr>
          <a:xfrm>
            <a:off x="5654347" y="6706237"/>
            <a:ext cx="2057054" cy="671513"/>
            <a:chOff x="557212" y="3417283"/>
            <a:chExt cx="2057054" cy="671513"/>
          </a:xfrm>
        </p:grpSpPr>
        <p:sp>
          <p:nvSpPr>
            <p:cNvPr id="31" name="矩形 44"/>
            <p:cNvSpPr/>
            <p:nvPr/>
          </p:nvSpPr>
          <p:spPr>
            <a:xfrm>
              <a:off x="557212" y="3417283"/>
              <a:ext cx="417025"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0" name="矩形 45"/>
            <p:cNvSpPr/>
            <p:nvPr/>
          </p:nvSpPr>
          <p:spPr>
            <a:xfrm>
              <a:off x="2157090" y="3477566"/>
              <a:ext cx="457176"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mc:AlternateContent xmlns:mc="http://schemas.openxmlformats.org/markup-compatibility/2006" xmlns:a14="http://schemas.microsoft.com/office/drawing/2010/main">
        <mc:Choice Requires="a14">
          <p:sp>
            <p:nvSpPr>
              <p:cNvPr id="36" name="文字方塊 49"/>
              <p:cNvSpPr txBox="1"/>
              <p:nvPr/>
            </p:nvSpPr>
            <p:spPr>
              <a:xfrm>
                <a:off x="5679919" y="3571391"/>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49"/>
              <p:cNvSpPr txBox="1">
                <a:spLocks noRot="1" noChangeAspect="1" noMove="1" noResize="1" noEditPoints="1" noAdjustHandles="1" noChangeArrowheads="1" noChangeShapeType="1" noTextEdit="1"/>
              </p:cNvSpPr>
              <p:nvPr/>
            </p:nvSpPr>
            <p:spPr>
              <a:xfrm>
                <a:off x="5679919" y="3571391"/>
                <a:ext cx="391454" cy="369332"/>
              </a:xfrm>
              <a:prstGeom prst="rect">
                <a:avLst/>
              </a:prstGeom>
              <a:blipFill>
                <a:blip r:embed="rId3"/>
                <a:stretch>
                  <a:fillRect l="-18750" t="-18333" r="-48438"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50"/>
              <p:cNvSpPr txBox="1"/>
              <p:nvPr/>
            </p:nvSpPr>
            <p:spPr>
              <a:xfrm>
                <a:off x="5690359" y="450690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37" name="文字方塊 50"/>
              <p:cNvSpPr txBox="1">
                <a:spLocks noRot="1" noChangeAspect="1" noMove="1" noResize="1" noEditPoints="1" noAdjustHandles="1" noChangeArrowheads="1" noChangeShapeType="1" noTextEdit="1"/>
              </p:cNvSpPr>
              <p:nvPr/>
            </p:nvSpPr>
            <p:spPr>
              <a:xfrm>
                <a:off x="5690359" y="4506901"/>
                <a:ext cx="398058" cy="369332"/>
              </a:xfrm>
              <a:prstGeom prst="rect">
                <a:avLst/>
              </a:prstGeom>
              <a:blipFill>
                <a:blip r:embed="rId4"/>
                <a:stretch>
                  <a:fillRect l="-18182" t="-16393" r="-469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51"/>
              <p:cNvSpPr txBox="1"/>
              <p:nvPr/>
            </p:nvSpPr>
            <p:spPr>
              <a:xfrm>
                <a:off x="5665929" y="6903493"/>
                <a:ext cx="443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38" name="文字方塊 51"/>
              <p:cNvSpPr txBox="1">
                <a:spLocks noRot="1" noChangeAspect="1" noMove="1" noResize="1" noEditPoints="1" noAdjustHandles="1" noChangeArrowheads="1" noChangeShapeType="1" noTextEdit="1"/>
              </p:cNvSpPr>
              <p:nvPr/>
            </p:nvSpPr>
            <p:spPr>
              <a:xfrm>
                <a:off x="5665929" y="6903493"/>
                <a:ext cx="443391" cy="369332"/>
              </a:xfrm>
              <a:prstGeom prst="rect">
                <a:avLst/>
              </a:prstGeom>
              <a:blipFill>
                <a:blip r:embed="rId5"/>
                <a:stretch>
                  <a:fillRect l="-16438" t="-16393" r="-43836" b="-24590"/>
                </a:stretch>
              </a:blipFill>
            </p:spPr>
            <p:txBody>
              <a:bodyPr/>
              <a:lstStyle/>
              <a:p>
                <a:r>
                  <a:rPr lang="en-US">
                    <a:noFill/>
                  </a:rPr>
                  <a:t> </a:t>
                </a:r>
              </a:p>
            </p:txBody>
          </p:sp>
        </mc:Fallback>
      </mc:AlternateContent>
      <p:sp>
        <p:nvSpPr>
          <p:cNvPr id="39" name="左-右雙向箭號 52"/>
          <p:cNvSpPr/>
          <p:nvPr/>
        </p:nvSpPr>
        <p:spPr>
          <a:xfrm>
            <a:off x="6370766" y="36897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0" name="左-右雙向箭號 53"/>
          <p:cNvSpPr/>
          <p:nvPr/>
        </p:nvSpPr>
        <p:spPr>
          <a:xfrm>
            <a:off x="6370766" y="461046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1" name="左-右雙向箭號 54"/>
          <p:cNvSpPr/>
          <p:nvPr/>
        </p:nvSpPr>
        <p:spPr>
          <a:xfrm>
            <a:off x="6442774" y="695146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55"/>
              <p:cNvSpPr txBox="1"/>
              <p:nvPr/>
            </p:nvSpPr>
            <p:spPr>
              <a:xfrm>
                <a:off x="6286347" y="3229547"/>
                <a:ext cx="8304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1</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42" name="文字方塊 55"/>
              <p:cNvSpPr txBox="1">
                <a:spLocks noRot="1" noChangeAspect="1" noMove="1" noResize="1" noEditPoints="1" noAdjustHandles="1" noChangeArrowheads="1" noChangeShapeType="1" noTextEdit="1"/>
              </p:cNvSpPr>
              <p:nvPr/>
            </p:nvSpPr>
            <p:spPr>
              <a:xfrm>
                <a:off x="6286347" y="3229547"/>
                <a:ext cx="830420" cy="369332"/>
              </a:xfrm>
              <a:prstGeom prst="rect">
                <a:avLst/>
              </a:prstGeom>
              <a:blipFill>
                <a:blip r:embed="rId6"/>
                <a:stretch>
                  <a:fillRect l="-8088" b="-15000"/>
                </a:stretch>
              </a:blipFill>
            </p:spPr>
            <p:txBody>
              <a:bodyPr/>
              <a:lstStyle/>
              <a:p>
                <a:r>
                  <a:rPr lang="en-US">
                    <a:noFill/>
                  </a:rPr>
                  <a:t> </a:t>
                </a:r>
              </a:p>
            </p:txBody>
          </p:sp>
        </mc:Fallback>
      </mc:AlternateContent>
      <p:sp>
        <p:nvSpPr>
          <p:cNvPr id="43" name="文字方塊 58"/>
          <p:cNvSpPr txBox="1"/>
          <p:nvPr/>
        </p:nvSpPr>
        <p:spPr>
          <a:xfrm rot="5400000">
            <a:off x="5456272" y="6066809"/>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4" name="文字方塊 59"/>
          <p:cNvSpPr txBox="1"/>
          <p:nvPr/>
        </p:nvSpPr>
        <p:spPr>
          <a:xfrm rot="5400000">
            <a:off x="7161564" y="6053901"/>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45" name="群組 63"/>
          <p:cNvGrpSpPr/>
          <p:nvPr/>
        </p:nvGrpSpPr>
        <p:grpSpPr>
          <a:xfrm>
            <a:off x="3434035" y="5251867"/>
            <a:ext cx="421910" cy="671513"/>
            <a:chOff x="510564" y="3417283"/>
            <a:chExt cx="421910" cy="671513"/>
          </a:xfrm>
        </p:grpSpPr>
        <p:sp>
          <p:nvSpPr>
            <p:cNvPr id="46"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7"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48" name="矩形 66"/>
          <p:cNvSpPr/>
          <p:nvPr/>
        </p:nvSpPr>
        <p:spPr>
          <a:xfrm>
            <a:off x="4233960" y="5246043"/>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49" name="直線單箭頭接點 67"/>
          <p:cNvCxnSpPr/>
          <p:nvPr/>
        </p:nvCxnSpPr>
        <p:spPr>
          <a:xfrm flipV="1">
            <a:off x="3799616" y="55876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68"/>
          <p:cNvCxnSpPr/>
          <p:nvPr/>
        </p:nvCxnSpPr>
        <p:spPr>
          <a:xfrm flipV="1">
            <a:off x="5199865" y="55824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群組 69"/>
          <p:cNvGrpSpPr/>
          <p:nvPr/>
        </p:nvGrpSpPr>
        <p:grpSpPr>
          <a:xfrm>
            <a:off x="5651195" y="5251867"/>
            <a:ext cx="2038575" cy="671513"/>
            <a:chOff x="557212" y="3417283"/>
            <a:chExt cx="2038575" cy="671513"/>
          </a:xfrm>
        </p:grpSpPr>
        <p:sp>
          <p:nvSpPr>
            <p:cNvPr id="52" name="矩形 70"/>
            <p:cNvSpPr/>
            <p:nvPr/>
          </p:nvSpPr>
          <p:spPr>
            <a:xfrm>
              <a:off x="557212" y="3417283"/>
              <a:ext cx="441206"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3" name="矩形 71"/>
            <p:cNvSpPr/>
            <p:nvPr/>
          </p:nvSpPr>
          <p:spPr>
            <a:xfrm>
              <a:off x="2167465" y="3534167"/>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mc:AlternateContent xmlns:mc="http://schemas.openxmlformats.org/markup-compatibility/2006" xmlns:a14="http://schemas.microsoft.com/office/drawing/2010/main">
        <mc:Choice Requires="a14">
          <p:sp>
            <p:nvSpPr>
              <p:cNvPr id="55" name="文字方塊 73"/>
              <p:cNvSpPr txBox="1"/>
              <p:nvPr/>
            </p:nvSpPr>
            <p:spPr>
              <a:xfrm>
                <a:off x="5687207" y="5413875"/>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55" name="文字方塊 73"/>
              <p:cNvSpPr txBox="1">
                <a:spLocks noRot="1" noChangeAspect="1" noMove="1" noResize="1" noEditPoints="1" noAdjustHandles="1" noChangeArrowheads="1" noChangeShapeType="1" noTextEdit="1"/>
              </p:cNvSpPr>
              <p:nvPr/>
            </p:nvSpPr>
            <p:spPr>
              <a:xfrm>
                <a:off x="5687207" y="5413875"/>
                <a:ext cx="398058" cy="369332"/>
              </a:xfrm>
              <a:prstGeom prst="rect">
                <a:avLst/>
              </a:prstGeom>
              <a:blipFill>
                <a:blip r:embed="rId7"/>
                <a:stretch>
                  <a:fillRect l="-18462" t="-16393" r="-47692" b="-24590"/>
                </a:stretch>
              </a:blipFill>
            </p:spPr>
            <p:txBody>
              <a:bodyPr/>
              <a:lstStyle/>
              <a:p>
                <a:r>
                  <a:rPr lang="en-US">
                    <a:noFill/>
                  </a:rPr>
                  <a:t> </a:t>
                </a:r>
              </a:p>
            </p:txBody>
          </p:sp>
        </mc:Fallback>
      </mc:AlternateContent>
      <p:sp>
        <p:nvSpPr>
          <p:cNvPr id="56" name="左-右雙向箭號 74"/>
          <p:cNvSpPr/>
          <p:nvPr/>
        </p:nvSpPr>
        <p:spPr>
          <a:xfrm>
            <a:off x="6370766" y="5517436"/>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57" name="圖片 89"/>
          <p:cNvPicPr preferRelativeResize="0">
            <a:picLocks/>
          </p:cNvPicPr>
          <p:nvPr/>
        </p:nvPicPr>
        <p:blipFill>
          <a:blip r:embed="rId8"/>
          <a:stretch>
            <a:fillRect/>
          </a:stretch>
        </p:blipFill>
        <p:spPr>
          <a:xfrm>
            <a:off x="2624741" y="3414213"/>
            <a:ext cx="720000" cy="720000"/>
          </a:xfrm>
          <a:prstGeom prst="rect">
            <a:avLst/>
          </a:prstGeom>
          <a:ln w="38100">
            <a:solidFill>
              <a:schemeClr val="tx1"/>
            </a:solidFill>
          </a:ln>
        </p:spPr>
      </p:pic>
      <p:pic>
        <p:nvPicPr>
          <p:cNvPr id="58" name="圖片 91"/>
          <p:cNvPicPr preferRelativeResize="0">
            <a:picLocks/>
          </p:cNvPicPr>
          <p:nvPr/>
        </p:nvPicPr>
        <p:blipFill>
          <a:blip r:embed="rId9"/>
          <a:stretch>
            <a:fillRect/>
          </a:stretch>
        </p:blipFill>
        <p:spPr>
          <a:xfrm>
            <a:off x="2603991" y="4358608"/>
            <a:ext cx="720000" cy="720000"/>
          </a:xfrm>
          <a:prstGeom prst="rect">
            <a:avLst/>
          </a:prstGeom>
          <a:ln w="38100">
            <a:solidFill>
              <a:schemeClr val="tx1"/>
            </a:solidFill>
          </a:ln>
        </p:spPr>
      </p:pic>
      <p:pic>
        <p:nvPicPr>
          <p:cNvPr id="59" name="圖片 92"/>
          <p:cNvPicPr preferRelativeResize="0">
            <a:picLocks/>
          </p:cNvPicPr>
          <p:nvPr/>
        </p:nvPicPr>
        <p:blipFill>
          <a:blip r:embed="rId10"/>
          <a:stretch>
            <a:fillRect/>
          </a:stretch>
        </p:blipFill>
        <p:spPr>
          <a:xfrm>
            <a:off x="2603991" y="5239201"/>
            <a:ext cx="720000" cy="720000"/>
          </a:xfrm>
          <a:prstGeom prst="rect">
            <a:avLst/>
          </a:prstGeom>
          <a:ln w="38100">
            <a:solidFill>
              <a:schemeClr val="tx1"/>
            </a:solidFill>
          </a:ln>
        </p:spPr>
      </p:pic>
      <p:pic>
        <p:nvPicPr>
          <p:cNvPr id="60" name="圖片 93"/>
          <p:cNvPicPr preferRelativeResize="0">
            <a:picLocks/>
          </p:cNvPicPr>
          <p:nvPr/>
        </p:nvPicPr>
        <p:blipFill>
          <a:blip r:embed="rId11"/>
          <a:stretch>
            <a:fillRect/>
          </a:stretch>
        </p:blipFill>
        <p:spPr>
          <a:xfrm>
            <a:off x="2603991" y="6694592"/>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67" name="文字方塊 55"/>
              <p:cNvSpPr txBox="1"/>
              <p:nvPr/>
            </p:nvSpPr>
            <p:spPr>
              <a:xfrm>
                <a:off x="6251482" y="4185583"/>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2</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7" name="文字方塊 55"/>
              <p:cNvSpPr txBox="1">
                <a:spLocks noRot="1" noChangeAspect="1" noMove="1" noResize="1" noEditPoints="1" noAdjustHandles="1" noChangeArrowheads="1" noChangeShapeType="1" noTextEdit="1"/>
              </p:cNvSpPr>
              <p:nvPr/>
            </p:nvSpPr>
            <p:spPr>
              <a:xfrm>
                <a:off x="6251482" y="4185583"/>
                <a:ext cx="837537" cy="369332"/>
              </a:xfrm>
              <a:prstGeom prst="rect">
                <a:avLst/>
              </a:prstGeom>
              <a:blipFill>
                <a:blip r:embed="rId12"/>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55"/>
              <p:cNvSpPr txBox="1"/>
              <p:nvPr/>
            </p:nvSpPr>
            <p:spPr>
              <a:xfrm>
                <a:off x="6349381" y="5137244"/>
                <a:ext cx="8375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3</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8" name="文字方塊 55"/>
              <p:cNvSpPr txBox="1">
                <a:spLocks noRot="1" noChangeAspect="1" noMove="1" noResize="1" noEditPoints="1" noAdjustHandles="1" noChangeArrowheads="1" noChangeShapeType="1" noTextEdit="1"/>
              </p:cNvSpPr>
              <p:nvPr/>
            </p:nvSpPr>
            <p:spPr>
              <a:xfrm>
                <a:off x="6349381" y="5137244"/>
                <a:ext cx="837537" cy="369332"/>
              </a:xfrm>
              <a:prstGeom prst="rect">
                <a:avLst/>
              </a:prstGeom>
              <a:blipFill>
                <a:blip r:embed="rId13"/>
                <a:stretch>
                  <a:fillRect l="-875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55"/>
              <p:cNvSpPr txBox="1"/>
              <p:nvPr/>
            </p:nvSpPr>
            <p:spPr>
              <a:xfrm>
                <a:off x="6370766" y="6582137"/>
                <a:ext cx="8574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i="1" smtClean="0">
                              <a:latin typeface="Cambria Math" panose="02040503050406030204" pitchFamily="18" charset="0"/>
                              <a:ea typeface="Cambria Math" panose="02040503050406030204" pitchFamily="18" charset="0"/>
                            </a:rPr>
                            <m:t>ℒ</m:t>
                          </m:r>
                        </m:e>
                        <m:sub>
                          <m:r>
                            <a:rPr lang="en-US" altLang="zh-TW" sz="2400" b="0" i="1" smtClean="0">
                              <a:latin typeface="Cambria Math" panose="02040503050406030204" pitchFamily="18" charset="0"/>
                            </a:rPr>
                            <m:t>𝑛</m:t>
                          </m:r>
                        </m:sub>
                      </m:sSub>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69" name="文字方塊 55"/>
              <p:cNvSpPr txBox="1">
                <a:spLocks noRot="1" noChangeAspect="1" noMove="1" noResize="1" noEditPoints="1" noAdjustHandles="1" noChangeArrowheads="1" noChangeShapeType="1" noTextEdit="1"/>
              </p:cNvSpPr>
              <p:nvPr/>
            </p:nvSpPr>
            <p:spPr>
              <a:xfrm>
                <a:off x="6370766" y="6582137"/>
                <a:ext cx="857414" cy="369332"/>
              </a:xfrm>
              <a:prstGeom prst="rect">
                <a:avLst/>
              </a:prstGeom>
              <a:blipFill>
                <a:blip r:embed="rId14"/>
                <a:stretch>
                  <a:fillRect l="-7801" b="-10000"/>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E3E2080-C6F7-48A1-997F-37A337BEC601}"/>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77204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lstStyle/>
          <a:p>
            <a:r>
              <a:rPr lang="en-US" dirty="0"/>
              <a:t>Loss Functions</a:t>
            </a:r>
          </a:p>
        </p:txBody>
      </p:sp>
      <p:sp>
        <p:nvSpPr>
          <p:cNvPr id="3" name="Content Placeholder 2"/>
          <p:cNvSpPr>
            <a:spLocks noGrp="1"/>
          </p:cNvSpPr>
          <p:nvPr>
            <p:ph idx="1"/>
          </p:nvPr>
        </p:nvSpPr>
        <p:spPr>
          <a:xfrm>
            <a:off x="276673" y="2090803"/>
            <a:ext cx="9584265" cy="5367667"/>
          </a:xfrm>
        </p:spPr>
        <p:txBody>
          <a:bodyPr/>
          <a:lstStyle/>
          <a:p>
            <a:r>
              <a:rPr lang="en-US" b="1" i="1" dirty="0">
                <a:solidFill>
                  <a:srgbClr val="0070C0"/>
                </a:solidFill>
              </a:rPr>
              <a:t>Classification tasks</a:t>
            </a:r>
          </a:p>
          <a:p>
            <a:endParaRPr lang="en-US" dirty="0"/>
          </a:p>
        </p:txBody>
      </p:sp>
      <p:sp>
        <p:nvSpPr>
          <p:cNvPr id="13" name="Content Placeholder 12">
            <a:extLst>
              <a:ext uri="{FF2B5EF4-FFF2-40B4-BE49-F238E27FC236}">
                <a16:creationId xmlns:a16="http://schemas.microsoft.com/office/drawing/2014/main" id="{0F30B595-F582-4D5B-A917-45F52949C46C}"/>
              </a:ext>
            </a:extLst>
          </p:cNvPr>
          <p:cNvSpPr>
            <a:spLocks noGrp="1"/>
          </p:cNvSpPr>
          <p:nvPr>
            <p:ph idx="10"/>
          </p:nvPr>
        </p:nvSpPr>
        <p:spPr>
          <a:xfrm>
            <a:off x="276673" y="1509936"/>
            <a:ext cx="6192687" cy="350293"/>
          </a:xfrm>
        </p:spPr>
        <p:txBody>
          <a:bodyPr/>
          <a:lstStyle/>
          <a:p>
            <a:r>
              <a:rPr lang="en-US" dirty="0"/>
              <a:t>Training Neural Networks</a:t>
            </a:r>
          </a:p>
        </p:txBody>
      </p:sp>
      <p:sp>
        <p:nvSpPr>
          <p:cNvPr id="12" name="TextBox 11">
            <a:extLst>
              <a:ext uri="{FF2B5EF4-FFF2-40B4-BE49-F238E27FC236}">
                <a16:creationId xmlns:a16="http://schemas.microsoft.com/office/drawing/2014/main" id="{82A6344C-8538-4FEA-8BC7-AE54834D8680}"/>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4" name="Ορθογώνιο 17"/>
          <p:cNvSpPr/>
          <p:nvPr/>
        </p:nvSpPr>
        <p:spPr>
          <a:xfrm>
            <a:off x="684245" y="2794625"/>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5" name="Ορθογώνιο 20"/>
          <p:cNvSpPr/>
          <p:nvPr/>
        </p:nvSpPr>
        <p:spPr>
          <a:xfrm>
            <a:off x="684245" y="4137203"/>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16" name="TextBox 15"/>
          <p:cNvSpPr txBox="1"/>
          <p:nvPr/>
        </p:nvSpPr>
        <p:spPr>
          <a:xfrm>
            <a:off x="1880535" y="4111553"/>
            <a:ext cx="3825080" cy="647228"/>
          </a:xfrm>
          <a:prstGeom prst="rect">
            <a:avLst/>
          </a:prstGeom>
          <a:noFill/>
        </p:spPr>
        <p:txBody>
          <a:bodyPr wrap="square" rtlCol="0">
            <a:spAutoFit/>
          </a:bodyPr>
          <a:lstStyle/>
          <a:p>
            <a:pPr algn="ctr"/>
            <a:r>
              <a:rPr lang="en-US" dirty="0" err="1"/>
              <a:t>Softmax</a:t>
            </a:r>
            <a:r>
              <a:rPr lang="en-US" dirty="0"/>
              <a:t> Activations</a:t>
            </a:r>
          </a:p>
          <a:p>
            <a:pPr algn="ctr"/>
            <a:r>
              <a:rPr lang="en-US" sz="1600" dirty="0"/>
              <a:t> [maps </a:t>
            </a:r>
            <a:r>
              <a:rPr lang="en-US" sz="1600" dirty="0">
                <a:solidFill>
                  <a:srgbClr val="222222"/>
                </a:solidFill>
              </a:rPr>
              <a:t>to a probability distribution]</a:t>
            </a:r>
            <a:endParaRPr lang="el-GR" sz="1600" dirty="0"/>
          </a:p>
        </p:txBody>
      </p:sp>
      <p:sp>
        <p:nvSpPr>
          <p:cNvPr id="17" name="Ορθογώνιο 23"/>
          <p:cNvSpPr/>
          <p:nvPr/>
        </p:nvSpPr>
        <p:spPr>
          <a:xfrm>
            <a:off x="636712" y="5686400"/>
            <a:ext cx="1587294" cy="401007"/>
          </a:xfrm>
          <a:prstGeom prst="rect">
            <a:avLst/>
          </a:prstGeom>
        </p:spPr>
        <p:txBody>
          <a:bodyPr wrap="none">
            <a:spAutoFit/>
          </a:bodyPr>
          <a:lstStyle/>
          <a:p>
            <a:r>
              <a:rPr lang="en-US" b="1" dirty="0">
                <a:solidFill>
                  <a:srgbClr val="222222"/>
                </a:solidFill>
              </a:rPr>
              <a:t>Loss function</a:t>
            </a:r>
          </a:p>
        </p:txBody>
      </p:sp>
      <p:sp>
        <p:nvSpPr>
          <p:cNvPr id="18" name="TextBox 17"/>
          <p:cNvSpPr txBox="1"/>
          <p:nvPr/>
        </p:nvSpPr>
        <p:spPr>
          <a:xfrm>
            <a:off x="1882415" y="5695094"/>
            <a:ext cx="3025526" cy="401007"/>
          </a:xfrm>
          <a:prstGeom prst="rect">
            <a:avLst/>
          </a:prstGeom>
          <a:noFill/>
        </p:spPr>
        <p:txBody>
          <a:bodyPr wrap="square" rtlCol="0">
            <a:spAutoFit/>
          </a:bodyPr>
          <a:lstStyle/>
          <a:p>
            <a:pPr algn="ctr"/>
            <a:r>
              <a:rPr lang="en-US" b="1" i="1" dirty="0">
                <a:solidFill>
                  <a:srgbClr val="FF0000"/>
                </a:solidFill>
              </a:rPr>
              <a:t>Cross-entropy</a:t>
            </a:r>
            <a:endParaRPr lang="el-GR" b="1" i="1" dirty="0">
              <a:solidFill>
                <a:srgbClr val="FF0000"/>
              </a:solidFill>
            </a:endParaRPr>
          </a:p>
        </p:txBody>
      </p:sp>
      <p:pic>
        <p:nvPicPr>
          <p:cNvPr id="19" name="Εικόνα 31"/>
          <p:cNvPicPr>
            <a:picLocks noChangeAspect="1"/>
          </p:cNvPicPr>
          <p:nvPr/>
        </p:nvPicPr>
        <p:blipFill>
          <a:blip r:embed="rId3"/>
          <a:stretch>
            <a:fillRect/>
          </a:stretch>
        </p:blipFill>
        <p:spPr>
          <a:xfrm>
            <a:off x="5893296" y="4149204"/>
            <a:ext cx="2895600" cy="673100"/>
          </a:xfrm>
          <a:prstGeom prst="rect">
            <a:avLst/>
          </a:prstGeom>
        </p:spPr>
      </p:pic>
      <mc:AlternateContent xmlns:mc="http://schemas.openxmlformats.org/markup-compatibility/2006" xmlns:a14="http://schemas.microsoft.com/office/drawing/2010/main">
        <mc:Choice Requires="a14">
          <p:sp>
            <p:nvSpPr>
              <p:cNvPr id="20" name="TextBox 19"/>
              <p:cNvSpPr txBox="1"/>
              <p:nvPr/>
            </p:nvSpPr>
            <p:spPr>
              <a:xfrm>
                <a:off x="3949080" y="5539322"/>
                <a:ext cx="5983866" cy="69230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ℒ</m:t>
                      </m:r>
                      <m:d>
                        <m:dPr>
                          <m:ctrlPr>
                            <a:rPr lang="en-US" sz="1600" b="0" i="1" smtClean="0">
                              <a:latin typeface="Cambria Math" panose="02040503050406030204" pitchFamily="18" charset="0"/>
                            </a:rPr>
                          </m:ctrlPr>
                        </m:dPr>
                        <m:e>
                          <m:r>
                            <a:rPr lang="el-GR" sz="1600" b="0" i="1" smtClean="0">
                              <a:latin typeface="Cambria Math" charset="0"/>
                            </a:rPr>
                            <m:t>𝜃</m:t>
                          </m:r>
                        </m:e>
                      </m:d>
                      <m:r>
                        <a:rPr lang="el-GR" sz="1600" b="0" i="1" smtClean="0">
                          <a:latin typeface="Cambria Math" charset="0"/>
                        </a:rPr>
                        <m:t>=</m:t>
                      </m:r>
                      <m:r>
                        <a:rPr lang="en-US" sz="1600" b="0" i="1" smtClean="0">
                          <a:latin typeface="Cambria Math" charset="0"/>
                        </a:rPr>
                        <m:t>−</m:t>
                      </m:r>
                      <m:f>
                        <m:fPr>
                          <m:ctrlPr>
                            <a:rPr lang="mr-IN" sz="1600" b="0" i="1" smtClean="0">
                              <a:latin typeface="Cambria Math" panose="02040503050406030204" pitchFamily="18" charset="0"/>
                            </a:rPr>
                          </m:ctrlPr>
                        </m:fPr>
                        <m:num>
                          <m:r>
                            <a:rPr lang="en-US" sz="1600" b="0" i="1" smtClean="0">
                              <a:latin typeface="Cambria Math" charset="0"/>
                            </a:rPr>
                            <m:t>1</m:t>
                          </m:r>
                        </m:num>
                        <m:den>
                          <m:r>
                            <a:rPr lang="en-US" sz="1600" b="0" i="1" smtClean="0">
                              <a:latin typeface="Cambria Math" panose="02040503050406030204" pitchFamily="18" charset="0"/>
                            </a:rPr>
                            <m:t>𝑁</m:t>
                          </m:r>
                        </m:den>
                      </m:f>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𝑖</m:t>
                          </m:r>
                          <m:r>
                            <a:rPr lang="en-US" sz="1600" b="0" i="1" smtClean="0">
                              <a:latin typeface="Cambria Math" charset="0"/>
                            </a:rPr>
                            <m:t>=1</m:t>
                          </m:r>
                        </m:sub>
                        <m:sup>
                          <m:r>
                            <a:rPr lang="en-US" sz="1600" b="0" i="1" smtClean="0">
                              <a:latin typeface="Cambria Math" panose="02040503050406030204" pitchFamily="18" charset="0"/>
                            </a:rPr>
                            <m:t>𝑁</m:t>
                          </m:r>
                        </m:sup>
                        <m:e>
                          <m:nary>
                            <m:naryPr>
                              <m:chr m:val="∑"/>
                              <m:ctrlPr>
                                <a:rPr lang="is-IS" sz="1600" b="0" i="1" smtClean="0">
                                  <a:latin typeface="Cambria Math" panose="02040503050406030204" pitchFamily="18" charset="0"/>
                                </a:rPr>
                              </m:ctrlPr>
                            </m:naryPr>
                            <m:sub>
                              <m:r>
                                <m:rPr>
                                  <m:brk m:alnAt="23"/>
                                </m:rPr>
                                <a:rPr lang="en-US" sz="1600" b="0" i="1" smtClean="0">
                                  <a:latin typeface="Cambria Math" charset="0"/>
                                </a:rPr>
                                <m:t>𝑘</m:t>
                              </m:r>
                              <m:r>
                                <a:rPr lang="en-US" sz="1600" b="0" i="1" smtClean="0">
                                  <a:latin typeface="Cambria Math" charset="0"/>
                                </a:rPr>
                                <m:t>=1</m:t>
                              </m:r>
                            </m:sub>
                            <m:sup>
                              <m:r>
                                <a:rPr lang="en-US" sz="1600" b="0" i="1" smtClean="0">
                                  <a:latin typeface="Cambria Math" charset="0"/>
                                </a:rPr>
                                <m:t>𝐾</m:t>
                              </m:r>
                            </m:sup>
                            <m:e>
                              <m:d>
                                <m:dPr>
                                  <m:begChr m:val="["/>
                                  <m:endChr m:val="]"/>
                                  <m:ctrlPr>
                                    <a:rPr lang="mr-IN"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charset="0"/>
                                        </a:rPr>
                                        <m:t>𝑦</m:t>
                                      </m:r>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func>
                                    <m:funcPr>
                                      <m:ctrlPr>
                                        <a:rPr lang="en-US" sz="1600" b="0" i="1" smtClean="0">
                                          <a:latin typeface="Cambria Math" panose="02040503050406030204" pitchFamily="18" charset="0"/>
                                        </a:rPr>
                                      </m:ctrlPr>
                                    </m:funcPr>
                                    <m:fName>
                                      <m:r>
                                        <m:rPr>
                                          <m:sty m:val="p"/>
                                        </m:rPr>
                                        <a:rPr lang="en-US" sz="1600" b="0" i="0" smtClean="0">
                                          <a:latin typeface="Cambria Math" charset="0"/>
                                        </a:rPr>
                                        <m:t>log</m:t>
                                      </m:r>
                                    </m:fName>
                                    <m:e>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charset="0"/>
                                                </a:rPr>
                                                <m:t>𝑦</m:t>
                                              </m:r>
                                            </m:e>
                                          </m:acc>
                                        </m:e>
                                        <m:sub>
                                          <m:r>
                                            <a:rPr lang="en-US" sz="1600" b="0" i="1" smtClean="0">
                                              <a:latin typeface="Cambria Math" charset="0"/>
                                            </a:rPr>
                                            <m:t>𝑘</m:t>
                                          </m:r>
                                        </m:sub>
                                        <m:sup>
                                          <m:r>
                                            <a:rPr lang="en-US" sz="1600" b="0" i="1" smtClean="0">
                                              <a:latin typeface="Cambria Math" charset="0"/>
                                            </a:rPr>
                                            <m:t>(</m:t>
                                          </m:r>
                                          <m:r>
                                            <a:rPr lang="en-US" sz="1600" b="0" i="1" smtClean="0">
                                              <a:latin typeface="Cambria Math" charset="0"/>
                                            </a:rPr>
                                            <m:t>𝑖</m:t>
                                          </m:r>
                                          <m:r>
                                            <a:rPr lang="en-US" sz="1600" b="0" i="1" smtClean="0">
                                              <a:latin typeface="Cambria Math" charset="0"/>
                                            </a:rPr>
                                            <m:t>)</m:t>
                                          </m:r>
                                        </m:sup>
                                      </m:sSubSup>
                                      <m:r>
                                        <a:rPr lang="en-US" sz="1600" b="0" i="1" smtClean="0">
                                          <a:latin typeface="Cambria Math" charset="0"/>
                                        </a:rPr>
                                        <m:t>+</m:t>
                                      </m:r>
                                      <m:d>
                                        <m:dPr>
                                          <m:ctrlPr>
                                            <a:rPr lang="mr-IN" sz="1600" b="0" i="1" smtClean="0">
                                              <a:latin typeface="Cambria Math" panose="02040503050406030204" pitchFamily="18" charset="0"/>
                                            </a:rPr>
                                          </m:ctrlPr>
                                        </m:dPr>
                                        <m:e>
                                          <m:r>
                                            <a:rPr lang="en-US" sz="1600" b="0" i="1" smtClean="0">
                                              <a:latin typeface="Cambria Math" charset="0"/>
                                            </a:rPr>
                                            <m:t>1−</m:t>
                                          </m:r>
                                          <m:sSubSup>
                                            <m:sSubSupPr>
                                              <m:ctrlPr>
                                                <a:rPr lang="en-US" sz="1600" i="1">
                                                  <a:latin typeface="Cambria Math" panose="02040503050406030204" pitchFamily="18" charset="0"/>
                                                </a:rPr>
                                              </m:ctrlPr>
                                            </m:sSubSupPr>
                                            <m:e>
                                              <m:r>
                                                <a:rPr lang="en-US" sz="1600" i="1">
                                                  <a:latin typeface="Cambria Math" charset="0"/>
                                                </a:rPr>
                                                <m:t>𝑦</m:t>
                                              </m:r>
                                            </m:e>
                                            <m:sub>
                                              <m:r>
                                                <a:rPr lang="en-US" sz="1600" i="1">
                                                  <a:latin typeface="Cambria Math" charset="0"/>
                                                </a:rPr>
                                                <m:t>𝑘</m:t>
                                              </m:r>
                                            </m:sub>
                                            <m:sup>
                                              <m:r>
                                                <a:rPr lang="en-US" sz="1600" i="1">
                                                  <a:latin typeface="Cambria Math" charset="0"/>
                                                </a:rPr>
                                                <m:t>(</m:t>
                                              </m:r>
                                              <m:r>
                                                <a:rPr lang="en-US" sz="1600" i="1">
                                                  <a:latin typeface="Cambria Math" charset="0"/>
                                                </a:rPr>
                                                <m:t>𝑖</m:t>
                                              </m:r>
                                              <m:r>
                                                <a:rPr lang="en-US" sz="1600" i="1">
                                                  <a:latin typeface="Cambria Math" charset="0"/>
                                                </a:rPr>
                                                <m:t>)</m:t>
                                              </m:r>
                                            </m:sup>
                                          </m:sSubSup>
                                        </m:e>
                                      </m:d>
                                      <m:r>
                                        <a:rPr lang="en-US" sz="1600" b="0" i="1" smtClean="0">
                                          <a:latin typeface="Cambria Math" charset="0"/>
                                        </a:rPr>
                                        <m:t> </m:t>
                                      </m:r>
                                    </m:e>
                                  </m:func>
                                  <m:func>
                                    <m:funcPr>
                                      <m:ctrlPr>
                                        <a:rPr lang="en-US" sz="1600" i="1">
                                          <a:latin typeface="Cambria Math" panose="02040503050406030204" pitchFamily="18" charset="0"/>
                                        </a:rPr>
                                      </m:ctrlPr>
                                    </m:funcPr>
                                    <m:fName>
                                      <m:r>
                                        <m:rPr>
                                          <m:sty m:val="p"/>
                                        </m:rPr>
                                        <a:rPr lang="en-US" sz="1600">
                                          <a:latin typeface="Cambria Math" charset="0"/>
                                        </a:rPr>
                                        <m:t>log</m:t>
                                      </m:r>
                                    </m:fName>
                                    <m:e>
                                      <m:d>
                                        <m:dPr>
                                          <m:ctrlPr>
                                            <a:rPr lang="mr-IN" sz="1600" i="1" smtClean="0">
                                              <a:latin typeface="Cambria Math" panose="02040503050406030204" pitchFamily="18" charset="0"/>
                                            </a:rPr>
                                          </m:ctrlPr>
                                        </m:dPr>
                                        <m:e>
                                          <m:r>
                                            <a:rPr lang="en-US" sz="1600" i="1">
                                              <a:latin typeface="Cambria Math" charset="0"/>
                                            </a:rPr>
                                            <m:t>1− </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charset="0"/>
                                                    </a:rPr>
                                                    <m:t>𝑦</m:t>
                                                  </m:r>
                                                </m:e>
                                              </m:acc>
                                            </m:e>
                                            <m:sub>
                                              <m:r>
                                                <a:rPr lang="en-US" sz="1600" i="1">
                                                  <a:latin typeface="Cambria Math" charset="0"/>
                                                </a:rPr>
                                                <m:t>𝑘</m:t>
                                              </m:r>
                                            </m:sub>
                                            <m:sup>
                                              <m:d>
                                                <m:dPr>
                                                  <m:ctrlPr>
                                                    <a:rPr lang="en-US" sz="1600" i="1">
                                                      <a:latin typeface="Cambria Math" panose="02040503050406030204" pitchFamily="18" charset="0"/>
                                                    </a:rPr>
                                                  </m:ctrlPr>
                                                </m:dPr>
                                                <m:e>
                                                  <m:r>
                                                    <a:rPr lang="en-US" sz="1600" i="1">
                                                      <a:latin typeface="Cambria Math" charset="0"/>
                                                    </a:rPr>
                                                    <m:t>𝑖</m:t>
                                                  </m:r>
                                                </m:e>
                                              </m:d>
                                            </m:sup>
                                          </m:sSubSup>
                                        </m:e>
                                      </m:d>
                                    </m:e>
                                  </m:func>
                                </m:e>
                              </m:d>
                            </m:e>
                          </m:nary>
                        </m:e>
                      </m:nary>
                    </m:oMath>
                  </m:oMathPara>
                </a14:m>
                <a:endParaRPr lang="el-GR" sz="16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949080" y="5539322"/>
                <a:ext cx="5983866" cy="6923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148880" y="2950096"/>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class labels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148880" y="2950096"/>
                <a:ext cx="6912767" cy="401007"/>
              </a:xfrm>
              <a:prstGeom prst="rect">
                <a:avLst/>
              </a:prstGeom>
              <a:blipFill>
                <a:blip r:embed="rId5"/>
                <a:stretch>
                  <a:fillRect t="-12121"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148880" y="6367584"/>
                <a:ext cx="6912767" cy="401007"/>
              </a:xfrm>
              <a:prstGeom prst="rect">
                <a:avLst/>
              </a:prstGeom>
              <a:noFill/>
            </p:spPr>
            <p:txBody>
              <a:bodyPr wrap="square" rtlCol="0">
                <a:spAutoFit/>
              </a:bodyPr>
              <a:lstStyle/>
              <a:p>
                <a:pPr algn="ctr"/>
                <a:r>
                  <a:rPr lang="en-US" sz="1800" dirty="0">
                    <a:solidFill>
                      <a:srgbClr val="222222"/>
                    </a:solidFill>
                    <a:ea typeface="Cambria Math" panose="02040503050406030204" pitchFamily="18" charset="0"/>
                  </a:rPr>
                  <a:t>Ground-truth class labels </a:t>
                </a:r>
                <a14:m>
                  <m:oMath xmlns:m="http://schemas.openxmlformats.org/officeDocument/2006/math">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oMath>
                </a14:m>
                <a:r>
                  <a:rPr lang="en-US" sz="1800" i="1" dirty="0">
                    <a:latin typeface="Cambria Math" charset="0"/>
                  </a:rPr>
                  <a:t> </a:t>
                </a:r>
                <a:r>
                  <a:rPr lang="en-US" sz="1800" dirty="0">
                    <a:solidFill>
                      <a:srgbClr val="222222"/>
                    </a:solidFill>
                    <a:ea typeface="Cambria Math" panose="02040503050406030204" pitchFamily="18" charset="0"/>
                  </a:rPr>
                  <a:t>and model predicted class labels </a:t>
                </a:r>
                <a14:m>
                  <m:oMath xmlns:m="http://schemas.openxmlformats.org/officeDocument/2006/math">
                    <m:sSub>
                      <m:sSubPr>
                        <m:ctrlPr>
                          <a:rPr lang="en-US" sz="1800" i="1" dirty="0">
                            <a:latin typeface="Cambria Math" panose="02040503050406030204" pitchFamily="18" charset="0"/>
                          </a:rPr>
                        </m:ctrlPr>
                      </m:sSubPr>
                      <m:e>
                        <m:acc>
                          <m:accPr>
                            <m:chr m:val="̂"/>
                            <m:ctrlPr>
                              <a:rPr lang="en-US" sz="1800" i="1" dirty="0" smtClean="0">
                                <a:latin typeface="Cambria Math" panose="02040503050406030204" pitchFamily="18" charset="0"/>
                              </a:rPr>
                            </m:ctrlPr>
                          </m:accPr>
                          <m:e>
                            <m:r>
                              <a:rPr lang="en-US" sz="1800" b="0" i="1" dirty="0" smtClean="0">
                                <a:latin typeface="Cambria Math" panose="02040503050406030204" pitchFamily="18" charset="0"/>
                              </a:rPr>
                              <m:t>𝑦</m:t>
                            </m:r>
                          </m:e>
                        </m:acc>
                      </m:e>
                      <m:sub>
                        <m:r>
                          <a:rPr lang="en-US" sz="1800" i="1" dirty="0">
                            <a:latin typeface="Cambria Math" panose="02040503050406030204" pitchFamily="18" charset="0"/>
                          </a:rPr>
                          <m:t>𝑖</m:t>
                        </m:r>
                      </m:sub>
                    </m:sSub>
                  </m:oMath>
                </a14:m>
                <a:r>
                  <a:rPr lang="en-US" dirty="0">
                    <a:solidFill>
                      <a:srgbClr val="222222"/>
                    </a:solidFill>
                    <a:ea typeface="Cambria Math" panose="02040503050406030204" pitchFamily="18" charset="0"/>
                  </a:rPr>
                  <a:t>   </a:t>
                </a:r>
                <a:endParaRPr lang="el-GR" dirty="0">
                  <a:solidFill>
                    <a:srgbClr val="222222"/>
                  </a:solidFill>
                  <a:ea typeface="Cambria Math" panose="020405030504060302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2148880" y="6367584"/>
                <a:ext cx="6912767" cy="401007"/>
              </a:xfrm>
              <a:prstGeom prst="rect">
                <a:avLst/>
              </a:prstGeom>
              <a:blipFill>
                <a:blip r:embed="rId6"/>
                <a:stretch>
                  <a:fillRect t="-3077" b="-23077"/>
                </a:stretch>
              </a:blipFill>
            </p:spPr>
            <p:txBody>
              <a:bodyPr/>
              <a:lstStyle/>
              <a:p>
                <a:r>
                  <a:rPr lang="en-US">
                    <a:noFill/>
                  </a:rPr>
                  <a:t> </a:t>
                </a:r>
              </a:p>
            </p:txBody>
          </p:sp>
        </mc:Fallback>
      </mc:AlternateContent>
    </p:spTree>
    <p:extLst>
      <p:ext uri="{BB962C8B-B14F-4D97-AF65-F5344CB8AC3E}">
        <p14:creationId xmlns:p14="http://schemas.microsoft.com/office/powerpoint/2010/main" val="2720646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2E4C-7C83-404F-9B1D-8862BDF479DD}"/>
              </a:ext>
            </a:extLst>
          </p:cNvPr>
          <p:cNvSpPr>
            <a:spLocks noGrp="1"/>
          </p:cNvSpPr>
          <p:nvPr>
            <p:ph type="title"/>
          </p:nvPr>
        </p:nvSpPr>
        <p:spPr>
          <a:xfrm>
            <a:off x="0" y="458621"/>
            <a:ext cx="10058400" cy="1050573"/>
          </a:xfrm>
        </p:spPr>
        <p:txBody>
          <a:bodyPr/>
          <a:lstStyle/>
          <a:p>
            <a:r>
              <a:rPr lang="en-US" dirty="0"/>
              <a:t>Loss Functions</a:t>
            </a:r>
          </a:p>
        </p:txBody>
      </p:sp>
      <p:sp>
        <p:nvSpPr>
          <p:cNvPr id="3" name="Content Placeholder 2">
            <a:extLst>
              <a:ext uri="{FF2B5EF4-FFF2-40B4-BE49-F238E27FC236}">
                <a16:creationId xmlns:a16="http://schemas.microsoft.com/office/drawing/2014/main" id="{9AE5DA36-930B-47EC-BFB8-9BF2D34D9A74}"/>
              </a:ext>
            </a:extLst>
          </p:cNvPr>
          <p:cNvSpPr>
            <a:spLocks noGrp="1"/>
          </p:cNvSpPr>
          <p:nvPr>
            <p:ph idx="1"/>
          </p:nvPr>
        </p:nvSpPr>
        <p:spPr>
          <a:xfrm>
            <a:off x="276673" y="2090803"/>
            <a:ext cx="9584265" cy="5367667"/>
          </a:xfrm>
        </p:spPr>
        <p:txBody>
          <a:bodyPr/>
          <a:lstStyle/>
          <a:p>
            <a:r>
              <a:rPr lang="en-US" b="1" i="1" dirty="0">
                <a:solidFill>
                  <a:srgbClr val="0070C0"/>
                </a:solidFill>
              </a:rPr>
              <a:t>Regression tasks</a:t>
            </a:r>
          </a:p>
          <a:p>
            <a:endParaRPr lang="en-US" dirty="0"/>
          </a:p>
        </p:txBody>
      </p:sp>
      <p:sp>
        <p:nvSpPr>
          <p:cNvPr id="7" name="Content Placeholder 6">
            <a:extLst>
              <a:ext uri="{FF2B5EF4-FFF2-40B4-BE49-F238E27FC236}">
                <a16:creationId xmlns:a16="http://schemas.microsoft.com/office/drawing/2014/main" id="{9AC5028B-386D-413C-9EC8-D311BA9E5D38}"/>
              </a:ext>
            </a:extLst>
          </p:cNvPr>
          <p:cNvSpPr>
            <a:spLocks noGrp="1"/>
          </p:cNvSpPr>
          <p:nvPr>
            <p:ph idx="10"/>
          </p:nvPr>
        </p:nvSpPr>
        <p:spPr>
          <a:xfrm>
            <a:off x="276673" y="1509936"/>
            <a:ext cx="6192687" cy="350293"/>
          </a:xfrm>
        </p:spPr>
        <p:txBody>
          <a:bodyPr/>
          <a:lstStyle/>
          <a:p>
            <a:r>
              <a:rPr lang="en-US" dirty="0"/>
              <a:t>Training Neural Networks</a:t>
            </a:r>
          </a:p>
          <a:p>
            <a:endParaRPr lang="en-US" dirty="0"/>
          </a:p>
        </p:txBody>
      </p:sp>
      <p:sp>
        <p:nvSpPr>
          <p:cNvPr id="17" name="TextBox 16">
            <a:extLst>
              <a:ext uri="{FF2B5EF4-FFF2-40B4-BE49-F238E27FC236}">
                <a16:creationId xmlns:a16="http://schemas.microsoft.com/office/drawing/2014/main" id="{895D17EF-24BB-42B9-95F4-044E5D5EC1B7}"/>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a:t>
            </a:r>
            <a:r>
              <a:rPr lang="en-US" sz="1000" dirty="0" err="1"/>
              <a:t>Ismini</a:t>
            </a:r>
            <a:r>
              <a:rPr lang="en-US" sz="1000" dirty="0"/>
              <a:t> </a:t>
            </a:r>
            <a:r>
              <a:rPr lang="en-US" sz="1000" dirty="0" err="1"/>
              <a:t>Lourentzou</a:t>
            </a:r>
            <a:r>
              <a:rPr lang="en-US" sz="1000" dirty="0"/>
              <a:t> – Introduction to Deep Learning</a:t>
            </a:r>
          </a:p>
        </p:txBody>
      </p:sp>
      <p:sp>
        <p:nvSpPr>
          <p:cNvPr id="18" name="Ορθογώνιο 17">
            <a:extLst>
              <a:ext uri="{FF2B5EF4-FFF2-40B4-BE49-F238E27FC236}">
                <a16:creationId xmlns:a16="http://schemas.microsoft.com/office/drawing/2014/main" id="{6B5E36F3-637B-400F-BC86-59B1338994BB}"/>
              </a:ext>
            </a:extLst>
          </p:cNvPr>
          <p:cNvSpPr/>
          <p:nvPr/>
        </p:nvSpPr>
        <p:spPr>
          <a:xfrm>
            <a:off x="708721" y="2878088"/>
            <a:ext cx="1287532" cy="646331"/>
          </a:xfrm>
          <a:prstGeom prst="rect">
            <a:avLst/>
          </a:prstGeom>
        </p:spPr>
        <p:txBody>
          <a:bodyPr wrap="non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Ορθογώνιο 20">
            <a:extLst>
              <a:ext uri="{FF2B5EF4-FFF2-40B4-BE49-F238E27FC236}">
                <a16:creationId xmlns:a16="http://schemas.microsoft.com/office/drawing/2014/main" id="{7CD2584B-F384-4732-8A45-FDF5B0EE1B1E}"/>
              </a:ext>
            </a:extLst>
          </p:cNvPr>
          <p:cNvSpPr/>
          <p:nvPr/>
        </p:nvSpPr>
        <p:spPr>
          <a:xfrm>
            <a:off x="708721" y="3930669"/>
            <a:ext cx="1008609" cy="646331"/>
          </a:xfrm>
          <a:prstGeom prst="rect">
            <a:avLst/>
          </a:prstGeom>
        </p:spPr>
        <p:txBody>
          <a:bodyPr wrap="none">
            <a:spAutoFit/>
          </a:bodyPr>
          <a:lstStyle/>
          <a:p>
            <a:r>
              <a:rPr lang="en-US" b="1" dirty="0">
                <a:solidFill>
                  <a:srgbClr val="222222"/>
                </a:solidFill>
              </a:rPr>
              <a:t>Output </a:t>
            </a:r>
          </a:p>
          <a:p>
            <a:r>
              <a:rPr lang="en-US" b="1" dirty="0">
                <a:solidFill>
                  <a:srgbClr val="222222"/>
                </a:solidFill>
              </a:rPr>
              <a:t>Layer</a:t>
            </a:r>
            <a:endParaRPr lang="el-GR" dirty="0"/>
          </a:p>
        </p:txBody>
      </p:sp>
      <p:sp>
        <p:nvSpPr>
          <p:cNvPr id="20" name="Ορθογώνιο 23">
            <a:extLst>
              <a:ext uri="{FF2B5EF4-FFF2-40B4-BE49-F238E27FC236}">
                <a16:creationId xmlns:a16="http://schemas.microsoft.com/office/drawing/2014/main" id="{1D5F4953-BCA5-454F-A7AE-8E4350F4BB29}"/>
              </a:ext>
            </a:extLst>
          </p:cNvPr>
          <p:cNvSpPr/>
          <p:nvPr/>
        </p:nvSpPr>
        <p:spPr>
          <a:xfrm>
            <a:off x="708720" y="5640058"/>
            <a:ext cx="1603964" cy="401007"/>
          </a:xfrm>
          <a:prstGeom prst="rect">
            <a:avLst/>
          </a:prstGeom>
        </p:spPr>
        <p:txBody>
          <a:bodyPr wrap="square">
            <a:spAutoFit/>
          </a:bodyPr>
          <a:lstStyle/>
          <a:p>
            <a:r>
              <a:rPr lang="en-US" b="1" dirty="0">
                <a:solidFill>
                  <a:srgbClr val="222222"/>
                </a:solidFill>
              </a:rPr>
              <a:t>Loss function</a:t>
            </a:r>
          </a:p>
        </p:txBody>
      </p:sp>
      <p:sp>
        <p:nvSpPr>
          <p:cNvPr id="21" name="Ορθογώνιο 25">
            <a:extLst>
              <a:ext uri="{FF2B5EF4-FFF2-40B4-BE49-F238E27FC236}">
                <a16:creationId xmlns:a16="http://schemas.microsoft.com/office/drawing/2014/main" id="{5BAE5C5A-81CE-4752-8F78-3706BD6A0CE9}"/>
              </a:ext>
            </a:extLst>
          </p:cNvPr>
          <p:cNvSpPr/>
          <p:nvPr/>
        </p:nvSpPr>
        <p:spPr>
          <a:xfrm>
            <a:off x="2888748" y="5336823"/>
            <a:ext cx="2814872" cy="401007"/>
          </a:xfrm>
          <a:prstGeom prst="rect">
            <a:avLst/>
          </a:prstGeom>
        </p:spPr>
        <p:txBody>
          <a:bodyPr wrap="square">
            <a:spAutoFit/>
          </a:bodyPr>
          <a:lstStyle/>
          <a:p>
            <a:pPr algn="ctr"/>
            <a:r>
              <a:rPr lang="en-US" b="1" i="1" dirty="0">
                <a:solidFill>
                  <a:srgbClr val="FF0000"/>
                </a:solidFill>
              </a:rPr>
              <a:t>Mean Squared Error</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EE8DA71-F424-4821-9949-470A0DEC726F}"/>
                  </a:ext>
                </a:extLst>
              </p:cNvPr>
              <p:cNvSpPr txBox="1"/>
              <p:nvPr/>
            </p:nvSpPr>
            <p:spPr>
              <a:xfrm>
                <a:off x="5657536" y="5081884"/>
                <a:ext cx="2950955"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sSup>
                            <m:sSupPr>
                              <m:ctrlPr>
                                <a:rPr lang="mr-IN" sz="2000" b="0" i="1" smtClean="0">
                                  <a:latin typeface="Cambria Math" panose="02040503050406030204" pitchFamily="18" charset="0"/>
                                </a:rPr>
                              </m:ctrlPr>
                            </m:sSupPr>
                            <m:e>
                              <m:d>
                                <m:dPr>
                                  <m:ctrlPr>
                                    <a:rPr lang="mr-IN" sz="2000" i="1">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sup>
                              <m:r>
                                <a:rPr lang="en-US" sz="2000" b="0" i="1" smtClean="0">
                                  <a:latin typeface="Cambria Math" charset="0"/>
                                </a:rPr>
                                <m:t>2</m:t>
                              </m:r>
                            </m:sup>
                          </m:sSup>
                        </m:e>
                      </m:nary>
                    </m:oMath>
                  </m:oMathPara>
                </a14:m>
                <a:endParaRPr lang="el-GR" sz="2000" dirty="0"/>
              </a:p>
            </p:txBody>
          </p:sp>
        </mc:Choice>
        <mc:Fallback xmlns="">
          <p:sp>
            <p:nvSpPr>
              <p:cNvPr id="22" name="TextBox 21">
                <a:extLst>
                  <a:ext uri="{FF2B5EF4-FFF2-40B4-BE49-F238E27FC236}">
                    <a16:creationId xmlns:a16="http://schemas.microsoft.com/office/drawing/2014/main" id="{7EE8DA71-F424-4821-9949-470A0DEC726F}"/>
                  </a:ext>
                </a:extLst>
              </p:cNvPr>
              <p:cNvSpPr txBox="1">
                <a:spLocks noRot="1" noChangeAspect="1" noMove="1" noResize="1" noEditPoints="1" noAdjustHandles="1" noChangeArrowheads="1" noChangeShapeType="1" noTextEdit="1"/>
              </p:cNvSpPr>
              <p:nvPr/>
            </p:nvSpPr>
            <p:spPr>
              <a:xfrm>
                <a:off x="5657536" y="5081884"/>
                <a:ext cx="2950955" cy="840295"/>
              </a:xfrm>
              <a:prstGeom prst="rect">
                <a:avLst/>
              </a:prstGeom>
              <a:blipFill>
                <a:blip r:embed="rId2"/>
                <a:stretch>
                  <a:fillRect/>
                </a:stretch>
              </a:blipFill>
            </p:spPr>
            <p:txBody>
              <a:bodyPr/>
              <a:lstStyle/>
              <a:p>
                <a:r>
                  <a:rPr lang="en-US">
                    <a:noFill/>
                  </a:rPr>
                  <a:t> </a:t>
                </a:r>
              </a:p>
            </p:txBody>
          </p:sp>
        </mc:Fallback>
      </mc:AlternateContent>
      <p:sp>
        <p:nvSpPr>
          <p:cNvPr id="23" name="Ορθογώνιο 22">
            <a:extLst>
              <a:ext uri="{FF2B5EF4-FFF2-40B4-BE49-F238E27FC236}">
                <a16:creationId xmlns:a16="http://schemas.microsoft.com/office/drawing/2014/main" id="{DD0B38E7-B605-4B7E-84AC-81E1079C75AC}"/>
              </a:ext>
            </a:extLst>
          </p:cNvPr>
          <p:cNvSpPr/>
          <p:nvPr/>
        </p:nvSpPr>
        <p:spPr>
          <a:xfrm>
            <a:off x="3144686" y="4081012"/>
            <a:ext cx="5628930" cy="401007"/>
          </a:xfrm>
          <a:prstGeom prst="rect">
            <a:avLst/>
          </a:prstGeom>
        </p:spPr>
        <p:txBody>
          <a:bodyPr wrap="square">
            <a:spAutoFit/>
          </a:bodyPr>
          <a:lstStyle/>
          <a:p>
            <a:r>
              <a:rPr lang="en-US" dirty="0">
                <a:solidFill>
                  <a:srgbClr val="222222"/>
                </a:solidFill>
              </a:rPr>
              <a:t>Linear (Identity) or Sigmoid Activation</a:t>
            </a:r>
          </a:p>
        </p:txBody>
      </p:sp>
      <p:sp>
        <p:nvSpPr>
          <p:cNvPr id="24" name="Ορθογώνιο 42">
            <a:extLst>
              <a:ext uri="{FF2B5EF4-FFF2-40B4-BE49-F238E27FC236}">
                <a16:creationId xmlns:a16="http://schemas.microsoft.com/office/drawing/2014/main" id="{6D19382C-1DD9-403C-AFCF-BD154B2A4748}"/>
              </a:ext>
            </a:extLst>
          </p:cNvPr>
          <p:cNvSpPr/>
          <p:nvPr/>
        </p:nvSpPr>
        <p:spPr>
          <a:xfrm>
            <a:off x="2888748" y="6358127"/>
            <a:ext cx="2814872" cy="401007"/>
          </a:xfrm>
          <a:prstGeom prst="rect">
            <a:avLst/>
          </a:prstGeom>
        </p:spPr>
        <p:txBody>
          <a:bodyPr wrap="square">
            <a:spAutoFit/>
          </a:bodyPr>
          <a:lstStyle/>
          <a:p>
            <a:pPr algn="ctr"/>
            <a:r>
              <a:rPr lang="en-US" b="1" i="1" dirty="0">
                <a:solidFill>
                  <a:srgbClr val="FF0000"/>
                </a:solidFill>
              </a:rPr>
              <a:t>Mean Absolute Error</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8280BCB-C980-4352-9395-6D5B636E7EC4}"/>
                  </a:ext>
                </a:extLst>
              </p:cNvPr>
              <p:cNvSpPr txBox="1"/>
              <p:nvPr/>
            </p:nvSpPr>
            <p:spPr>
              <a:xfrm>
                <a:off x="5657536" y="6102734"/>
                <a:ext cx="2860142" cy="8402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ℒ</m:t>
                      </m:r>
                      <m:d>
                        <m:dPr>
                          <m:ctrlPr>
                            <a:rPr lang="en-US" sz="2000" b="0" i="1" smtClean="0">
                              <a:latin typeface="Cambria Math" panose="02040503050406030204" pitchFamily="18" charset="0"/>
                            </a:rPr>
                          </m:ctrlPr>
                        </m:dPr>
                        <m:e>
                          <m:r>
                            <a:rPr lang="el-GR" sz="2000" b="0" i="1" smtClean="0">
                              <a:latin typeface="Cambria Math" charset="0"/>
                            </a:rPr>
                            <m:t>𝜃</m:t>
                          </m:r>
                        </m:e>
                      </m:d>
                      <m:r>
                        <a:rPr lang="el-GR" sz="2000" b="0" i="1" smtClean="0">
                          <a:latin typeface="Cambria Math" charset="0"/>
                        </a:rPr>
                        <m:t>= </m:t>
                      </m:r>
                      <m:f>
                        <m:fPr>
                          <m:ctrlPr>
                            <a:rPr lang="mr-IN" sz="2000" b="0" i="1" smtClean="0">
                              <a:latin typeface="Cambria Math" panose="02040503050406030204" pitchFamily="18" charset="0"/>
                            </a:rPr>
                          </m:ctrlPr>
                        </m:fPr>
                        <m:num>
                          <m:r>
                            <a:rPr lang="en-US" sz="2000" b="0" i="1" smtClean="0">
                              <a:latin typeface="Cambria Math" charset="0"/>
                            </a:rPr>
                            <m:t>1</m:t>
                          </m:r>
                        </m:num>
                        <m:den>
                          <m:r>
                            <a:rPr lang="en-US" sz="2000" b="0" i="1" smtClean="0">
                              <a:latin typeface="Cambria Math" charset="0"/>
                            </a:rPr>
                            <m:t>𝑛</m:t>
                          </m:r>
                        </m:den>
                      </m:f>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𝑖</m:t>
                          </m:r>
                          <m:r>
                            <a:rPr lang="en-US" sz="2000" b="0" i="1" smtClean="0">
                              <a:latin typeface="Cambria Math" charset="0"/>
                            </a:rPr>
                            <m:t>=1</m:t>
                          </m:r>
                        </m:sub>
                        <m:sup>
                          <m:r>
                            <a:rPr lang="en-US" sz="2000" b="0" i="1" smtClean="0">
                              <a:latin typeface="Cambria Math" charset="0"/>
                            </a:rPr>
                            <m:t>𝑛</m:t>
                          </m:r>
                        </m:sup>
                        <m:e>
                          <m:d>
                            <m:dPr>
                              <m:begChr m:val="|"/>
                              <m:endChr m:val="|"/>
                              <m:ctrlPr>
                                <a:rPr lang="hr-HR" sz="2000" b="0" i="1" smtClean="0">
                                  <a:latin typeface="Cambria Math" panose="02040503050406030204" pitchFamily="18" charset="0"/>
                                </a:rPr>
                              </m:ctrlPr>
                            </m:dPr>
                            <m:e>
                              <m:sSup>
                                <m:sSupPr>
                                  <m:ctrlPr>
                                    <a:rPr lang="is-IS" sz="2000" i="1">
                                      <a:latin typeface="Cambria Math" panose="02040503050406030204" pitchFamily="18" charset="0"/>
                                    </a:rPr>
                                  </m:ctrlPr>
                                </m:sSupPr>
                                <m:e>
                                  <m:r>
                                    <a:rPr lang="en-US" sz="2000" i="1">
                                      <a:latin typeface="Cambria Math" charset="0"/>
                                    </a:rPr>
                                    <m:t>𝑦</m:t>
                                  </m:r>
                                </m:e>
                                <m:sup>
                                  <m:r>
                                    <a:rPr lang="en-US" sz="2000" i="1">
                                      <a:latin typeface="Cambria Math" charset="0"/>
                                    </a:rPr>
                                    <m:t>(</m:t>
                                  </m:r>
                                  <m:r>
                                    <a:rPr lang="en-US" sz="2000" i="1">
                                      <a:latin typeface="Cambria Math" charset="0"/>
                                    </a:rPr>
                                    <m:t>𝑖</m:t>
                                  </m:r>
                                  <m:r>
                                    <a:rPr lang="en-US" sz="2000" i="1">
                                      <a:latin typeface="Cambria Math" charset="0"/>
                                    </a:rPr>
                                    <m:t>)</m:t>
                                  </m:r>
                                </m:sup>
                              </m:sSup>
                              <m:r>
                                <a:rPr lang="en-US" sz="2000" i="1">
                                  <a:latin typeface="Cambria Math" charset="0"/>
                                </a:rPr>
                                <m:t>−</m:t>
                              </m:r>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charset="0"/>
                                        </a:rPr>
                                        <m:t>𝑦</m:t>
                                      </m:r>
                                    </m:e>
                                  </m:acc>
                                </m:e>
                                <m:sup>
                                  <m:r>
                                    <a:rPr lang="en-US" sz="2000" i="1">
                                      <a:latin typeface="Cambria Math" charset="0"/>
                                    </a:rPr>
                                    <m:t>(</m:t>
                                  </m:r>
                                  <m:r>
                                    <a:rPr lang="en-US" sz="2000" i="1">
                                      <a:latin typeface="Cambria Math" charset="0"/>
                                    </a:rPr>
                                    <m:t>𝑖</m:t>
                                  </m:r>
                                  <m:r>
                                    <a:rPr lang="en-US" sz="2000" i="1">
                                      <a:latin typeface="Cambria Math" charset="0"/>
                                    </a:rPr>
                                    <m:t>)</m:t>
                                  </m:r>
                                </m:sup>
                              </m:sSup>
                            </m:e>
                          </m:d>
                        </m:e>
                      </m:nary>
                    </m:oMath>
                  </m:oMathPara>
                </a14:m>
                <a:endParaRPr lang="el-GR" sz="2000" dirty="0"/>
              </a:p>
            </p:txBody>
          </p:sp>
        </mc:Choice>
        <mc:Fallback xmlns="">
          <p:sp>
            <p:nvSpPr>
              <p:cNvPr id="25" name="TextBox 24">
                <a:extLst>
                  <a:ext uri="{FF2B5EF4-FFF2-40B4-BE49-F238E27FC236}">
                    <a16:creationId xmlns:a16="http://schemas.microsoft.com/office/drawing/2014/main" id="{28280BCB-C980-4352-9395-6D5B636E7EC4}"/>
                  </a:ext>
                </a:extLst>
              </p:cNvPr>
              <p:cNvSpPr txBox="1">
                <a:spLocks noRot="1" noChangeAspect="1" noMove="1" noResize="1" noEditPoints="1" noAdjustHandles="1" noChangeArrowheads="1" noChangeShapeType="1" noTextEdit="1"/>
              </p:cNvSpPr>
              <p:nvPr/>
            </p:nvSpPr>
            <p:spPr>
              <a:xfrm>
                <a:off x="5657536" y="6102734"/>
                <a:ext cx="2860142" cy="84029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96700" y="3025704"/>
                <a:ext cx="6912767" cy="401007"/>
              </a:xfrm>
              <a:prstGeom prst="rect">
                <a:avLst/>
              </a:prstGeom>
              <a:noFill/>
            </p:spPr>
            <p:txBody>
              <a:bodyPr wrap="square" rtlCol="0">
                <a:spAutoFit/>
              </a:bodyPr>
              <a:lstStyle/>
              <a:p>
                <a:pPr algn="ctr"/>
                <a:r>
                  <a:rPr lang="en-US" dirty="0">
                    <a:solidFill>
                      <a:srgbClr val="222222"/>
                    </a:solidFill>
                    <a:ea typeface="Cambria Math" panose="02040503050406030204" pitchFamily="18" charset="0"/>
                  </a:rPr>
                  <a:t>Pairs of 𝑁 inputs </a:t>
                </a:r>
                <a14:m>
                  <m:oMath xmlns:m="http://schemas.openxmlformats.org/officeDocument/2006/math">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𝑖</m:t>
                        </m:r>
                      </m:sub>
                    </m:sSub>
                  </m:oMath>
                </a14:m>
                <a:r>
                  <a:rPr lang="en-US" dirty="0">
                    <a:solidFill>
                      <a:srgbClr val="222222"/>
                    </a:solidFill>
                    <a:ea typeface="Cambria Math" panose="02040503050406030204" pitchFamily="18" charset="0"/>
                  </a:rPr>
                  <a:t> and ground-truth output values</a:t>
                </a:r>
                <a14:m>
                  <m:oMath xmlns:m="http://schemas.openxmlformats.org/officeDocument/2006/math">
                    <m:r>
                      <a:rPr lang="en-US" sz="1600" b="0" i="0" dirty="0" smtClean="0">
                        <a:latin typeface="Cambria Math" panose="02040503050406030204" pitchFamily="18" charset="0"/>
                      </a:rPr>
                      <m:t> </m:t>
                    </m:r>
                    <m:sSub>
                      <m:sSubPr>
                        <m:ctrlPr>
                          <a:rPr lang="en-US" sz="160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oMath>
                </a14:m>
                <a:endParaRPr lang="el-GR" sz="1600" i="1" dirty="0">
                  <a:latin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96700" y="3025704"/>
                <a:ext cx="6912767" cy="401007"/>
              </a:xfrm>
              <a:prstGeom prst="rect">
                <a:avLst/>
              </a:prstGeom>
              <a:blipFill>
                <a:blip r:embed="rId4"/>
                <a:stretch>
                  <a:fillRect t="-10606" b="-25758"/>
                </a:stretch>
              </a:blipFill>
            </p:spPr>
            <p:txBody>
              <a:bodyPr/>
              <a:lstStyle/>
              <a:p>
                <a:r>
                  <a:rPr lang="en-US">
                    <a:noFill/>
                  </a:rPr>
                  <a:t> </a:t>
                </a:r>
              </a:p>
            </p:txBody>
          </p:sp>
        </mc:Fallback>
      </mc:AlternateContent>
    </p:spTree>
    <p:extLst>
      <p:ext uri="{BB962C8B-B14F-4D97-AF65-F5344CB8AC3E}">
        <p14:creationId xmlns:p14="http://schemas.microsoft.com/office/powerpoint/2010/main" val="88706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Optimizing the loss function </a:t>
                </a:r>
                <a14:m>
                  <m:oMath xmlns:m="http://schemas.openxmlformats.org/officeDocument/2006/math">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a:p>
                <a:pPr lvl="1"/>
                <a:r>
                  <a:rPr lang="en-US" dirty="0"/>
                  <a:t>Almost all DL models these days are trained with a variant of the </a:t>
                </a:r>
                <a:r>
                  <a:rPr lang="en-US" b="1" i="1" dirty="0">
                    <a:solidFill>
                      <a:srgbClr val="0070C0"/>
                    </a:solidFill>
                  </a:rPr>
                  <a:t>gradient descent </a:t>
                </a:r>
                <a:r>
                  <a:rPr lang="en-US" dirty="0"/>
                  <a:t>(GD) algorithm</a:t>
                </a:r>
              </a:p>
              <a:p>
                <a:pPr lvl="1"/>
                <a:r>
                  <a:rPr lang="en-US" dirty="0"/>
                  <a:t>GD applies iterative refinement of the network </a:t>
                </a:r>
                <a:r>
                  <a:rPr lang="en-US" dirty="0">
                    <a:solidFill>
                      <a:srgbClr val="FF0000"/>
                    </a:solidFill>
                  </a:rPr>
                  <a:t>parameters</a:t>
                </a:r>
                <a14:m>
                  <m:oMath xmlns:m="http://schemas.openxmlformats.org/officeDocument/2006/math">
                    <m:r>
                      <a:rPr lang="en-US" altLang="zh-TW" b="0" i="0" smtClean="0">
                        <a:solidFill>
                          <a:srgbClr val="FF0000"/>
                        </a:solidFill>
                        <a:latin typeface="Cambria Math" panose="02040503050406030204" pitchFamily="18" charset="0"/>
                      </a:rPr>
                      <m:t> </m:t>
                    </m:r>
                    <m:r>
                      <a:rPr lang="zh-TW" altLang="en-US" i="1">
                        <a:solidFill>
                          <a:srgbClr val="FF0000"/>
                        </a:solidFill>
                        <a:latin typeface="Cambria Math" panose="02040503050406030204" pitchFamily="18" charset="0"/>
                      </a:rPr>
                      <m:t>𝜃</m:t>
                    </m:r>
                  </m:oMath>
                </a14:m>
                <a:endParaRPr lang="en-US" dirty="0"/>
              </a:p>
              <a:p>
                <a:pPr lvl="1"/>
                <a:r>
                  <a:rPr lang="en-US" dirty="0"/>
                  <a:t>GD uses the opposite direction of the </a:t>
                </a:r>
                <a:r>
                  <a:rPr lang="en-US" dirty="0">
                    <a:solidFill>
                      <a:srgbClr val="FF0000"/>
                    </a:solidFill>
                  </a:rPr>
                  <a:t>gradient</a:t>
                </a:r>
                <a:r>
                  <a:rPr lang="en-US" dirty="0"/>
                  <a:t> of the loss with respect to the NN parameters (i.e.,</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r>
                      <a:rPr lang="en-US" altLang="zh-TW" b="0" i="1" smtClean="0">
                        <a:latin typeface="Cambria Math" panose="02040503050406030204" pitchFamily="18" charset="0"/>
                      </a:rPr>
                      <m:t>=</m:t>
                    </m:r>
                    <m:d>
                      <m:dPr>
                        <m:begChr m:val="["/>
                        <m:endChr m:val="]"/>
                        <m:ctrlPr>
                          <a:rPr lang="en-US" altLang="zh-TW" b="0" i="1" smtClean="0">
                            <a:latin typeface="Cambria Math" panose="02040503050406030204" pitchFamily="18" charset="0"/>
                          </a:rPr>
                        </m:ctrlPr>
                      </m:dPr>
                      <m:e>
                        <m:f>
                          <m:fPr>
                            <m:type m:val="lin"/>
                            <m:ctrlPr>
                              <a:rPr lang="en-US" altLang="zh-TW"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𝑖</m:t>
                                </m:r>
                              </m:sub>
                            </m:sSub>
                          </m:den>
                        </m:f>
                      </m:e>
                    </m:d>
                  </m:oMath>
                </a14:m>
                <a:r>
                  <a:rPr lang="en-US" dirty="0"/>
                  <a:t> ) for updating  </a:t>
                </a:r>
                <a14:m>
                  <m:oMath xmlns:m="http://schemas.openxmlformats.org/officeDocument/2006/math">
                    <m:r>
                      <a:rPr lang="zh-TW" altLang="en-US" i="1">
                        <a:latin typeface="Cambria Math" panose="02040503050406030204" pitchFamily="18" charset="0"/>
                      </a:rPr>
                      <m:t>𝜃</m:t>
                    </m:r>
                  </m:oMath>
                </a14:m>
                <a:endParaRPr lang="en-US" dirty="0"/>
              </a:p>
              <a:p>
                <a:pPr lvl="2"/>
                <a:r>
                  <a:rPr lang="en-US" dirty="0"/>
                  <a:t>The gradient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gives the direction of fastest increase of the loss function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when the parameters</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𝜃</m:t>
                    </m:r>
                  </m:oMath>
                </a14:m>
                <a:r>
                  <a:rPr lang="en-US" dirty="0"/>
                  <a:t> are changed</a:t>
                </a:r>
              </a:p>
              <a:p>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BD5D3087-E014-4AF3-ABBE-8D71C4B3211A}"/>
              </a:ext>
            </a:extLst>
          </p:cNvPr>
          <p:cNvSpPr>
            <a:spLocks noGrp="1"/>
          </p:cNvSpPr>
          <p:nvPr>
            <p:ph idx="10"/>
          </p:nvPr>
        </p:nvSpPr>
        <p:spPr/>
        <p:txBody>
          <a:bodyPr/>
          <a:lstStyle/>
          <a:p>
            <a:r>
              <a:rPr lang="en-US" dirty="0"/>
              <a:t>Training Neural Networks</a:t>
            </a:r>
          </a:p>
          <a:p>
            <a:endParaRPr lang="en-US" dirty="0"/>
          </a:p>
        </p:txBody>
      </p:sp>
      <p:grpSp>
        <p:nvGrpSpPr>
          <p:cNvPr id="6" name="Group 5"/>
          <p:cNvGrpSpPr/>
          <p:nvPr/>
        </p:nvGrpSpPr>
        <p:grpSpPr>
          <a:xfrm>
            <a:off x="996752" y="4750296"/>
            <a:ext cx="3528392" cy="2448272"/>
            <a:chOff x="5721123" y="4534272"/>
            <a:chExt cx="3687977" cy="2808313"/>
          </a:xfrm>
        </p:grpSpPr>
        <p:pic>
          <p:nvPicPr>
            <p:cNvPr id="4" name="Picture 3"/>
            <p:cNvPicPr>
              <a:picLocks noChangeAspect="1"/>
            </p:cNvPicPr>
            <p:nvPr/>
          </p:nvPicPr>
          <p:blipFill rotWithShape="1">
            <a:blip r:embed="rId3"/>
            <a:srcRect t="-1" b="13846"/>
            <a:stretch/>
          </p:blipFill>
          <p:spPr>
            <a:xfrm>
              <a:off x="5721123" y="4534273"/>
              <a:ext cx="3687977" cy="280831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6037312" y="4534272"/>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37312" y="4534272"/>
                  <a:ext cx="504056" cy="401007"/>
                </a:xfrm>
                <a:prstGeom prst="rect">
                  <a:avLst/>
                </a:prstGeom>
                <a:blipFill>
                  <a:blip r:embed="rId4"/>
                  <a:stretch>
                    <a:fillRect r="-22785" b="-8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868772" y="6909165"/>
                  <a:ext cx="504056" cy="4010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𝑖</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868772" y="6909165"/>
                  <a:ext cx="504056" cy="401007"/>
                </a:xfrm>
                <a:prstGeom prst="rect">
                  <a:avLst/>
                </a:prstGeom>
                <a:blipFill>
                  <a:blip r:embed="rId5"/>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701608" y="4735209"/>
                  <a:ext cx="671220" cy="665888"/>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800" i="1">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ℒ</m:t>
                            </m:r>
                          </m:num>
                          <m:den>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𝜃</m:t>
                                </m:r>
                              </m:e>
                              <m:sub>
                                <m:r>
                                  <a:rPr lang="en-US" sz="1800" i="1">
                                    <a:latin typeface="Cambria Math" panose="02040503050406030204" pitchFamily="18" charset="0"/>
                                    <a:ea typeface="Cambria Math" panose="02040503050406030204" pitchFamily="18" charset="0"/>
                                  </a:rPr>
                                  <m:t>𝑖</m:t>
                                </m:r>
                              </m:sub>
                            </m:sSub>
                          </m:den>
                        </m:f>
                      </m:oMath>
                    </m:oMathPara>
                  </a14:m>
                  <a:endParaRPr lang="en-US" sz="1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8701608" y="4735209"/>
                  <a:ext cx="671220" cy="665888"/>
                </a:xfrm>
                <a:prstGeom prst="rect">
                  <a:avLst/>
                </a:prstGeom>
                <a:blipFill>
                  <a:blip r:embed="rId6"/>
                  <a:stretch>
                    <a:fillRect b="-6316"/>
                  </a:stretch>
                </a:blipFill>
              </p:spPr>
              <p:txBody>
                <a:bodyPr/>
                <a:lstStyle/>
                <a:p>
                  <a:r>
                    <a:rPr lang="en-US">
                      <a:noFill/>
                    </a:rPr>
                    <a:t> </a:t>
                  </a:r>
                </a:p>
              </p:txBody>
            </p:sp>
          </mc:Fallback>
        </mc:AlternateContent>
      </p:grpSp>
      <p:pic>
        <p:nvPicPr>
          <p:cNvPr id="8" name="Picture 7"/>
          <p:cNvPicPr>
            <a:picLocks noChangeAspect="1"/>
          </p:cNvPicPr>
          <p:nvPr/>
        </p:nvPicPr>
        <p:blipFill>
          <a:blip r:embed="rId7"/>
          <a:stretch>
            <a:fillRect/>
          </a:stretch>
        </p:blipFill>
        <p:spPr>
          <a:xfrm>
            <a:off x="5101208" y="4678288"/>
            <a:ext cx="4206457" cy="2595192"/>
          </a:xfrm>
          <a:prstGeom prst="rect">
            <a:avLst/>
          </a:prstGeom>
        </p:spPr>
      </p:pic>
    </p:spTree>
    <p:extLst>
      <p:ext uri="{BB962C8B-B14F-4D97-AF65-F5344CB8AC3E}">
        <p14:creationId xmlns:p14="http://schemas.microsoft.com/office/powerpoint/2010/main" val="183497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Steps in the </a:t>
                </a:r>
                <a:r>
                  <a:rPr lang="en-US" b="1" i="1" dirty="0">
                    <a:solidFill>
                      <a:srgbClr val="0070C0"/>
                    </a:solidFill>
                  </a:rPr>
                  <a:t>gradient descent algorithm</a:t>
                </a:r>
                <a:r>
                  <a:rPr lang="en-US" dirty="0"/>
                  <a:t>:</a:t>
                </a:r>
              </a:p>
              <a:p>
                <a:pPr marL="808009" lvl="1" indent="-457200">
                  <a:buFont typeface="+mj-lt"/>
                  <a:buAutoNum type="arabicPeriod"/>
                </a:pPr>
                <a:r>
                  <a:rPr lang="en-US" dirty="0"/>
                  <a:t>Randomly initialize the model parameters</a:t>
                </a:r>
                <a14:m>
                  <m:oMath xmlns:m="http://schemas.openxmlformats.org/officeDocument/2006/math">
                    <m:r>
                      <a:rPr lang="en-US" altLang="zh-TW" b="0" i="0"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a:p>
                <a:pPr marL="808009" lvl="1" indent="-457200">
                  <a:buFont typeface="+mj-lt"/>
                  <a:buAutoNum type="arabicPeriod"/>
                </a:pPr>
                <a:r>
                  <a:rPr lang="en-US" altLang="zh-TW" dirty="0"/>
                  <a:t>Compute the gradient of the loss function at the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a:t>
                </a:r>
                <a14:m>
                  <m:oMath xmlns:m="http://schemas.openxmlformats.org/officeDocument/2006/math">
                    <m:r>
                      <a:rPr lang="zh-TW" altLang="en-US" i="1">
                        <a:latin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808009" lvl="1" indent="-457200">
                  <a:buFont typeface="+mj-lt"/>
                  <a:buAutoNum type="arabicPeriod"/>
                </a:pPr>
                <a:r>
                  <a:rPr lang="en-US" dirty="0"/>
                  <a:t>Update the parameters as: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𝑛𝑒𝑤</m:t>
                        </m:r>
                      </m:sup>
                    </m:sSup>
                    <m:r>
                      <a:rPr lang="en-US" altLang="zh-TW" b="0" i="1" smtClean="0">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0</m:t>
                        </m:r>
                      </m:sup>
                    </m:sSup>
                    <m:r>
                      <a:rPr lang="en-US" altLang="zh-TW" b="0" i="1" smtClean="0">
                        <a:latin typeface="Cambria Math" panose="02040503050406030204" pitchFamily="18" charset="0"/>
                      </a:rPr>
                      <m:t>−</m:t>
                    </m:r>
                    <m:r>
                      <a:rPr lang="zh-TW" altLang="en-US" b="0" i="1" smtClean="0">
                        <a:latin typeface="Cambria Math" panose="02040503050406030204" pitchFamily="18" charset="0"/>
                      </a:rPr>
                      <m:t>𝛼</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e>
                    </m:d>
                  </m:oMath>
                </a14:m>
                <a:endParaRPr lang="en-US" dirty="0"/>
              </a:p>
              <a:p>
                <a:pPr marL="1255665" lvl="2" indent="-228600"/>
                <a:r>
                  <a:rPr lang="en-US" dirty="0"/>
                  <a:t>Where </a:t>
                </a:r>
                <a:r>
                  <a:rPr lang="el-GR" dirty="0"/>
                  <a:t>α</a:t>
                </a:r>
                <a:r>
                  <a:rPr lang="en-US" dirty="0"/>
                  <a:t> is the learning rate</a:t>
                </a:r>
              </a:p>
              <a:p>
                <a:pPr marL="808009" lvl="1" indent="-457200">
                  <a:buFont typeface="+mj-lt"/>
                  <a:buAutoNum type="arabicPeriod"/>
                </a:pPr>
                <a:r>
                  <a:rPr lang="en-US" dirty="0"/>
                  <a:t>Go to step 2 and repeat (until a terminating criterion is reached)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7" name="Content Placeholder 6">
            <a:extLst>
              <a:ext uri="{FF2B5EF4-FFF2-40B4-BE49-F238E27FC236}">
                <a16:creationId xmlns:a16="http://schemas.microsoft.com/office/drawing/2014/main" id="{30803083-5177-46C9-9C1A-934F65636EB2}"/>
              </a:ext>
            </a:extLst>
          </p:cNvPr>
          <p:cNvSpPr>
            <a:spLocks noGrp="1"/>
          </p:cNvSpPr>
          <p:nvPr>
            <p:ph idx="10"/>
          </p:nvPr>
        </p:nvSpPr>
        <p:spPr/>
        <p:txBody>
          <a:bodyPr/>
          <a:lstStyle/>
          <a:p>
            <a:r>
              <a:rPr lang="en-US" dirty="0"/>
              <a:t>Training Neural Networks</a:t>
            </a:r>
          </a:p>
          <a:p>
            <a:endParaRPr lang="en-US" dirty="0"/>
          </a:p>
        </p:txBody>
      </p:sp>
      <p:pic>
        <p:nvPicPr>
          <p:cNvPr id="16" name="Picture 2" descr="Gradient Descent and Stochastic Gradient Descent - mlxtend">
            <a:extLst>
              <a:ext uri="{FF2B5EF4-FFF2-40B4-BE49-F238E27FC236}">
                <a16:creationId xmlns:a16="http://schemas.microsoft.com/office/drawing/2014/main" id="{C6869D82-75EB-462D-A80A-B7D43EF960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833" y="4246240"/>
            <a:ext cx="5657853" cy="3065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989ABAA-50F4-450E-9E32-D013F7C6D0D9}"/>
                  </a:ext>
                </a:extLst>
              </p:cNvPr>
              <p:cNvSpPr txBox="1"/>
              <p:nvPr/>
            </p:nvSpPr>
            <p:spPr>
              <a:xfrm>
                <a:off x="1212777" y="4575811"/>
                <a:ext cx="1008112" cy="401007"/>
              </a:xfrm>
              <a:prstGeom prst="rect">
                <a:avLst/>
              </a:prstGeom>
              <a:solidFill>
                <a:schemeClr val="bg1"/>
              </a:solidFill>
            </p:spPr>
            <p:txBody>
              <a:bodyPr wrap="square" rtlCol="0">
                <a:spAutoFit/>
              </a:bodyPr>
              <a:lstStyle/>
              <a:p>
                <a:pPr algn="r"/>
                <a:r>
                  <a:rPr lang="en-US" sz="1800" dirty="0"/>
                  <a:t>Loss </a:t>
                </a:r>
                <a14:m>
                  <m:oMath xmlns:m="http://schemas.openxmlformats.org/officeDocument/2006/math">
                    <m:r>
                      <a:rPr lang="en-US" sz="1800" i="1">
                        <a:latin typeface="Cambria Math" panose="02040503050406030204" pitchFamily="18" charset="0"/>
                        <a:ea typeface="Cambria Math" panose="02040503050406030204" pitchFamily="18" charset="0"/>
                      </a:rPr>
                      <m:t>ℒ</m:t>
                    </m:r>
                  </m:oMath>
                </a14:m>
                <a:r>
                  <a:rPr lang="en-US" dirty="0"/>
                  <a:t> </a:t>
                </a:r>
              </a:p>
            </p:txBody>
          </p:sp>
        </mc:Choice>
        <mc:Fallback xmlns="">
          <p:sp>
            <p:nvSpPr>
              <p:cNvPr id="17" name="TextBox 16">
                <a:extLst>
                  <a:ext uri="{FF2B5EF4-FFF2-40B4-BE49-F238E27FC236}">
                    <a16:creationId xmlns:a16="http://schemas.microsoft.com/office/drawing/2014/main" id="{E989ABAA-50F4-450E-9E32-D013F7C6D0D9}"/>
                  </a:ext>
                </a:extLst>
              </p:cNvPr>
              <p:cNvSpPr txBox="1">
                <a:spLocks noRot="1" noChangeAspect="1" noMove="1" noResize="1" noEditPoints="1" noAdjustHandles="1" noChangeArrowheads="1" noChangeShapeType="1" noTextEdit="1"/>
              </p:cNvSpPr>
              <p:nvPr/>
            </p:nvSpPr>
            <p:spPr>
              <a:xfrm>
                <a:off x="1212777" y="4575811"/>
                <a:ext cx="1008112" cy="401007"/>
              </a:xfrm>
              <a:prstGeom prst="rect">
                <a:avLst/>
              </a:prstGeom>
              <a:blipFill>
                <a:blip r:embed="rId4"/>
                <a:stretch>
                  <a:fillRect t="-3077"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ED47F37-F5B8-4F24-B0B9-B52AC6FC6BC7}"/>
                  </a:ext>
                </a:extLst>
              </p:cNvPr>
              <p:cNvSpPr txBox="1"/>
              <p:nvPr/>
            </p:nvSpPr>
            <p:spPr>
              <a:xfrm>
                <a:off x="2961584" y="7024083"/>
                <a:ext cx="1944216" cy="369332"/>
              </a:xfrm>
              <a:prstGeom prst="rect">
                <a:avLst/>
              </a:prstGeom>
              <a:solidFill>
                <a:schemeClr val="bg1"/>
              </a:solidFill>
            </p:spPr>
            <p:txBody>
              <a:bodyPr wrap="square" rtlCol="0">
                <a:spAutoFit/>
              </a:bodyPr>
              <a:lstStyle/>
              <a:p>
                <a:pPr algn="ctr"/>
                <a:r>
                  <a:rPr lang="en-US" sz="1800" dirty="0"/>
                  <a:t>Parameters </a:t>
                </a:r>
                <a14:m>
                  <m:oMath xmlns:m="http://schemas.openxmlformats.org/officeDocument/2006/math">
                    <m:r>
                      <a:rPr lang="zh-TW" altLang="en-US" sz="1800" i="1" smtClean="0">
                        <a:latin typeface="Cambria Math" panose="02040503050406030204" pitchFamily="18" charset="0"/>
                      </a:rPr>
                      <m:t>𝜃</m:t>
                    </m:r>
                  </m:oMath>
                </a14:m>
                <a:endParaRPr lang="en-US" dirty="0"/>
              </a:p>
            </p:txBody>
          </p:sp>
        </mc:Choice>
        <mc:Fallback xmlns="">
          <p:sp>
            <p:nvSpPr>
              <p:cNvPr id="18" name="TextBox 17">
                <a:extLst>
                  <a:ext uri="{FF2B5EF4-FFF2-40B4-BE49-F238E27FC236}">
                    <a16:creationId xmlns:a16="http://schemas.microsoft.com/office/drawing/2014/main" id="{CED47F37-F5B8-4F24-B0B9-B52AC6FC6BC7}"/>
                  </a:ext>
                </a:extLst>
              </p:cNvPr>
              <p:cNvSpPr txBox="1">
                <a:spLocks noRot="1" noChangeAspect="1" noMove="1" noResize="1" noEditPoints="1" noAdjustHandles="1" noChangeArrowheads="1" noChangeShapeType="1" noTextEdit="1"/>
              </p:cNvSpPr>
              <p:nvPr/>
            </p:nvSpPr>
            <p:spPr>
              <a:xfrm>
                <a:off x="2961584" y="7024083"/>
                <a:ext cx="1944216" cy="369332"/>
              </a:xfrm>
              <a:prstGeom prst="rect">
                <a:avLst/>
              </a:prstGeom>
              <a:blipFill>
                <a:blip r:embed="rId5"/>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A10D6BC-7940-4C18-B85D-E025F96B504C}"/>
                  </a:ext>
                </a:extLst>
              </p:cNvPr>
              <p:cNvSpPr txBox="1"/>
              <p:nvPr/>
            </p:nvSpPr>
            <p:spPr>
              <a:xfrm>
                <a:off x="5337690" y="6087979"/>
                <a:ext cx="3070805" cy="646331"/>
              </a:xfrm>
              <a:prstGeom prst="rect">
                <a:avLst/>
              </a:prstGeom>
              <a:solidFill>
                <a:schemeClr val="bg1"/>
              </a:solidFill>
            </p:spPr>
            <p:txBody>
              <a:bodyPr wrap="square" rtlCol="0">
                <a:spAutoFit/>
              </a:bodyPr>
              <a:lstStyle/>
              <a:p>
                <a:endParaRPr lang="en-US" sz="1800" dirty="0"/>
              </a:p>
              <a:p>
                <a:r>
                  <a:rPr lang="en-US" sz="1800" dirty="0"/>
                  <a:t>Global loss minimum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ℒ</m:t>
                        </m:r>
                      </m:e>
                      <m:sub>
                        <m:r>
                          <a:rPr lang="en-US" sz="1800" b="0" i="1" smtClean="0">
                            <a:latin typeface="Cambria Math" panose="02040503050406030204" pitchFamily="18" charset="0"/>
                            <a:ea typeface="Cambria Math" panose="02040503050406030204" pitchFamily="18" charset="0"/>
                          </a:rPr>
                          <m:t>𝑚𝑖𝑛</m:t>
                        </m:r>
                      </m:sub>
                    </m:sSub>
                  </m:oMath>
                </a14:m>
                <a:endParaRPr lang="en-US" sz="1800" dirty="0"/>
              </a:p>
            </p:txBody>
          </p:sp>
        </mc:Choice>
        <mc:Fallback xmlns="">
          <p:sp>
            <p:nvSpPr>
              <p:cNvPr id="19" name="TextBox 18">
                <a:extLst>
                  <a:ext uri="{FF2B5EF4-FFF2-40B4-BE49-F238E27FC236}">
                    <a16:creationId xmlns:a16="http://schemas.microsoft.com/office/drawing/2014/main" id="{2A10D6BC-7940-4C18-B85D-E025F96B504C}"/>
                  </a:ext>
                </a:extLst>
              </p:cNvPr>
              <p:cNvSpPr txBox="1">
                <a:spLocks noRot="1" noChangeAspect="1" noMove="1" noResize="1" noEditPoints="1" noAdjustHandles="1" noChangeArrowheads="1" noChangeShapeType="1" noTextEdit="1"/>
              </p:cNvSpPr>
              <p:nvPr/>
            </p:nvSpPr>
            <p:spPr>
              <a:xfrm>
                <a:off x="5337690" y="6087979"/>
                <a:ext cx="3070805" cy="646331"/>
              </a:xfrm>
              <a:prstGeom prst="rect">
                <a:avLst/>
              </a:prstGeom>
              <a:blipFill>
                <a:blip r:embed="rId6"/>
                <a:stretch>
                  <a:fillRect l="-1789"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A884C47-C7E8-4EF9-951A-1E84D7AE3D2E}"/>
                  </a:ext>
                </a:extLst>
              </p:cNvPr>
              <p:cNvSpPr txBox="1"/>
              <p:nvPr/>
            </p:nvSpPr>
            <p:spPr>
              <a:xfrm>
                <a:off x="6014181" y="4533820"/>
                <a:ext cx="2039356" cy="513923"/>
              </a:xfrm>
              <a:prstGeom prst="rect">
                <a:avLst/>
              </a:prstGeom>
              <a:solidFill>
                <a:schemeClr val="bg1"/>
              </a:solidFill>
            </p:spPr>
            <p:txBody>
              <a:bodyPr wrap="square" rtlCol="0">
                <a:spAutoFit/>
              </a:bodyPr>
              <a:lstStyle/>
              <a:p>
                <a:r>
                  <a:rPr lang="en-US" sz="1800" dirty="0"/>
                  <a:t>Gradient </a:t>
                </a:r>
                <a14:m>
                  <m:oMath xmlns:m="http://schemas.openxmlformats.org/officeDocument/2006/math">
                    <m:r>
                      <a:rPr lang="zh-TW" altLang="en-US" sz="1800" i="1">
                        <a:latin typeface="Cambria Math" panose="02040503050406030204" pitchFamily="18" charset="0"/>
                      </a:rPr>
                      <m:t>𝛻</m:t>
                    </m:r>
                    <m:r>
                      <a:rPr lang="en-US" altLang="zh-TW" sz="1800" i="1">
                        <a:latin typeface="Cambria Math" panose="02040503050406030204" pitchFamily="18" charset="0"/>
                        <a:ea typeface="Cambria Math" panose="02040503050406030204" pitchFamily="18" charset="0"/>
                      </a:rPr>
                      <m:t>ℒ</m:t>
                    </m:r>
                    <m:r>
                      <a:rPr lang="en-US" altLang="zh-TW" sz="1800"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ℒ</m:t>
                        </m:r>
                      </m:num>
                      <m:den>
                        <m:r>
                          <a:rPr lang="en-US"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den>
                    </m:f>
                  </m:oMath>
                </a14:m>
                <a:r>
                  <a:rPr lang="en-US" dirty="0"/>
                  <a:t> </a:t>
                </a:r>
              </a:p>
            </p:txBody>
          </p:sp>
        </mc:Choice>
        <mc:Fallback xmlns="">
          <p:sp>
            <p:nvSpPr>
              <p:cNvPr id="20" name="TextBox 19">
                <a:extLst>
                  <a:ext uri="{FF2B5EF4-FFF2-40B4-BE49-F238E27FC236}">
                    <a16:creationId xmlns:a16="http://schemas.microsoft.com/office/drawing/2014/main" id="{2A884C47-C7E8-4EF9-951A-1E84D7AE3D2E}"/>
                  </a:ext>
                </a:extLst>
              </p:cNvPr>
              <p:cNvSpPr txBox="1">
                <a:spLocks noRot="1" noChangeAspect="1" noMove="1" noResize="1" noEditPoints="1" noAdjustHandles="1" noChangeArrowheads="1" noChangeShapeType="1" noTextEdit="1"/>
              </p:cNvSpPr>
              <p:nvPr/>
            </p:nvSpPr>
            <p:spPr>
              <a:xfrm>
                <a:off x="6014181" y="4533820"/>
                <a:ext cx="2039356" cy="513923"/>
              </a:xfrm>
              <a:prstGeom prst="rect">
                <a:avLst/>
              </a:prstGeom>
              <a:blipFill>
                <a:blip r:embed="rId7"/>
                <a:stretch>
                  <a:fillRect l="-269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4C1F5C9-1E09-4121-A531-46C5A173D330}"/>
                  </a:ext>
                </a:extLst>
              </p:cNvPr>
              <p:cNvSpPr txBox="1"/>
              <p:nvPr/>
            </p:nvSpPr>
            <p:spPr>
              <a:xfrm>
                <a:off x="2724945" y="4505544"/>
                <a:ext cx="1604791" cy="678006"/>
              </a:xfrm>
              <a:prstGeom prst="rect">
                <a:avLst/>
              </a:prstGeom>
              <a:solidFill>
                <a:schemeClr val="bg1"/>
              </a:solidFill>
            </p:spPr>
            <p:txBody>
              <a:bodyPr wrap="square" rtlCol="0">
                <a:spAutoFit/>
              </a:bodyPr>
              <a:lstStyle/>
              <a:p>
                <a:pPr algn="ctr"/>
                <a:r>
                  <a:rPr lang="en-US" sz="1800" dirty="0"/>
                  <a:t>Initial </a:t>
                </a:r>
              </a:p>
              <a:p>
                <a:pPr algn="r"/>
                <a:r>
                  <a:rPr lang="en-US" sz="1800" dirty="0"/>
                  <a:t>parameters </a:t>
                </a:r>
                <a14:m>
                  <m:oMath xmlns:m="http://schemas.openxmlformats.org/officeDocument/2006/math">
                    <m:sSup>
                      <m:sSupPr>
                        <m:ctrlPr>
                          <a:rPr lang="en-US" altLang="zh-TW"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endParaRPr lang="en-US" dirty="0"/>
              </a:p>
            </p:txBody>
          </p:sp>
        </mc:Choice>
        <mc:Fallback xmlns="">
          <p:sp>
            <p:nvSpPr>
              <p:cNvPr id="21" name="TextBox 20">
                <a:extLst>
                  <a:ext uri="{FF2B5EF4-FFF2-40B4-BE49-F238E27FC236}">
                    <a16:creationId xmlns:a16="http://schemas.microsoft.com/office/drawing/2014/main" id="{94C1F5C9-1E09-4121-A531-46C5A173D330}"/>
                  </a:ext>
                </a:extLst>
              </p:cNvPr>
              <p:cNvSpPr txBox="1">
                <a:spLocks noRot="1" noChangeAspect="1" noMove="1" noResize="1" noEditPoints="1" noAdjustHandles="1" noChangeArrowheads="1" noChangeShapeType="1" noTextEdit="1"/>
              </p:cNvSpPr>
              <p:nvPr/>
            </p:nvSpPr>
            <p:spPr>
              <a:xfrm>
                <a:off x="2724945" y="4505544"/>
                <a:ext cx="1604791" cy="678006"/>
              </a:xfrm>
              <a:prstGeom prst="rect">
                <a:avLst/>
              </a:prstGeom>
              <a:blipFill>
                <a:blip r:embed="rId8"/>
                <a:stretch>
                  <a:fillRect l="-1141" t="-4505" b="-12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4FD647C-DFA5-4799-80FE-E2BF487B70D3}"/>
                  </a:ext>
                </a:extLst>
              </p:cNvPr>
              <p:cNvSpPr txBox="1"/>
              <p:nvPr/>
            </p:nvSpPr>
            <p:spPr>
              <a:xfrm>
                <a:off x="5468857" y="5650169"/>
                <a:ext cx="4312870" cy="369332"/>
              </a:xfrm>
              <a:prstGeom prst="rect">
                <a:avLst/>
              </a:prstGeom>
              <a:solidFill>
                <a:schemeClr val="bg1"/>
              </a:solidFill>
            </p:spPr>
            <p:txBody>
              <a:bodyPr wrap="square" rtlCol="0">
                <a:spAutoFit/>
              </a:bodyPr>
              <a:lstStyle/>
              <a:p>
                <a:r>
                  <a:rPr lang="en-US" sz="1800" dirty="0"/>
                  <a:t>Parameter update:</a:t>
                </a:r>
                <a14:m>
                  <m:oMath xmlns:m="http://schemas.openxmlformats.org/officeDocument/2006/math">
                    <m:sSup>
                      <m:sSupPr>
                        <m:ctrlPr>
                          <a:rPr lang="en-US" altLang="zh-TW" sz="1800" i="1">
                            <a:latin typeface="Cambria Math" panose="02040503050406030204" pitchFamily="18" charset="0"/>
                          </a:rPr>
                        </m:ctrlPr>
                      </m:sSupPr>
                      <m:e>
                        <m:r>
                          <a:rPr lang="en-US" altLang="zh-TW" sz="1800" b="0" i="1" smtClean="0">
                            <a:latin typeface="Cambria Math" panose="02040503050406030204" pitchFamily="18" charset="0"/>
                          </a:rPr>
                          <m:t> </m:t>
                        </m:r>
                        <m:r>
                          <a:rPr lang="zh-TW" altLang="en-US" sz="1800" i="1">
                            <a:latin typeface="Cambria Math" panose="02040503050406030204" pitchFamily="18" charset="0"/>
                          </a:rPr>
                          <m:t>𝜃</m:t>
                        </m:r>
                      </m:e>
                      <m:sup>
                        <m:r>
                          <a:rPr lang="en-US" altLang="zh-TW" sz="1800" i="1">
                            <a:latin typeface="Cambria Math" panose="02040503050406030204" pitchFamily="18" charset="0"/>
                          </a:rPr>
                          <m:t>𝑛𝑒𝑤</m:t>
                        </m:r>
                      </m:sup>
                    </m:sSup>
                    <m:r>
                      <a:rPr lang="en-US" altLang="zh-TW" sz="1800" i="1">
                        <a:latin typeface="Cambria Math" panose="02040503050406030204" pitchFamily="18" charset="0"/>
                      </a:rPr>
                      <m:t>=</m:t>
                    </m:r>
                    <m:r>
                      <a:rPr lang="zh-TW" altLang="en-US" sz="1800" i="1">
                        <a:latin typeface="Cambria Math" panose="02040503050406030204" pitchFamily="18" charset="0"/>
                      </a:rPr>
                      <m:t>𝜃</m:t>
                    </m:r>
                    <m:r>
                      <a:rPr lang="en-US" altLang="zh-TW" sz="1800" i="1">
                        <a:latin typeface="Cambria Math" panose="02040503050406030204" pitchFamily="18" charset="0"/>
                      </a:rPr>
                      <m:t>−</m:t>
                    </m:r>
                    <m:r>
                      <a:rPr lang="zh-TW" altLang="en-US" sz="1800" i="1">
                        <a:latin typeface="Cambria Math" panose="02040503050406030204" pitchFamily="18" charset="0"/>
                      </a:rPr>
                      <m:t>𝛼𝛻</m:t>
                    </m:r>
                    <m:r>
                      <a:rPr lang="en-US" altLang="zh-TW" sz="1800" i="1">
                        <a:latin typeface="Cambria Math" panose="02040503050406030204" pitchFamily="18" charset="0"/>
                        <a:ea typeface="Cambria Math" panose="02040503050406030204" pitchFamily="18" charset="0"/>
                      </a:rPr>
                      <m:t>ℒ</m:t>
                    </m:r>
                    <m:d>
                      <m:dPr>
                        <m:ctrlPr>
                          <a:rPr lang="en-US" altLang="zh-TW" sz="1800" i="1">
                            <a:latin typeface="Cambria Math" panose="02040503050406030204" pitchFamily="18" charset="0"/>
                          </a:rPr>
                        </m:ctrlPr>
                      </m:dPr>
                      <m:e>
                        <m:sSup>
                          <m:sSupPr>
                            <m:ctrlPr>
                              <a:rPr lang="en-US" altLang="zh-TW" sz="1800" i="1">
                                <a:latin typeface="Cambria Math" panose="02040503050406030204" pitchFamily="18" charset="0"/>
                              </a:rPr>
                            </m:ctrlPr>
                          </m:sSupPr>
                          <m:e>
                            <m:r>
                              <a:rPr lang="zh-TW" altLang="en-US" sz="1800" i="1">
                                <a:latin typeface="Cambria Math" panose="02040503050406030204" pitchFamily="18" charset="0"/>
                              </a:rPr>
                              <m:t>𝜃</m:t>
                            </m:r>
                          </m:e>
                          <m:sup>
                            <m:r>
                              <a:rPr lang="en-US" altLang="zh-TW" sz="1800" i="1">
                                <a:latin typeface="Cambria Math" panose="02040503050406030204" pitchFamily="18" charset="0"/>
                              </a:rPr>
                              <m:t>0</m:t>
                            </m:r>
                          </m:sup>
                        </m:sSup>
                      </m:e>
                    </m:d>
                  </m:oMath>
                </a14:m>
                <a:endParaRPr lang="en-US" dirty="0"/>
              </a:p>
            </p:txBody>
          </p:sp>
        </mc:Choice>
        <mc:Fallback xmlns="">
          <p:sp>
            <p:nvSpPr>
              <p:cNvPr id="22" name="TextBox 21">
                <a:extLst>
                  <a:ext uri="{FF2B5EF4-FFF2-40B4-BE49-F238E27FC236}">
                    <a16:creationId xmlns:a16="http://schemas.microsoft.com/office/drawing/2014/main" id="{A4FD647C-DFA5-4799-80FE-E2BF487B70D3}"/>
                  </a:ext>
                </a:extLst>
              </p:cNvPr>
              <p:cNvSpPr txBox="1">
                <a:spLocks noRot="1" noChangeAspect="1" noMove="1" noResize="1" noEditPoints="1" noAdjustHandles="1" noChangeArrowheads="1" noChangeShapeType="1" noTextEdit="1"/>
              </p:cNvSpPr>
              <p:nvPr/>
            </p:nvSpPr>
            <p:spPr>
              <a:xfrm>
                <a:off x="5468857" y="5650169"/>
                <a:ext cx="4312870" cy="369332"/>
              </a:xfrm>
              <a:prstGeom prst="rect">
                <a:avLst/>
              </a:prstGeom>
              <a:blipFill>
                <a:blip r:embed="rId9"/>
                <a:stretch>
                  <a:fillRect l="-1130"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13226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a:t>
            </a:r>
          </a:p>
        </p:txBody>
      </p:sp>
      <p:sp>
        <p:nvSpPr>
          <p:cNvPr id="3" name="Content Placeholder 2"/>
          <p:cNvSpPr>
            <a:spLocks noGrp="1"/>
          </p:cNvSpPr>
          <p:nvPr>
            <p:ph idx="1"/>
          </p:nvPr>
        </p:nvSpPr>
        <p:spPr/>
        <p:txBody>
          <a:bodyPr/>
          <a:lstStyle/>
          <a:p>
            <a:r>
              <a:rPr lang="en-US" b="1" i="1" dirty="0">
                <a:solidFill>
                  <a:srgbClr val="0070C0"/>
                </a:solidFill>
              </a:rPr>
              <a:t>Unsupervised learning </a:t>
            </a:r>
            <a:r>
              <a:rPr lang="en-US" dirty="0"/>
              <a:t>categories and techniques</a:t>
            </a:r>
          </a:p>
          <a:p>
            <a:pPr lvl="1"/>
            <a:r>
              <a:rPr lang="en-US" b="1" dirty="0"/>
              <a:t>Clustering</a:t>
            </a:r>
          </a:p>
          <a:p>
            <a:pPr lvl="2"/>
            <a:r>
              <a:rPr lang="en-US" i="1" dirty="0"/>
              <a:t>k</a:t>
            </a:r>
            <a:r>
              <a:rPr lang="en-US" dirty="0"/>
              <a:t>-means clustering</a:t>
            </a:r>
          </a:p>
          <a:p>
            <a:pPr lvl="2"/>
            <a:r>
              <a:rPr lang="en-US" dirty="0"/>
              <a:t>Mean-shift clustering</a:t>
            </a:r>
          </a:p>
          <a:p>
            <a:pPr lvl="2"/>
            <a:r>
              <a:rPr lang="en-US" dirty="0"/>
              <a:t>Spectral clustering 	</a:t>
            </a:r>
          </a:p>
          <a:p>
            <a:pPr lvl="1"/>
            <a:r>
              <a:rPr lang="en-US" b="1" dirty="0"/>
              <a:t>Density estimation </a:t>
            </a:r>
            <a:r>
              <a:rPr lang="en-US" dirty="0"/>
              <a:t>	</a:t>
            </a:r>
          </a:p>
          <a:p>
            <a:pPr lvl="2"/>
            <a:r>
              <a:rPr lang="en-US" dirty="0"/>
              <a:t>Gaussian mixture model (GMM) 	</a:t>
            </a:r>
          </a:p>
          <a:p>
            <a:pPr lvl="2"/>
            <a:r>
              <a:rPr lang="en-US" dirty="0"/>
              <a:t>Graphical models </a:t>
            </a:r>
          </a:p>
          <a:p>
            <a:pPr lvl="1"/>
            <a:r>
              <a:rPr lang="en-US" b="1" dirty="0"/>
              <a:t>Dimensionality reduction </a:t>
            </a:r>
            <a:r>
              <a:rPr lang="en-US" dirty="0"/>
              <a:t>	</a:t>
            </a:r>
          </a:p>
          <a:p>
            <a:pPr lvl="2"/>
            <a:r>
              <a:rPr lang="en-US" dirty="0"/>
              <a:t>Principal component analysis (PCA) 	</a:t>
            </a:r>
          </a:p>
          <a:p>
            <a:pPr lvl="2"/>
            <a:r>
              <a:rPr lang="en-US" dirty="0"/>
              <a:t>Factor analysis 	</a:t>
            </a:r>
          </a:p>
          <a:p>
            <a:endParaRPr lang="en-US" dirty="0"/>
          </a:p>
        </p:txBody>
      </p:sp>
      <p:sp>
        <p:nvSpPr>
          <p:cNvPr id="5" name="Content Placeholder 4">
            <a:extLst>
              <a:ext uri="{FF2B5EF4-FFF2-40B4-BE49-F238E27FC236}">
                <a16:creationId xmlns:a16="http://schemas.microsoft.com/office/drawing/2014/main" id="{10349C40-CEA7-4A4B-8ED1-E1DEEBFF51F8}"/>
              </a:ext>
            </a:extLst>
          </p:cNvPr>
          <p:cNvSpPr>
            <a:spLocks noGrp="1"/>
          </p:cNvSpPr>
          <p:nvPr>
            <p:ph idx="10"/>
          </p:nvPr>
        </p:nvSpPr>
        <p:spPr/>
        <p:txBody>
          <a:bodyPr/>
          <a:lstStyle/>
          <a:p>
            <a:r>
              <a:rPr lang="en-US" dirty="0"/>
              <a:t>Machine Learning Basics</a:t>
            </a:r>
          </a:p>
          <a:p>
            <a:endParaRPr lang="en-US" dirty="0"/>
          </a:p>
        </p:txBody>
      </p:sp>
      <p:sp>
        <p:nvSpPr>
          <p:cNvPr id="4" name="TextBox 3"/>
          <p:cNvSpPr txBox="1"/>
          <p:nvPr/>
        </p:nvSpPr>
        <p:spPr>
          <a:xfrm>
            <a:off x="1716832" y="7526179"/>
            <a:ext cx="6912768" cy="246221"/>
          </a:xfrm>
          <a:prstGeom prst="rect">
            <a:avLst/>
          </a:prstGeom>
          <a:noFill/>
        </p:spPr>
        <p:txBody>
          <a:bodyPr wrap="square" rtlCol="0">
            <a:spAutoFit/>
          </a:bodyPr>
          <a:lstStyle/>
          <a:p>
            <a:pPr algn="ctr"/>
            <a:r>
              <a:rPr lang="en-US" sz="1000" dirty="0"/>
              <a:t>Slide credit: Y-Fan Chang – An Overview of Machine Learning</a:t>
            </a:r>
          </a:p>
        </p:txBody>
      </p:sp>
    </p:spTree>
    <p:extLst>
      <p:ext uri="{BB962C8B-B14F-4D97-AF65-F5344CB8AC3E}">
        <p14:creationId xmlns:p14="http://schemas.microsoft.com/office/powerpoint/2010/main" val="9091650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Example: a NN with only 2 parameters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oMath>
                </a14:m>
                <a:r>
                  <a:rPr lang="en-US" dirty="0"/>
                  <a:t> and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oMath>
                </a14:m>
                <a:r>
                  <a:rPr lang="en-US" dirty="0"/>
                  <a:t>, i.e., </a:t>
                </a:r>
                <a14:m>
                  <m:oMath xmlns:m="http://schemas.openxmlformats.org/officeDocument/2006/math">
                    <m:r>
                      <a:rPr lang="zh-TW" altLang="en-US" i="1">
                        <a:latin typeface="Cambria Math" panose="02040503050406030204" pitchFamily="18" charset="0"/>
                      </a:rPr>
                      <m:t>𝜃</m:t>
                    </m:r>
                    <m:r>
                      <a:rPr lang="en-US" altLang="zh-TW" i="1">
                        <a:latin typeface="Cambria Math" panose="02040503050406030204" pitchFamily="18" charset="0"/>
                      </a:rPr>
                      <m:t>=</m:t>
                    </m:r>
                    <m:d>
                      <m:dPr>
                        <m:begChr m:val="{"/>
                        <m:endChr m:val="}"/>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1</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r>
                              <a:rPr lang="en-US" altLang="zh-TW" i="1">
                                <a:latin typeface="Cambria Math" panose="02040503050406030204" pitchFamily="18" charset="0"/>
                              </a:rPr>
                              <m:t>𝑤</m:t>
                            </m:r>
                          </m:e>
                          <m:sub>
                            <m:r>
                              <a:rPr lang="en-US" altLang="zh-TW" i="1">
                                <a:latin typeface="Cambria Math" panose="02040503050406030204" pitchFamily="18" charset="0"/>
                              </a:rPr>
                              <m:t>2</m:t>
                            </m:r>
                          </m:sub>
                        </m:sSub>
                      </m:e>
                    </m:d>
                  </m:oMath>
                </a14:m>
                <a:endParaRPr lang="en-US" dirty="0"/>
              </a:p>
              <a:p>
                <a:pPr lvl="1"/>
                <a:r>
                  <a:rPr lang="en-US" dirty="0"/>
                  <a:t>The different colors represent the values of the loss (minimum loss</a:t>
                </a:r>
                <a14:m>
                  <m:oMath xmlns:m="http://schemas.openxmlformats.org/officeDocument/2006/math">
                    <m:r>
                      <a:rPr lang="en-US" altLang="zh-TW" b="0" i="0" smtClean="0">
                        <a:latin typeface="Cambria Math" panose="02040503050406030204" pitchFamily="18" charset="0"/>
                      </a:rPr>
                      <m:t> </m:t>
                    </m:r>
                    <m:sSup>
                      <m:sSupPr>
                        <m:ctrlPr>
                          <a:rPr lang="en-US" altLang="zh-TW" b="0" i="1" smtClean="0">
                            <a:latin typeface="Cambria Math" panose="02040503050406030204" pitchFamily="18" charset="0"/>
                          </a:rPr>
                        </m:ctrlPr>
                      </m:sSupPr>
                      <m:e>
                        <m:r>
                          <a:rPr lang="zh-TW" altLang="en-US" i="1">
                            <a:latin typeface="Cambria Math" panose="02040503050406030204" pitchFamily="18" charset="0"/>
                          </a:rPr>
                          <m:t>𝜃</m:t>
                        </m:r>
                      </m:e>
                      <m:sup>
                        <m:r>
                          <a:rPr lang="en-US" altLang="zh-TW" b="0" i="1" smtClean="0">
                            <a:latin typeface="Cambria Math" panose="02040503050406030204" pitchFamily="18" charset="0"/>
                          </a:rPr>
                          <m:t>∗</m:t>
                        </m:r>
                      </m:sup>
                    </m:sSup>
                  </m:oMath>
                </a14:m>
                <a:r>
                  <a:rPr lang="en-US" dirty="0"/>
                  <a:t> is ≈ 1.3)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796A4ED-2580-4313-8EA7-EF317461EBEF}"/>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633229" y="2961045"/>
            <a:ext cx="6448427" cy="4620646"/>
            <a:chOff x="706835" y="2341625"/>
            <a:chExt cx="6113826" cy="4263294"/>
          </a:xfrm>
        </p:grpSpPr>
        <p:pic>
          <p:nvPicPr>
            <p:cNvPr id="22" name="圖片 4"/>
            <p:cNvPicPr>
              <a:picLocks noChangeAspect="1"/>
            </p:cNvPicPr>
            <p:nvPr/>
          </p:nvPicPr>
          <p:blipFill rotWithShape="1">
            <a:blip r:embed="rId4">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292460" y="6235587"/>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292460" y="6235587"/>
                  <a:ext cx="421847" cy="369332"/>
                </a:xfrm>
                <a:prstGeom prst="rect">
                  <a:avLst/>
                </a:prstGeom>
                <a:blipFill>
                  <a:blip r:embed="rId5"/>
                  <a:stretch>
                    <a:fillRect l="-5479" r="-2740"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272036" y="623777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22"/>
              <p:cNvSpPr txBox="1"/>
              <p:nvPr/>
            </p:nvSpPr>
            <p:spPr>
              <a:xfrm>
                <a:off x="6970601" y="3837334"/>
                <a:ext cx="2646742" cy="707886"/>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a14:m>
                <a:endParaRPr lang="zh-TW" altLang="en-US" sz="2000" dirty="0"/>
              </a:p>
            </p:txBody>
          </p:sp>
        </mc:Choice>
        <mc:Fallback xmlns="">
          <p:sp>
            <p:nvSpPr>
              <p:cNvPr id="26" name="文字方塊 22"/>
              <p:cNvSpPr txBox="1">
                <a:spLocks noRot="1" noChangeAspect="1" noMove="1" noResize="1" noEditPoints="1" noAdjustHandles="1" noChangeArrowheads="1" noChangeShapeType="1" noTextEdit="1"/>
              </p:cNvSpPr>
              <p:nvPr/>
            </p:nvSpPr>
            <p:spPr>
              <a:xfrm>
                <a:off x="6970601" y="3837334"/>
                <a:ext cx="2646742" cy="707886"/>
              </a:xfrm>
              <a:prstGeom prst="rect">
                <a:avLst/>
              </a:prstGeom>
              <a:blipFill>
                <a:blip r:embed="rId7"/>
                <a:stretch>
                  <a:fillRect l="-2299" t="-4274" b="-136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5"/>
              <p:cNvSpPr txBox="1"/>
              <p:nvPr/>
            </p:nvSpPr>
            <p:spPr>
              <a:xfrm>
                <a:off x="2532542" y="6237196"/>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532542" y="6237196"/>
                <a:ext cx="45889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9"/>
              <p:cNvSpPr txBox="1"/>
              <p:nvPr/>
            </p:nvSpPr>
            <p:spPr>
              <a:xfrm>
                <a:off x="7001541" y="4753693"/>
                <a:ext cx="2758680" cy="1015663"/>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oMath>
                  </m:oMathPara>
                </a14:m>
                <a:endParaRPr lang="zh-TW" altLang="en-US" sz="2000" dirty="0"/>
              </a:p>
            </p:txBody>
          </p:sp>
        </mc:Choice>
        <mc:Fallback xmlns="">
          <p:sp>
            <p:nvSpPr>
              <p:cNvPr id="29" name="文字方塊 29"/>
              <p:cNvSpPr txBox="1">
                <a:spLocks noRot="1" noChangeAspect="1" noMove="1" noResize="1" noEditPoints="1" noAdjustHandles="1" noChangeArrowheads="1" noChangeShapeType="1" noTextEdit="1"/>
              </p:cNvSpPr>
              <p:nvPr/>
            </p:nvSpPr>
            <p:spPr>
              <a:xfrm>
                <a:off x="7001541" y="4753693"/>
                <a:ext cx="2758680" cy="1015663"/>
              </a:xfrm>
              <a:prstGeom prst="rect">
                <a:avLst/>
              </a:prstGeom>
              <a:blipFill>
                <a:blip r:embed="rId9"/>
                <a:stretch>
                  <a:fillRect l="-2434" t="-3614"/>
                </a:stretch>
              </a:blipFill>
            </p:spPr>
            <p:txBody>
              <a:bodyPr/>
              <a:lstStyle/>
              <a:p>
                <a:r>
                  <a:rPr lang="en-US">
                    <a:noFill/>
                  </a:rPr>
                  <a:t> </a:t>
                </a:r>
              </a:p>
            </p:txBody>
          </p:sp>
        </mc:Fallback>
      </mc:AlternateContent>
      <p:cxnSp>
        <p:nvCxnSpPr>
          <p:cNvPr id="33" name="直線單箭頭接點 23"/>
          <p:cNvCxnSpPr/>
          <p:nvPr/>
        </p:nvCxnSpPr>
        <p:spPr>
          <a:xfrm flipV="1">
            <a:off x="2415115" y="5326584"/>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649285" y="512196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909791" y="5121393"/>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909791" y="5121393"/>
                <a:ext cx="458899" cy="461665"/>
              </a:xfrm>
              <a:prstGeom prst="rect">
                <a:avLst/>
              </a:prstGeom>
              <a:blipFill>
                <a:blip r:embed="rId10"/>
                <a:stretch>
                  <a:fillRect/>
                </a:stretch>
              </a:blipFill>
            </p:spPr>
            <p:txBody>
              <a:bodyPr/>
              <a:lstStyle/>
              <a:p>
                <a:r>
                  <a:rPr lang="en-US">
                    <a:noFill/>
                  </a:rPr>
                  <a:t> </a:t>
                </a:r>
              </a:p>
            </p:txBody>
          </p:sp>
        </mc:Fallback>
      </mc:AlternateContent>
      <p:sp>
        <p:nvSpPr>
          <p:cNvPr id="40" name="橢圓 38"/>
          <p:cNvSpPr/>
          <p:nvPr/>
        </p:nvSpPr>
        <p:spPr>
          <a:xfrm>
            <a:off x="3144245" y="467799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44"/>
              <p:cNvSpPr txBox="1"/>
              <p:nvPr/>
            </p:nvSpPr>
            <p:spPr>
              <a:xfrm>
                <a:off x="6945944" y="2950096"/>
                <a:ext cx="2463590" cy="707886"/>
              </a:xfrm>
              <a:prstGeom prst="rect">
                <a:avLst/>
              </a:prstGeom>
              <a:noFill/>
            </p:spPr>
            <p:txBody>
              <a:bodyPr wrap="square" rtlCol="0">
                <a:spAutoFit/>
              </a:bodyPr>
              <a:lstStyle/>
              <a:p>
                <a:r>
                  <a:rPr lang="en-US" altLang="zh-TW" sz="2000" dirty="0"/>
                  <a:t>1. Randomly pick a starting point </a:t>
                </a:r>
                <a14:m>
                  <m:oMath xmlns:m="http://schemas.openxmlformats.org/officeDocument/2006/math">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𝜃</m:t>
                        </m:r>
                      </m:e>
                      <m:sup>
                        <m:r>
                          <a:rPr lang="en-US" altLang="zh-TW" sz="2000" b="0" i="1" smtClean="0">
                            <a:latin typeface="Cambria Math" panose="02040503050406030204" pitchFamily="18" charset="0"/>
                          </a:rPr>
                          <m:t>0</m:t>
                        </m:r>
                      </m:sup>
                    </m:sSup>
                  </m:oMath>
                </a14:m>
                <a:endParaRPr lang="zh-TW" altLang="en-US" sz="2000" dirty="0"/>
              </a:p>
            </p:txBody>
          </p:sp>
        </mc:Choice>
        <mc:Fallback xmlns="">
          <p:sp>
            <p:nvSpPr>
              <p:cNvPr id="47" name="文字方塊 44"/>
              <p:cNvSpPr txBox="1">
                <a:spLocks noRot="1" noChangeAspect="1" noMove="1" noResize="1" noEditPoints="1" noAdjustHandles="1" noChangeArrowheads="1" noChangeShapeType="1" noTextEdit="1"/>
              </p:cNvSpPr>
              <p:nvPr/>
            </p:nvSpPr>
            <p:spPr>
              <a:xfrm>
                <a:off x="6945944" y="2950096"/>
                <a:ext cx="2463590" cy="707886"/>
              </a:xfrm>
              <a:prstGeom prst="rect">
                <a:avLst/>
              </a:prstGeom>
              <a:blipFill>
                <a:blip r:embed="rId11"/>
                <a:stretch>
                  <a:fillRect l="-2469" t="-5172" b="-14655"/>
                </a:stretch>
              </a:blipFill>
            </p:spPr>
            <p:txBody>
              <a:bodyPr/>
              <a:lstStyle/>
              <a:p>
                <a:r>
                  <a:rPr lang="en-US">
                    <a:noFill/>
                  </a:rPr>
                  <a:t> </a:t>
                </a:r>
              </a:p>
            </p:txBody>
          </p:sp>
        </mc:Fallback>
      </mc:AlternateContent>
      <p:sp>
        <p:nvSpPr>
          <p:cNvPr id="48" name="文字方塊 44"/>
          <p:cNvSpPr txBox="1"/>
          <p:nvPr/>
        </p:nvSpPr>
        <p:spPr>
          <a:xfrm>
            <a:off x="7020865" y="5977829"/>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49" name="Rectangle 48"/>
          <p:cNvSpPr/>
          <p:nvPr/>
        </p:nvSpPr>
        <p:spPr>
          <a:xfrm>
            <a:off x="6865632" y="2950096"/>
            <a:ext cx="2823621" cy="35037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文字方塊 39"/>
              <p:cNvSpPr txBox="1"/>
              <p:nvPr/>
            </p:nvSpPr>
            <p:spPr>
              <a:xfrm>
                <a:off x="2634044" y="5801283"/>
                <a:ext cx="1264449"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0" name="文字方塊 39"/>
              <p:cNvSpPr txBox="1">
                <a:spLocks noRot="1" noChangeAspect="1" noMove="1" noResize="1" noEditPoints="1" noAdjustHandles="1" noChangeArrowheads="1" noChangeShapeType="1" noTextEdit="1"/>
              </p:cNvSpPr>
              <p:nvPr/>
            </p:nvSpPr>
            <p:spPr>
              <a:xfrm>
                <a:off x="2634044" y="5801283"/>
                <a:ext cx="1264449"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36"/>
              <p:cNvSpPr txBox="1"/>
              <p:nvPr/>
            </p:nvSpPr>
            <p:spPr>
              <a:xfrm>
                <a:off x="204664" y="5519321"/>
                <a:ext cx="2013952" cy="738664"/>
              </a:xfrm>
              <a:prstGeom prst="rect">
                <a:avLst/>
              </a:prstGeom>
            </p:spPr>
            <p:style>
              <a:lnRef idx="0">
                <a:schemeClr val="accent2"/>
              </a:lnRef>
              <a:fillRef idx="3">
                <a:schemeClr val="accent2"/>
              </a:fillRef>
              <a:effectRef idx="3">
                <a:schemeClr val="accent2"/>
              </a:effectRef>
              <a:fontRef idx="minor">
                <a:schemeClr val="lt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oMath>
                  </m:oMathPara>
                </a14:m>
                <a:endParaRPr lang="en-US" altLang="zh-TW"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e>
                      </m:d>
                    </m:oMath>
                  </m:oMathPara>
                </a14:m>
                <a:endParaRPr lang="zh-TW" altLang="en-US" sz="2400" dirty="0"/>
              </a:p>
            </p:txBody>
          </p:sp>
        </mc:Choice>
        <mc:Fallback xmlns="">
          <p:sp>
            <p:nvSpPr>
              <p:cNvPr id="51" name="文字方塊 36"/>
              <p:cNvSpPr txBox="1">
                <a:spLocks noRot="1" noChangeAspect="1" noMove="1" noResize="1" noEditPoints="1" noAdjustHandles="1" noChangeArrowheads="1" noChangeShapeType="1" noTextEdit="1"/>
              </p:cNvSpPr>
              <p:nvPr/>
            </p:nvSpPr>
            <p:spPr>
              <a:xfrm>
                <a:off x="204664" y="5519321"/>
                <a:ext cx="2013952" cy="73866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文字方塊 25"/>
              <p:cNvSpPr txBox="1"/>
              <p:nvPr/>
            </p:nvSpPr>
            <p:spPr>
              <a:xfrm>
                <a:off x="3421687" y="442674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52" name="文字方塊 25"/>
              <p:cNvSpPr txBox="1">
                <a:spLocks noRot="1" noChangeAspect="1" noMove="1" noResize="1" noEditPoints="1" noAdjustHandles="1" noChangeArrowheads="1" noChangeShapeType="1" noTextEdit="1"/>
              </p:cNvSpPr>
              <p:nvPr/>
            </p:nvSpPr>
            <p:spPr>
              <a:xfrm>
                <a:off x="3421687" y="4426749"/>
                <a:ext cx="458899" cy="46166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文字方塊 23"/>
              <p:cNvSpPr txBox="1"/>
              <p:nvPr/>
            </p:nvSpPr>
            <p:spPr>
              <a:xfrm>
                <a:off x="6865632" y="6585155"/>
                <a:ext cx="2759922" cy="684931"/>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000" i="1" smtClean="0">
                          <a:latin typeface="Cambria Math" panose="02040503050406030204" pitchFamily="18" charset="0"/>
                        </a:rPr>
                        <m:t>𝛻</m:t>
                      </m:r>
                      <m:r>
                        <a:rPr lang="en-US" altLang="zh-TW" sz="2000" b="0" i="1" smtClean="0">
                          <a:latin typeface="Cambria Math" panose="02040503050406030204" pitchFamily="18" charset="0"/>
                          <a:ea typeface="Cambria Math" panose="02040503050406030204" pitchFamily="18" charset="0"/>
                        </a:rPr>
                        <m:t>ℒ</m:t>
                      </m:r>
                      <m:d>
                        <m:dPr>
                          <m:ctrlPr>
                            <a:rPr lang="en-US" altLang="zh-TW" sz="2000" b="0" i="1" smtClean="0">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m>
                            <m:mPr>
                              <m:mcs>
                                <m:mc>
                                  <m:mcPr>
                                    <m:count m:val="1"/>
                                    <m:mcJc m:val="center"/>
                                  </m:mcPr>
                                </m:mc>
                              </m:mcs>
                              <m:ctrlPr>
                                <a:rPr lang="en-US" altLang="zh-TW" sz="2000" b="0" i="1" smtClean="0">
                                  <a:latin typeface="Cambria Math" panose="02040503050406030204" pitchFamily="18" charset="0"/>
                                </a:rPr>
                              </m:ctrlPr>
                            </m:mPr>
                            <m:mr>
                              <m:e>
                                <m:r>
                                  <m:rPr>
                                    <m:brk m:alnAt="7"/>
                                  </m:rPr>
                                  <a:rPr lang="zh-TW" altLang="en-US" sz="2000" b="0" i="1" smtClean="0">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b="0" i="1" smtClean="0">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𝑤</m:t>
                                    </m:r>
                                  </m:e>
                                  <m:sub>
                                    <m:r>
                                      <a:rPr lang="en-US" altLang="zh-TW" sz="2000" b="0" i="1" smtClean="0">
                                        <a:latin typeface="Cambria Math" panose="02040503050406030204" pitchFamily="18" charset="0"/>
                                      </a:rPr>
                                      <m:t>1</m:t>
                                    </m:r>
                                  </m:sub>
                                </m:sSub>
                              </m:e>
                            </m:mr>
                            <m:mr>
                              <m:e>
                                <m:r>
                                  <m:rPr>
                                    <m:brk m:alnAt="7"/>
                                  </m:rPr>
                                  <a:rPr lang="zh-TW" altLang="en-US" sz="2000" i="1">
                                    <a:latin typeface="Cambria Math" panose="02040503050406030204" pitchFamily="18" charset="0"/>
                                  </a:rPr>
                                  <m:t>𝜕</m:t>
                                </m:r>
                                <m:r>
                                  <a:rPr lang="en-US" altLang="zh-TW" sz="2000" i="1" smtClean="0">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0</m:t>
                                        </m:r>
                                      </m:sup>
                                    </m:sSup>
                                  </m:e>
                                </m:d>
                                <m:r>
                                  <m:rPr>
                                    <m:brk m:alnAt="7"/>
                                  </m:rPr>
                                  <a:rPr lang="en-US" altLang="zh-TW" sz="2000" i="1">
                                    <a:latin typeface="Cambria Math" panose="02040503050406030204" pitchFamily="18" charset="0"/>
                                  </a:rPr>
                                  <m:t>/</m:t>
                                </m:r>
                                <m:r>
                                  <a:rPr lang="zh-TW" altLang="en-US" sz="2000" i="1">
                                    <a:latin typeface="Cambria Math" panose="02040503050406030204" pitchFamily="18" charset="0"/>
                                  </a:rPr>
                                  <m:t>𝜕</m:t>
                                </m:r>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𝑤</m:t>
                                    </m:r>
                                  </m:e>
                                  <m:sub>
                                    <m:r>
                                      <a:rPr lang="en-US" altLang="zh-TW" sz="2000" b="0" i="1" smtClean="0">
                                        <a:latin typeface="Cambria Math" panose="02040503050406030204" pitchFamily="18" charset="0"/>
                                      </a:rPr>
                                      <m:t>2</m:t>
                                    </m:r>
                                  </m:sub>
                                </m:sSub>
                              </m:e>
                            </m:mr>
                          </m:m>
                        </m:e>
                      </m:d>
                    </m:oMath>
                  </m:oMathPara>
                </a14:m>
                <a:endParaRPr lang="zh-TW" altLang="en-US" sz="2000" dirty="0"/>
              </a:p>
            </p:txBody>
          </p:sp>
        </mc:Choice>
        <mc:Fallback xmlns="">
          <p:sp>
            <p:nvSpPr>
              <p:cNvPr id="53" name="文字方塊 23"/>
              <p:cNvSpPr txBox="1">
                <a:spLocks noRot="1" noChangeAspect="1" noMove="1" noResize="1" noEditPoints="1" noAdjustHandles="1" noChangeArrowheads="1" noChangeShapeType="1" noTextEdit="1"/>
              </p:cNvSpPr>
              <p:nvPr/>
            </p:nvSpPr>
            <p:spPr>
              <a:xfrm>
                <a:off x="6865632" y="6585155"/>
                <a:ext cx="2759922" cy="684931"/>
              </a:xfrm>
              <a:prstGeom prst="rect">
                <a:avLst/>
              </a:prstGeom>
              <a:blipFill>
                <a:blip r:embed="rId15"/>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FBCF524-9BF8-4823-A749-1D8B2731AD65}"/>
              </a:ext>
            </a:extLst>
          </p:cNvPr>
          <p:cNvSpPr txBox="1"/>
          <p:nvPr/>
        </p:nvSpPr>
        <p:spPr>
          <a:xfrm>
            <a:off x="3156992" y="7524025"/>
            <a:ext cx="4596073" cy="250607"/>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632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50" grpId="0" animBg="1"/>
      <p:bldP spid="51"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p:sp>
        <p:nvSpPr>
          <p:cNvPr id="3" name="Content Placeholder 2"/>
          <p:cNvSpPr>
            <a:spLocks noGrp="1"/>
          </p:cNvSpPr>
          <p:nvPr>
            <p:ph idx="1"/>
          </p:nvPr>
        </p:nvSpPr>
        <p:spPr/>
        <p:txBody>
          <a:bodyPr/>
          <a:lstStyle/>
          <a:p>
            <a:r>
              <a:rPr lang="en-US" dirty="0"/>
              <a:t>Example (contd.)</a:t>
            </a:r>
          </a:p>
        </p:txBody>
      </p:sp>
      <p:sp>
        <p:nvSpPr>
          <p:cNvPr id="4" name="Content Placeholder 3">
            <a:extLst>
              <a:ext uri="{FF2B5EF4-FFF2-40B4-BE49-F238E27FC236}">
                <a16:creationId xmlns:a16="http://schemas.microsoft.com/office/drawing/2014/main" id="{7211E974-4FF3-4043-BBCD-11772FCAC65D}"/>
              </a:ext>
            </a:extLst>
          </p:cNvPr>
          <p:cNvSpPr>
            <a:spLocks noGrp="1"/>
          </p:cNvSpPr>
          <p:nvPr>
            <p:ph idx="10"/>
          </p:nvPr>
        </p:nvSpPr>
        <p:spPr/>
        <p:txBody>
          <a:bodyPr/>
          <a:lstStyle/>
          <a:p>
            <a:r>
              <a:rPr lang="en-US" dirty="0"/>
              <a:t>Training Neural Networks</a:t>
            </a:r>
          </a:p>
          <a:p>
            <a:endParaRPr lang="en-US" dirty="0"/>
          </a:p>
        </p:txBody>
      </p:sp>
      <p:grpSp>
        <p:nvGrpSpPr>
          <p:cNvPr id="21" name="群組 3"/>
          <p:cNvGrpSpPr/>
          <p:nvPr/>
        </p:nvGrpSpPr>
        <p:grpSpPr>
          <a:xfrm>
            <a:off x="524989" y="3094113"/>
            <a:ext cx="6448427" cy="4619955"/>
            <a:chOff x="706835" y="2341625"/>
            <a:chExt cx="6113826" cy="4262657"/>
          </a:xfrm>
        </p:grpSpPr>
        <p:pic>
          <p:nvPicPr>
            <p:cNvPr id="22" name="圖片 4"/>
            <p:cNvPicPr>
              <a:picLocks noChangeAspect="1"/>
            </p:cNvPicPr>
            <p:nvPr/>
          </p:nvPicPr>
          <p:blipFill rotWithShape="1">
            <a:blip r:embed="rId2">
              <a:extLst>
                <a:ext uri="{28A0092B-C50C-407E-A947-70E740481C1C}">
                  <a14:useLocalDpi xmlns:a14="http://schemas.microsoft.com/office/drawing/2010/main" val="0"/>
                </a:ext>
              </a:extLst>
            </a:blip>
            <a:srcRect t="7191" b="5873"/>
            <a:stretch/>
          </p:blipFill>
          <p:spPr>
            <a:xfrm>
              <a:off x="706835" y="2341625"/>
              <a:ext cx="6113826" cy="3986343"/>
            </a:xfrm>
            <a:prstGeom prst="rect">
              <a:avLst/>
            </a:prstGeom>
          </p:spPr>
        </p:pic>
        <mc:AlternateContent xmlns:mc="http://schemas.openxmlformats.org/markup-compatibility/2006" xmlns:a14="http://schemas.microsoft.com/office/drawing/2010/main">
          <mc:Choice Requires="a14">
            <p:sp>
              <p:nvSpPr>
                <p:cNvPr id="23" name="文字方塊 5"/>
                <p:cNvSpPr txBox="1"/>
                <p:nvPr/>
              </p:nvSpPr>
              <p:spPr>
                <a:xfrm>
                  <a:off x="3402379" y="6234950"/>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3" name="文字方塊 5"/>
                <p:cNvSpPr txBox="1">
                  <a:spLocks noRot="1" noChangeAspect="1" noMove="1" noResize="1" noEditPoints="1" noAdjustHandles="1" noChangeArrowheads="1" noChangeShapeType="1" noTextEdit="1"/>
                </p:cNvSpPr>
                <p:nvPr/>
              </p:nvSpPr>
              <p:spPr>
                <a:xfrm>
                  <a:off x="3402379" y="6234950"/>
                  <a:ext cx="421847" cy="369332"/>
                </a:xfrm>
                <a:prstGeom prst="rect">
                  <a:avLst/>
                </a:prstGeom>
                <a:blipFill>
                  <a:blip r:embed="rId4"/>
                  <a:stretch>
                    <a:fillRect l="-6944" r="-4167"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25" name="橢圓 8"/>
          <p:cNvSpPr/>
          <p:nvPr/>
        </p:nvSpPr>
        <p:spPr>
          <a:xfrm>
            <a:off x="2163796" y="63708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5"/>
              <p:cNvSpPr txBox="1"/>
              <p:nvPr/>
            </p:nvSpPr>
            <p:spPr>
              <a:xfrm>
                <a:off x="2424302" y="637026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8" name="文字方塊 25"/>
              <p:cNvSpPr txBox="1">
                <a:spLocks noRot="1" noChangeAspect="1" noMove="1" noResize="1" noEditPoints="1" noAdjustHandles="1" noChangeArrowheads="1" noChangeShapeType="1" noTextEdit="1"/>
              </p:cNvSpPr>
              <p:nvPr/>
            </p:nvSpPr>
            <p:spPr>
              <a:xfrm>
                <a:off x="2424302" y="6370264"/>
                <a:ext cx="458899" cy="461665"/>
              </a:xfrm>
              <a:prstGeom prst="rect">
                <a:avLst/>
              </a:prstGeom>
              <a:blipFill>
                <a:blip r:embed="rId8"/>
                <a:stretch>
                  <a:fillRect/>
                </a:stretch>
              </a:blipFill>
            </p:spPr>
            <p:txBody>
              <a:bodyPr/>
              <a:lstStyle/>
              <a:p>
                <a:r>
                  <a:rPr lang="en-US">
                    <a:noFill/>
                  </a:rPr>
                  <a:t> </a:t>
                </a:r>
              </a:p>
            </p:txBody>
          </p:sp>
        </mc:Fallback>
      </mc:AlternateContent>
      <p:cxnSp>
        <p:nvCxnSpPr>
          <p:cNvPr id="33" name="直線單箭頭接點 23"/>
          <p:cNvCxnSpPr/>
          <p:nvPr/>
        </p:nvCxnSpPr>
        <p:spPr>
          <a:xfrm flipV="1">
            <a:off x="2306875" y="5459652"/>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橢圓 28"/>
          <p:cNvSpPr/>
          <p:nvPr/>
        </p:nvSpPr>
        <p:spPr>
          <a:xfrm>
            <a:off x="2541045" y="525503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3"/>
              <p:cNvSpPr txBox="1"/>
              <p:nvPr/>
            </p:nvSpPr>
            <p:spPr>
              <a:xfrm>
                <a:off x="2801551" y="5254461"/>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5" name="文字方塊 33"/>
              <p:cNvSpPr txBox="1">
                <a:spLocks noRot="1" noChangeAspect="1" noMove="1" noResize="1" noEditPoints="1" noAdjustHandles="1" noChangeArrowheads="1" noChangeShapeType="1" noTextEdit="1"/>
              </p:cNvSpPr>
              <p:nvPr/>
            </p:nvSpPr>
            <p:spPr>
              <a:xfrm>
                <a:off x="2801551" y="5254461"/>
                <a:ext cx="458899"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字方塊 36"/>
              <p:cNvSpPr txBox="1"/>
              <p:nvPr/>
            </p:nvSpPr>
            <p:spPr>
              <a:xfrm>
                <a:off x="895170" y="4753440"/>
                <a:ext cx="1903213"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38" name="文字方塊 36"/>
              <p:cNvSpPr txBox="1">
                <a:spLocks noRot="1" noChangeAspect="1" noMove="1" noResize="1" noEditPoints="1" noAdjustHandles="1" noChangeArrowheads="1" noChangeShapeType="1" noTextEdit="1"/>
              </p:cNvSpPr>
              <p:nvPr/>
            </p:nvSpPr>
            <p:spPr>
              <a:xfrm>
                <a:off x="895170" y="4753440"/>
                <a:ext cx="1903213" cy="369332"/>
              </a:xfrm>
              <a:prstGeom prst="rect">
                <a:avLst/>
              </a:prstGeom>
              <a:blipFill>
                <a:blip r:embed="rId11"/>
                <a:stretch>
                  <a:fillRect/>
                </a:stretch>
              </a:blipFill>
            </p:spPr>
            <p:txBody>
              <a:bodyPr/>
              <a:lstStyle/>
              <a:p>
                <a:r>
                  <a:rPr lang="en-US">
                    <a:noFill/>
                  </a:rPr>
                  <a:t> </a:t>
                </a:r>
              </a:p>
            </p:txBody>
          </p:sp>
        </mc:Fallback>
      </mc:AlternateContent>
      <p:cxnSp>
        <p:nvCxnSpPr>
          <p:cNvPr id="39" name="直線單箭頭接點 37"/>
          <p:cNvCxnSpPr/>
          <p:nvPr/>
        </p:nvCxnSpPr>
        <p:spPr>
          <a:xfrm flipV="1">
            <a:off x="2660718" y="4994113"/>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橢圓 38"/>
          <p:cNvSpPr/>
          <p:nvPr/>
        </p:nvSpPr>
        <p:spPr>
          <a:xfrm>
            <a:off x="3036005" y="481106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0"/>
              <p:cNvSpPr txBox="1"/>
              <p:nvPr/>
            </p:nvSpPr>
            <p:spPr>
              <a:xfrm>
                <a:off x="3546022" y="4917196"/>
                <a:ext cx="1916422"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b="0" i="1" smtClean="0">
                              <a:latin typeface="Cambria Math" panose="02040503050406030204" pitchFamily="18" charset="0"/>
                            </a:rPr>
                          </m:ctrlPr>
                        </m:sSupPr>
                        <m:e>
                          <m:r>
                            <a:rPr lang="zh-TW" altLang="en-US" sz="2400" b="0" i="1" smtClean="0">
                              <a:latin typeface="Cambria Math" panose="02040503050406030204" pitchFamily="18" charset="0"/>
                            </a:rPr>
                            <m:t>𝜃</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𝛼</m:t>
                      </m:r>
                      <m:r>
                        <a:rPr lang="zh-TW" altLang="en-US" sz="240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ℒ</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42" name="文字方塊 40"/>
              <p:cNvSpPr txBox="1">
                <a:spLocks noRot="1" noChangeAspect="1" noMove="1" noResize="1" noEditPoints="1" noAdjustHandles="1" noChangeArrowheads="1" noChangeShapeType="1" noTextEdit="1"/>
              </p:cNvSpPr>
              <p:nvPr/>
            </p:nvSpPr>
            <p:spPr>
              <a:xfrm>
                <a:off x="3546022" y="4917196"/>
                <a:ext cx="1916422"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1"/>
              <p:cNvSpPr txBox="1"/>
              <p:nvPr/>
            </p:nvSpPr>
            <p:spPr>
              <a:xfrm>
                <a:off x="2870148" y="427115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43" name="文字方塊 41"/>
              <p:cNvSpPr txBox="1">
                <a:spLocks noRot="1" noChangeAspect="1" noMove="1" noResize="1" noEditPoints="1" noAdjustHandles="1" noChangeArrowheads="1" noChangeShapeType="1" noTextEdit="1"/>
              </p:cNvSpPr>
              <p:nvPr/>
            </p:nvSpPr>
            <p:spPr>
              <a:xfrm>
                <a:off x="2870148" y="4271159"/>
                <a:ext cx="458899" cy="461665"/>
              </a:xfrm>
              <a:prstGeom prst="rect">
                <a:avLst/>
              </a:prstGeom>
              <a:blipFill>
                <a:blip r:embed="rId13"/>
                <a:stretch>
                  <a:fillRect/>
                </a:stretch>
              </a:blipFill>
            </p:spPr>
            <p:txBody>
              <a:bodyPr/>
              <a:lstStyle/>
              <a:p>
                <a:r>
                  <a:rPr lang="en-US">
                    <a:noFill/>
                  </a:rPr>
                  <a:t> </a:t>
                </a:r>
              </a:p>
            </p:txBody>
          </p:sp>
        </mc:Fallback>
      </mc:AlternateContent>
      <p:cxnSp>
        <p:nvCxnSpPr>
          <p:cNvPr id="44" name="直線單箭頭接點 42"/>
          <p:cNvCxnSpPr/>
          <p:nvPr/>
        </p:nvCxnSpPr>
        <p:spPr>
          <a:xfrm flipV="1">
            <a:off x="3240381" y="4811062"/>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12"/>
          <p:cNvSpPr/>
          <p:nvPr/>
        </p:nvSpPr>
        <p:spPr>
          <a:xfrm>
            <a:off x="1572816" y="2641619"/>
            <a:ext cx="4669692" cy="49578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000" dirty="0"/>
              <a:t>Eventually, we would reach a minimum …..</a:t>
            </a:r>
            <a:endParaRPr lang="zh-TW" altLang="en-US" sz="2000" dirty="0"/>
          </a:p>
        </p:txBody>
      </p:sp>
      <p:sp>
        <p:nvSpPr>
          <p:cNvPr id="30" name="TextBox 29">
            <a:extLst>
              <a:ext uri="{FF2B5EF4-FFF2-40B4-BE49-F238E27FC236}">
                <a16:creationId xmlns:a16="http://schemas.microsoft.com/office/drawing/2014/main" id="{69259399-69D1-458C-9A1E-63AC716058C1}"/>
              </a:ext>
            </a:extLst>
          </p:cNvPr>
          <p:cNvSpPr txBox="1"/>
          <p:nvPr/>
        </p:nvSpPr>
        <p:spPr>
          <a:xfrm>
            <a:off x="3590523" y="7526179"/>
            <a:ext cx="4176463"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27" name="文字方塊 22"/>
              <p:cNvSpPr txBox="1"/>
              <p:nvPr/>
            </p:nvSpPr>
            <p:spPr>
              <a:xfrm>
                <a:off x="6765499" y="3970402"/>
                <a:ext cx="2887620" cy="747512"/>
              </a:xfrm>
              <a:prstGeom prst="rect">
                <a:avLst/>
              </a:prstGeom>
              <a:noFill/>
            </p:spPr>
            <p:txBody>
              <a:bodyPr wrap="square" rtlCol="0">
                <a:spAutoFit/>
              </a:bodyPr>
              <a:lstStyle/>
              <a:p>
                <a:r>
                  <a:rPr lang="en-US" altLang="zh-TW" sz="2000" dirty="0"/>
                  <a:t>2. Compute the gradient at </a:t>
                </a:r>
                <a14:m>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oMath>
                </a14:m>
                <a:r>
                  <a:rPr lang="en-US" altLang="zh-TW" sz="2000" dirty="0"/>
                  <a:t>, </a:t>
                </a:r>
                <a14:m>
                  <m:oMath xmlns:m="http://schemas.openxmlformats.org/officeDocument/2006/math">
                    <m:r>
                      <a:rPr lang="zh-TW" altLang="en-US"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a14:m>
                <a:endParaRPr lang="zh-TW" altLang="en-US" sz="2000" dirty="0"/>
              </a:p>
            </p:txBody>
          </p:sp>
        </mc:Choice>
        <mc:Fallback xmlns="">
          <p:sp>
            <p:nvSpPr>
              <p:cNvPr id="27" name="文字方塊 22"/>
              <p:cNvSpPr txBox="1">
                <a:spLocks noRot="1" noChangeAspect="1" noMove="1" noResize="1" noEditPoints="1" noAdjustHandles="1" noChangeArrowheads="1" noChangeShapeType="1" noTextEdit="1"/>
              </p:cNvSpPr>
              <p:nvPr/>
            </p:nvSpPr>
            <p:spPr>
              <a:xfrm>
                <a:off x="6765499" y="3970402"/>
                <a:ext cx="2887620" cy="747512"/>
              </a:xfrm>
              <a:prstGeom prst="rect">
                <a:avLst/>
              </a:prstGeom>
              <a:blipFill>
                <a:blip r:embed="rId14"/>
                <a:stretch>
                  <a:fillRect l="-2321" t="-4065" b="-11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文字方塊 29"/>
              <p:cNvSpPr txBox="1"/>
              <p:nvPr/>
            </p:nvSpPr>
            <p:spPr>
              <a:xfrm>
                <a:off x="6765499" y="4886761"/>
                <a:ext cx="3030498" cy="1055289"/>
              </a:xfrm>
              <a:prstGeom prst="rect">
                <a:avLst/>
              </a:prstGeom>
              <a:noFill/>
            </p:spPr>
            <p:txBody>
              <a:bodyPr wrap="square" rtlCol="0">
                <a:spAutoFit/>
              </a:bodyPr>
              <a:lstStyle/>
              <a:p>
                <a:r>
                  <a:rPr lang="en-US" altLang="zh-TW" sz="2000" dirty="0"/>
                  <a:t>3. Times the learning rate </a:t>
                </a:r>
                <a14:m>
                  <m:oMath xmlns:m="http://schemas.openxmlformats.org/officeDocument/2006/math">
                    <m:r>
                      <a:rPr lang="zh-TW" altLang="en-US" sz="2000" i="1">
                        <a:latin typeface="Cambria Math" panose="02040503050406030204" pitchFamily="18" charset="0"/>
                      </a:rPr>
                      <m:t>𝜂</m:t>
                    </m:r>
                  </m:oMath>
                </a14:m>
                <a:r>
                  <a:rPr lang="en-US" altLang="zh-TW" sz="2000" dirty="0"/>
                  <a:t>, and update </a:t>
                </a:r>
                <a14:m>
                  <m:oMath xmlns:m="http://schemas.openxmlformats.org/officeDocument/2006/math">
                    <m:r>
                      <a:rPr lang="zh-TW" altLang="en-US" sz="2000" i="1">
                        <a:latin typeface="Cambria Math" panose="02040503050406030204" pitchFamily="18" charset="0"/>
                      </a:rPr>
                      <m:t>𝜃</m:t>
                    </m:r>
                    <m:r>
                      <a:rPr lang="en-US" altLang="zh-TW" sz="2000" b="0" i="1" smtClean="0">
                        <a:latin typeface="Cambria Math" panose="02040503050406030204" pitchFamily="18" charset="0"/>
                      </a:rPr>
                      <m:t>,</m:t>
                    </m:r>
                  </m:oMath>
                </a14:m>
                <a:endParaRPr lang="en-US" altLang="zh-TW" sz="2000" b="0" dirty="0"/>
              </a:p>
              <a:p>
                <a:pPr/>
                <a14:m>
                  <m:oMathPara xmlns:m="http://schemas.openxmlformats.org/officeDocument/2006/math">
                    <m:oMathParaPr>
                      <m:jc m:val="centerGroup"/>
                    </m:oMathParaPr>
                    <m:oMath xmlns:m="http://schemas.openxmlformats.org/officeDocument/2006/math">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i="1">
                              <a:latin typeface="Cambria Math" panose="02040503050406030204" pitchFamily="18" charset="0"/>
                            </a:rPr>
                            <m:t>𝑛𝑒𝑤</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r>
                        <a:rPr lang="en-US" altLang="zh-TW" sz="2000" i="1">
                          <a:latin typeface="Cambria Math" panose="02040503050406030204" pitchFamily="18" charset="0"/>
                        </a:rPr>
                        <m:t>−</m:t>
                      </m:r>
                      <m:r>
                        <a:rPr lang="zh-TW" altLang="en-US" sz="2000" i="1">
                          <a:latin typeface="Cambria Math" panose="02040503050406030204" pitchFamily="18" charset="0"/>
                        </a:rPr>
                        <m:t>𝛼𝛻</m:t>
                      </m:r>
                      <m:r>
                        <a:rPr lang="en-US" altLang="zh-TW" sz="2000" i="1">
                          <a:latin typeface="Cambria Math" panose="02040503050406030204" pitchFamily="18" charset="0"/>
                          <a:ea typeface="Cambria Math" panose="02040503050406030204" pitchFamily="18" charset="0"/>
                        </a:rPr>
                        <m:t>ℒ</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𝜃</m:t>
                              </m:r>
                            </m:e>
                            <m:sup>
                              <m:r>
                                <a:rPr lang="en-US" altLang="zh-TW" sz="2000" b="0" i="1" smtClean="0">
                                  <a:latin typeface="Cambria Math" panose="02040503050406030204" pitchFamily="18" charset="0"/>
                                </a:rPr>
                                <m:t>𝑜𝑙𝑑</m:t>
                              </m:r>
                            </m:sup>
                          </m:sSup>
                        </m:e>
                      </m:d>
                    </m:oMath>
                  </m:oMathPara>
                </a14:m>
                <a:endParaRPr lang="zh-TW" altLang="en-US" sz="2000" dirty="0"/>
              </a:p>
            </p:txBody>
          </p:sp>
        </mc:Choice>
        <mc:Fallback xmlns="">
          <p:sp>
            <p:nvSpPr>
              <p:cNvPr id="31" name="文字方塊 29"/>
              <p:cNvSpPr txBox="1">
                <a:spLocks noRot="1" noChangeAspect="1" noMove="1" noResize="1" noEditPoints="1" noAdjustHandles="1" noChangeArrowheads="1" noChangeShapeType="1" noTextEdit="1"/>
              </p:cNvSpPr>
              <p:nvPr/>
            </p:nvSpPr>
            <p:spPr>
              <a:xfrm>
                <a:off x="6765499" y="4886761"/>
                <a:ext cx="3030498" cy="1055289"/>
              </a:xfrm>
              <a:prstGeom prst="rect">
                <a:avLst/>
              </a:prstGeom>
              <a:blipFill>
                <a:blip r:embed="rId15"/>
                <a:stretch>
                  <a:fillRect l="-2213" t="-3468" r="-5835"/>
                </a:stretch>
              </a:blipFill>
            </p:spPr>
            <p:txBody>
              <a:bodyPr/>
              <a:lstStyle/>
              <a:p>
                <a:r>
                  <a:rPr lang="en-US">
                    <a:noFill/>
                  </a:rPr>
                  <a:t> </a:t>
                </a:r>
              </a:p>
            </p:txBody>
          </p:sp>
        </mc:Fallback>
      </mc:AlternateContent>
      <p:sp>
        <p:nvSpPr>
          <p:cNvPr id="32" name="文字方塊 44"/>
          <p:cNvSpPr txBox="1"/>
          <p:nvPr/>
        </p:nvSpPr>
        <p:spPr>
          <a:xfrm>
            <a:off x="6898357" y="6110897"/>
            <a:ext cx="2739355" cy="400110"/>
          </a:xfrm>
          <a:prstGeom prst="rect">
            <a:avLst/>
          </a:prstGeom>
          <a:noFill/>
        </p:spPr>
        <p:txBody>
          <a:bodyPr wrap="square" rtlCol="0">
            <a:spAutoFit/>
          </a:bodyPr>
          <a:lstStyle/>
          <a:p>
            <a:r>
              <a:rPr lang="en-US" altLang="zh-TW" sz="2000" dirty="0"/>
              <a:t>4. Go to step 2, repeat</a:t>
            </a:r>
            <a:endParaRPr lang="zh-TW" altLang="en-US" sz="2000" dirty="0"/>
          </a:p>
        </p:txBody>
      </p:sp>
      <p:sp>
        <p:nvSpPr>
          <p:cNvPr id="36" name="Rectangle 35"/>
          <p:cNvSpPr/>
          <p:nvPr/>
        </p:nvSpPr>
        <p:spPr>
          <a:xfrm>
            <a:off x="6738132" y="3814192"/>
            <a:ext cx="3122806" cy="2772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8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0" grpId="0" animBg="1"/>
      <p:bldP spid="42" grpId="0" animBg="1"/>
      <p:bldP spid="43" grpId="0" animBg="1"/>
      <p:bldP spid="4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lstStyle/>
          <a:p>
            <a:r>
              <a:rPr lang="en-US" dirty="0"/>
              <a:t>Gradient Descent Algorithm</a:t>
            </a:r>
          </a:p>
        </p:txBody>
      </p:sp>
      <p:sp>
        <p:nvSpPr>
          <p:cNvPr id="3" name="Content Placeholder 2"/>
          <p:cNvSpPr>
            <a:spLocks noGrp="1"/>
          </p:cNvSpPr>
          <p:nvPr>
            <p:ph idx="1"/>
          </p:nvPr>
        </p:nvSpPr>
        <p:spPr>
          <a:xfrm>
            <a:off x="276673" y="2090803"/>
            <a:ext cx="9584265" cy="5367667"/>
          </a:xfrm>
        </p:spPr>
        <p:txBody>
          <a:bodyPr/>
          <a:lstStyle/>
          <a:p>
            <a:r>
              <a:rPr lang="en-US" dirty="0"/>
              <a:t>Gradient descent algorithm stops when a </a:t>
            </a:r>
            <a:r>
              <a:rPr lang="en-US" dirty="0">
                <a:solidFill>
                  <a:srgbClr val="FF0000"/>
                </a:solidFill>
              </a:rPr>
              <a:t>local minimum </a:t>
            </a:r>
            <a:r>
              <a:rPr lang="en-US" dirty="0"/>
              <a:t>of the loss surface is reached</a:t>
            </a:r>
          </a:p>
          <a:p>
            <a:pPr lvl="1"/>
            <a:r>
              <a:rPr lang="en-US" dirty="0"/>
              <a:t>GD does not guarantee reaching a </a:t>
            </a:r>
            <a:r>
              <a:rPr lang="en-US" dirty="0">
                <a:solidFill>
                  <a:srgbClr val="FF0000"/>
                </a:solidFill>
              </a:rPr>
              <a:t>global minimum</a:t>
            </a:r>
          </a:p>
          <a:p>
            <a:pPr lvl="1"/>
            <a:r>
              <a:rPr lang="en-US" dirty="0"/>
              <a:t>However, empirical evidence suggests that GD works well for NNs</a:t>
            </a:r>
          </a:p>
          <a:p>
            <a:endParaRPr lang="en-US" dirty="0"/>
          </a:p>
        </p:txBody>
      </p:sp>
      <p:sp>
        <p:nvSpPr>
          <p:cNvPr id="7" name="Content Placeholder 6">
            <a:extLst>
              <a:ext uri="{FF2B5EF4-FFF2-40B4-BE49-F238E27FC236}">
                <a16:creationId xmlns:a16="http://schemas.microsoft.com/office/drawing/2014/main" id="{2DE6E5ED-CBB5-41BC-AE21-653F1AA3B923}"/>
              </a:ext>
            </a:extLst>
          </p:cNvPr>
          <p:cNvSpPr>
            <a:spLocks noGrp="1"/>
          </p:cNvSpPr>
          <p:nvPr>
            <p:ph idx="10"/>
          </p:nvPr>
        </p:nvSpPr>
        <p:spPr>
          <a:xfrm>
            <a:off x="276673" y="1509936"/>
            <a:ext cx="6192687" cy="350293"/>
          </a:xfrm>
        </p:spPr>
        <p:txBody>
          <a:bodyPr/>
          <a:lstStyle/>
          <a:p>
            <a:r>
              <a:rPr lang="en-US" dirty="0"/>
              <a:t>Training Neural Networks</a:t>
            </a:r>
          </a:p>
          <a:p>
            <a:endParaRPr lang="en-US" dirty="0"/>
          </a:p>
        </p:txBody>
      </p:sp>
      <p:grpSp>
        <p:nvGrpSpPr>
          <p:cNvPr id="8" name="Group 7"/>
          <p:cNvGrpSpPr/>
          <p:nvPr/>
        </p:nvGrpSpPr>
        <p:grpSpPr>
          <a:xfrm>
            <a:off x="420688" y="3705145"/>
            <a:ext cx="4320480" cy="2701335"/>
            <a:chOff x="1684483" y="3814192"/>
            <a:chExt cx="6873109" cy="3767169"/>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860848" y="3814192"/>
              <a:ext cx="6696744" cy="375860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684483" y="4060750"/>
                  <a:ext cx="862134" cy="504099"/>
                </a:xfrm>
                <a:prstGeom prst="rect">
                  <a:avLst/>
                </a:prstGeom>
                <a:solidFill>
                  <a:schemeClr val="bg1"/>
                </a:solidFill>
              </p:spPr>
              <p:txBody>
                <a:bodyPr wrap="square" rtlCol="0">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1684483" y="4060750"/>
                  <a:ext cx="862134" cy="5040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911702" y="7180354"/>
                  <a:ext cx="289657" cy="40100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𝜃</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911702" y="7180354"/>
                  <a:ext cx="289657" cy="401007"/>
                </a:xfrm>
                <a:prstGeom prst="rect">
                  <a:avLst/>
                </a:prstGeom>
                <a:blipFill>
                  <a:blip r:embed="rId5"/>
                  <a:stretch>
                    <a:fillRect r="-58824" b="-17308"/>
                  </a:stretch>
                </a:blipFill>
              </p:spPr>
              <p:txBody>
                <a:bodyPr/>
                <a:lstStyle/>
                <a:p>
                  <a:r>
                    <a:rPr lang="en-US">
                      <a:noFill/>
                    </a:rPr>
                    <a:t> </a:t>
                  </a:r>
                </a:p>
              </p:txBody>
            </p:sp>
          </mc:Fallback>
        </mc:AlternateContent>
      </p:grpSp>
      <p:pic>
        <p:nvPicPr>
          <p:cNvPr id="9" name="Picture 8"/>
          <p:cNvPicPr>
            <a:picLocks noChangeAspect="1"/>
          </p:cNvPicPr>
          <p:nvPr/>
        </p:nvPicPr>
        <p:blipFill>
          <a:blip r:embed="rId6"/>
          <a:stretch>
            <a:fillRect/>
          </a:stretch>
        </p:blipFill>
        <p:spPr>
          <a:xfrm>
            <a:off x="5461248" y="4130522"/>
            <a:ext cx="3369792" cy="2491982"/>
          </a:xfrm>
          <a:prstGeom prst="rect">
            <a:avLst/>
          </a:prstGeom>
        </p:spPr>
      </p:pic>
      <p:sp>
        <p:nvSpPr>
          <p:cNvPr id="10" name="TextBox 9"/>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7"/>
              </a:rPr>
              <a:t>https://blog.paperspace.com/intro-to-optimization-in-deep-learning-gradient-descent/</a:t>
            </a:r>
            <a:endParaRPr lang="en-US" sz="1000" dirty="0"/>
          </a:p>
        </p:txBody>
      </p:sp>
    </p:spTree>
    <p:extLst>
      <p:ext uri="{BB962C8B-B14F-4D97-AF65-F5344CB8AC3E}">
        <p14:creationId xmlns:p14="http://schemas.microsoft.com/office/powerpoint/2010/main" val="3250376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most tasks, the </a:t>
                </a:r>
                <a:r>
                  <a:rPr lang="en-US" dirty="0">
                    <a:solidFill>
                      <a:srgbClr val="FF0000"/>
                    </a:solidFill>
                  </a:rPr>
                  <a:t>loss surface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smtClean="0">
                            <a:latin typeface="Cambria Math" panose="02040503050406030204" pitchFamily="18" charset="0"/>
                          </a:rPr>
                          <m:t>𝜃</m:t>
                        </m:r>
                      </m:e>
                    </m:d>
                  </m:oMath>
                </a14:m>
                <a:r>
                  <a:rPr lang="en-US" dirty="0"/>
                  <a:t> is highly complex (and non-convex)</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11" name="Content Placeholder 10">
            <a:extLst>
              <a:ext uri="{FF2B5EF4-FFF2-40B4-BE49-F238E27FC236}">
                <a16:creationId xmlns:a16="http://schemas.microsoft.com/office/drawing/2014/main" id="{A3ABDB2A-40C5-4383-9047-1053D60051CA}"/>
              </a:ext>
            </a:extLst>
          </p:cNvPr>
          <p:cNvSpPr>
            <a:spLocks noGrp="1"/>
          </p:cNvSpPr>
          <p:nvPr>
            <p:ph idx="10"/>
          </p:nvPr>
        </p:nvSpPr>
        <p:spPr/>
        <p:txBody>
          <a:bodyPr/>
          <a:lstStyle/>
          <a:p>
            <a:r>
              <a:rPr lang="en-US" dirty="0"/>
              <a:t>Training Neural Networks</a:t>
            </a:r>
          </a:p>
          <a:p>
            <a:endParaRPr lang="en-US" dirty="0"/>
          </a:p>
        </p:txBody>
      </p:sp>
      <p:grpSp>
        <p:nvGrpSpPr>
          <p:cNvPr id="4" name="群組 3"/>
          <p:cNvGrpSpPr>
            <a:grpSpLocks noChangeAspect="1"/>
          </p:cNvGrpSpPr>
          <p:nvPr/>
        </p:nvGrpSpPr>
        <p:grpSpPr>
          <a:xfrm>
            <a:off x="5298536" y="2520814"/>
            <a:ext cx="4562402" cy="3762574"/>
            <a:chOff x="2297793" y="1985961"/>
            <a:chExt cx="5260923" cy="4338638"/>
          </a:xfrm>
        </p:grpSpPr>
        <p:pic>
          <p:nvPicPr>
            <p:cNvPr id="5" name="圖片 4"/>
            <p:cNvPicPr>
              <a:picLocks noChangeAspect="1"/>
            </p:cNvPicPr>
            <p:nvPr/>
          </p:nvPicPr>
          <p:blipFill>
            <a:blip r:embed="rId4"/>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805890" y="2318092"/>
                  <a:ext cx="351423" cy="496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ea typeface="Cambria Math" panose="02040503050406030204" pitchFamily="18" charset="0"/>
                          </a:rPr>
                          <m:t>ℒ</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805890" y="2318092"/>
                  <a:ext cx="351423" cy="4968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7"/>
                  <a:stretch>
                    <a:fillRect/>
                  </a:stretch>
                </a:blipFill>
              </p:spPr>
              <p:txBody>
                <a:bodyPr/>
                <a:lstStyle/>
                <a:p>
                  <a:r>
                    <a:rPr lang="zh-TW" altLang="en-US">
                      <a:noFill/>
                    </a:rPr>
                    <a:t> </a:t>
                  </a:r>
                </a:p>
              </p:txBody>
            </p:sp>
          </mc:Fallback>
        </mc:AlternateContent>
      </p:grpSp>
      <p:sp>
        <p:nvSpPr>
          <p:cNvPr id="10" name="TextBox 9">
            <a:extLst>
              <a:ext uri="{FF2B5EF4-FFF2-40B4-BE49-F238E27FC236}">
                <a16:creationId xmlns:a16="http://schemas.microsoft.com/office/drawing/2014/main" id="{EA266884-562C-4133-A035-68A38AE7DE9A}"/>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C9E6AAF-7305-45A7-85ED-9709782B0228}"/>
                  </a:ext>
                </a:extLst>
              </p:cNvPr>
              <p:cNvSpPr txBox="1">
                <a:spLocks/>
              </p:cNvSpPr>
              <p:nvPr/>
            </p:nvSpPr>
            <p:spPr>
              <a:xfrm>
                <a:off x="276673" y="2474170"/>
                <a:ext cx="4752527" cy="4364358"/>
              </a:xfrm>
              <a:prstGeom prst="rect">
                <a:avLst/>
              </a:prstGeom>
            </p:spPr>
            <p:txBody>
              <a:bodyPr vert="horz" lIns="91440" tIns="45720" rIns="91440" bIns="45720" rtlCol="0">
                <a:normAutofit/>
              </a:bodyPr>
              <a:lstStyle>
                <a:lvl1pPr marL="288925" indent="-288925" algn="l" defTabSz="914323" rtl="0" eaLnBrk="1" latinLnBrk="0" hangingPunct="1">
                  <a:spcBef>
                    <a:spcPct val="20000"/>
                  </a:spcBef>
                  <a:buClr>
                    <a:schemeClr val="tx2"/>
                  </a:buClr>
                  <a:buSzPct val="90000"/>
                  <a:buFont typeface="Palatino Linotype" panose="02040502050505030304" pitchFamily="18" charset="0"/>
                  <a:buChar char="•"/>
                  <a:defRPr sz="2000" kern="1200">
                    <a:solidFill>
                      <a:schemeClr val="tx1"/>
                    </a:solidFill>
                    <a:latin typeface="Palatino Linotype" panose="02040502050505030304" pitchFamily="18" charset="0"/>
                    <a:ea typeface="+mn-ea"/>
                    <a:cs typeface="+mn-cs"/>
                  </a:defRPr>
                </a:lvl1pPr>
                <a:lvl2pPr marL="631825" indent="-227013" algn="l" defTabSz="914323" rtl="0" eaLnBrk="1" latinLnBrk="0" hangingPunct="1">
                  <a:spcBef>
                    <a:spcPct val="20000"/>
                  </a:spcBef>
                  <a:buClr>
                    <a:schemeClr val="tx2"/>
                  </a:buClr>
                  <a:buSzPct val="90000"/>
                  <a:buFont typeface="Wingdings" panose="05000000000000000000" pitchFamily="2" charset="2"/>
                  <a:buChar char="§"/>
                  <a:defRPr sz="1800" kern="1200">
                    <a:solidFill>
                      <a:schemeClr val="tx1"/>
                    </a:solidFill>
                    <a:latin typeface="Palatino Linotype" panose="02040502050505030304" pitchFamily="18" charset="0"/>
                    <a:ea typeface="+mn-ea"/>
                    <a:cs typeface="+mn-cs"/>
                  </a:defRPr>
                </a:lvl2pPr>
                <a:lvl3pPr marL="973138" indent="-231775" algn="l" defTabSz="914323" rtl="0" eaLnBrk="1" latinLnBrk="0" hangingPunct="1">
                  <a:spcBef>
                    <a:spcPct val="20000"/>
                  </a:spcBef>
                  <a:buClr>
                    <a:schemeClr val="tx2"/>
                  </a:buClr>
                  <a:buFont typeface="Courier New" panose="02070309020205020404" pitchFamily="49" charset="0"/>
                  <a:buChar char="o"/>
                  <a:defRPr sz="1600" kern="1200">
                    <a:solidFill>
                      <a:schemeClr val="tx1"/>
                    </a:solidFill>
                    <a:latin typeface="Palatino Linotype" panose="02040502050505030304" pitchFamily="18" charset="0"/>
                    <a:ea typeface="+mn-ea"/>
                    <a:cs typeface="+mn-cs"/>
                  </a:defRPr>
                </a:lvl3pPr>
                <a:lvl4pPr marL="1254125" indent="-222250" algn="l" defTabSz="914323" rtl="0" eaLnBrk="1" latinLnBrk="0" hangingPunct="1">
                  <a:spcBef>
                    <a:spcPct val="20000"/>
                  </a:spcBef>
                  <a:buClr>
                    <a:schemeClr val="tx2"/>
                  </a:buClr>
                  <a:buFont typeface="Arial" panose="020B0604020202020204" pitchFamily="34" charset="0"/>
                  <a:buChar char="–"/>
                  <a:defRPr sz="1400" kern="1200">
                    <a:solidFill>
                      <a:schemeClr val="tx1"/>
                    </a:solidFill>
                    <a:latin typeface="Palatino Linotype" panose="02040502050505030304" pitchFamily="18" charset="0"/>
                    <a:ea typeface="+mn-ea"/>
                    <a:cs typeface="+mn-cs"/>
                  </a:defRPr>
                </a:lvl4pPr>
                <a:lvl5pPr marL="1430338" indent="-176213" algn="l" defTabSz="914323" rtl="0" eaLnBrk="1" latinLnBrk="0" hangingPunct="1">
                  <a:spcBef>
                    <a:spcPct val="20000"/>
                  </a:spcBef>
                  <a:buClr>
                    <a:schemeClr val="tx2"/>
                  </a:buClr>
                  <a:buFont typeface="Arial" panose="020B0604020202020204" pitchFamily="34" charset="0"/>
                  <a:buChar char="»"/>
                  <a:defRPr sz="12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Random initialization in NNs results in different initial parameters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0</m:t>
                        </m:r>
                      </m:sup>
                    </m:sSup>
                  </m:oMath>
                </a14:m>
                <a:r>
                  <a:rPr lang="en-US" dirty="0"/>
                  <a:t> every time the NN is trained</a:t>
                </a:r>
              </a:p>
              <a:p>
                <a:pPr lvl="1"/>
                <a:r>
                  <a:rPr lang="en-US" dirty="0"/>
                  <a:t>Gradient descent may reach different minima at every run</a:t>
                </a:r>
              </a:p>
              <a:p>
                <a:pPr lvl="1"/>
                <a:r>
                  <a:rPr lang="en-US" dirty="0"/>
                  <a:t>Therefore, NN will produce different predicted outputs </a:t>
                </a:r>
              </a:p>
              <a:p>
                <a:r>
                  <a:rPr lang="en-US" dirty="0"/>
                  <a:t>In addition, currently we don’t have algorithms that guarantee reaching a </a:t>
                </a:r>
                <a:r>
                  <a:rPr lang="en-US" dirty="0">
                    <a:solidFill>
                      <a:srgbClr val="FF0000"/>
                    </a:solidFill>
                  </a:rPr>
                  <a:t>global minimum </a:t>
                </a:r>
                <a:r>
                  <a:rPr lang="en-US" dirty="0"/>
                  <a:t>for an arbitrary loss function</a:t>
                </a:r>
              </a:p>
              <a:p>
                <a:endParaRPr lang="en-US" dirty="0"/>
              </a:p>
            </p:txBody>
          </p:sp>
        </mc:Choice>
        <mc:Fallback xmlns="">
          <p:sp>
            <p:nvSpPr>
              <p:cNvPr id="12" name="Content Placeholder 2">
                <a:extLst>
                  <a:ext uri="{FF2B5EF4-FFF2-40B4-BE49-F238E27FC236}">
                    <a16:creationId xmlns:a16="http://schemas.microsoft.com/office/drawing/2014/main" id="{4C9E6AAF-7305-45A7-85ED-9709782B0228}"/>
                  </a:ext>
                </a:extLst>
              </p:cNvPr>
              <p:cNvSpPr txBox="1">
                <a:spLocks noRot="1" noChangeAspect="1" noMove="1" noResize="1" noEditPoints="1" noAdjustHandles="1" noChangeArrowheads="1" noChangeShapeType="1" noTextEdit="1"/>
              </p:cNvSpPr>
              <p:nvPr/>
            </p:nvSpPr>
            <p:spPr>
              <a:xfrm>
                <a:off x="276673" y="2474170"/>
                <a:ext cx="4752527" cy="4364358"/>
              </a:xfrm>
              <a:prstGeom prst="rect">
                <a:avLst/>
              </a:prstGeom>
              <a:blipFill>
                <a:blip r:embed="rId8"/>
                <a:stretch>
                  <a:fillRect l="-1410" t="-978"/>
                </a:stretch>
              </a:blipFill>
            </p:spPr>
            <p:txBody>
              <a:bodyPr/>
              <a:lstStyle/>
              <a:p>
                <a:r>
                  <a:rPr lang="en-US">
                    <a:noFill/>
                  </a:rPr>
                  <a:t> </a:t>
                </a:r>
              </a:p>
            </p:txBody>
          </p:sp>
        </mc:Fallback>
      </mc:AlternateContent>
    </p:spTree>
    <p:extLst>
      <p:ext uri="{BB962C8B-B14F-4D97-AF65-F5344CB8AC3E}">
        <p14:creationId xmlns:p14="http://schemas.microsoft.com/office/powerpoint/2010/main" val="1482681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graph and diagram of a graph&#10;&#10;Description automatically generated">
            <a:extLst>
              <a:ext uri="{FF2B5EF4-FFF2-40B4-BE49-F238E27FC236}">
                <a16:creationId xmlns:a16="http://schemas.microsoft.com/office/drawing/2014/main" id="{6C1D2FB6-8FE7-5765-1D17-62D9229D1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64" y="2590056"/>
            <a:ext cx="9008660" cy="3528392"/>
          </a:xfrm>
          <a:prstGeom prst="rect">
            <a:avLst/>
          </a:prstGeom>
        </p:spPr>
      </p:pic>
    </p:spTree>
    <p:extLst>
      <p:ext uri="{BB962C8B-B14F-4D97-AF65-F5344CB8AC3E}">
        <p14:creationId xmlns:p14="http://schemas.microsoft.com/office/powerpoint/2010/main" val="1975613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Modern NNs employ the </a:t>
                </a:r>
                <a:r>
                  <a:rPr lang="en-US" b="1" i="1" dirty="0">
                    <a:solidFill>
                      <a:srgbClr val="0070C0"/>
                    </a:solidFill>
                  </a:rPr>
                  <a:t>backpropagation</a:t>
                </a:r>
                <a:r>
                  <a:rPr lang="en-US" dirty="0"/>
                  <a:t> method for calculating the gradients of the loss function </a:t>
                </a:r>
                <a14:m>
                  <m:oMath xmlns:m="http://schemas.openxmlformats.org/officeDocument/2006/math">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𝜃</m:t>
                        </m:r>
                      </m:e>
                    </m:d>
                    <m:r>
                      <a:rPr lang="en-US" altLang="zh-TW" b="0" i="1" smtClean="0">
                        <a:latin typeface="Cambria Math" panose="02040503050406030204" pitchFamily="18" charset="0"/>
                        <a:ea typeface="Cambria Math" panose="02040503050406030204" pitchFamily="18" charset="0"/>
                      </a:rPr>
                      <m:t>=</m:t>
                    </m:r>
                    <m:f>
                      <m:fPr>
                        <m:type m:val="lin"/>
                        <m:ctrlPr>
                          <a:rPr lang="en-US" altLang="zh-TW" b="0" i="1" smtClean="0">
                            <a:latin typeface="Cambria Math" panose="02040503050406030204" pitchFamily="18" charset="0"/>
                            <a:ea typeface="Cambria Math" panose="02040503050406030204" pitchFamily="18" charset="0"/>
                          </a:rPr>
                        </m:ctrlPr>
                      </m:fPr>
                      <m:num>
                        <m:r>
                          <a:rPr lang="zh-TW" altLang="en-US" b="0"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num>
                      <m:den>
                        <m:r>
                          <a:rPr lang="zh-TW" altLang="en-US" b="0" i="1" smtClean="0">
                            <a:latin typeface="Cambria Math" panose="02040503050406030204" pitchFamily="18" charset="0"/>
                            <a:ea typeface="Cambria Math" panose="02040503050406030204" pitchFamily="18" charset="0"/>
                          </a:rPr>
                          <m:t>𝜕</m:t>
                        </m:r>
                        <m:sSub>
                          <m:sSubPr>
                            <m:ctrlPr>
                              <a:rPr lang="en-US" altLang="zh-TW" b="0" i="1" smtClean="0">
                                <a:latin typeface="Cambria Math" panose="02040503050406030204" pitchFamily="18" charset="0"/>
                                <a:ea typeface="Cambria Math" panose="02040503050406030204" pitchFamily="18" charset="0"/>
                              </a:rPr>
                            </m:ctrlPr>
                          </m:sSubPr>
                          <m:e>
                            <m:r>
                              <a:rPr lang="zh-TW" altLang="en-US" b="0" i="1" smtClean="0">
                                <a:latin typeface="Cambria Math" panose="02040503050406030204" pitchFamily="18" charset="0"/>
                                <a:ea typeface="Cambria Math" panose="02040503050406030204" pitchFamily="18" charset="0"/>
                              </a:rPr>
                              <m:t>𝜃</m:t>
                            </m:r>
                          </m:e>
                          <m:sub>
                            <m:r>
                              <a:rPr lang="en-US" altLang="zh-TW" b="0" i="1" smtClean="0">
                                <a:latin typeface="Cambria Math" panose="02040503050406030204" pitchFamily="18" charset="0"/>
                                <a:ea typeface="Cambria Math" panose="02040503050406030204" pitchFamily="18" charset="0"/>
                              </a:rPr>
                              <m:t>𝑖</m:t>
                            </m:r>
                          </m:sub>
                        </m:sSub>
                      </m:den>
                    </m:f>
                  </m:oMath>
                </a14:m>
                <a:endParaRPr lang="en-US" dirty="0"/>
              </a:p>
              <a:p>
                <a:pPr lvl="1"/>
                <a:r>
                  <a:rPr lang="en-US" dirty="0"/>
                  <a:t>Backpropagation is short for “backward propagation”</a:t>
                </a:r>
              </a:p>
              <a:p>
                <a:r>
                  <a:rPr lang="en-US" dirty="0"/>
                  <a:t>For training NNs, </a:t>
                </a:r>
                <a:r>
                  <a:rPr lang="en-US" dirty="0">
                    <a:solidFill>
                      <a:srgbClr val="FF0000"/>
                    </a:solidFill>
                  </a:rPr>
                  <a:t>forward propagation </a:t>
                </a:r>
                <a:r>
                  <a:rPr lang="en-US" dirty="0"/>
                  <a:t>(forward pass) refers to passing the inputs </a:t>
                </a:r>
                <a14:m>
                  <m:oMath xmlns:m="http://schemas.openxmlformats.org/officeDocument/2006/math">
                    <m:r>
                      <a:rPr lang="en-US" i="1">
                        <a:latin typeface="Cambria Math" panose="02040503050406030204" pitchFamily="18" charset="0"/>
                      </a:rPr>
                      <m:t>𝑥</m:t>
                    </m:r>
                  </m:oMath>
                </a14:m>
                <a:r>
                  <a:rPr lang="en-US" dirty="0"/>
                  <a:t> through the hidden layers to obtain the model outputs (predictions)</a:t>
                </a:r>
                <a:r>
                  <a:rPr lang="en-US" i="1" dirty="0"/>
                  <a:t> </a:t>
                </a:r>
                <a14:m>
                  <m:oMath xmlns:m="http://schemas.openxmlformats.org/officeDocument/2006/math">
                    <m:r>
                      <a:rPr lang="en-US" i="1">
                        <a:latin typeface="Cambria Math" panose="02040503050406030204" pitchFamily="18" charset="0"/>
                      </a:rPr>
                      <m:t>𝑦</m:t>
                    </m:r>
                  </m:oMath>
                </a14:m>
                <a:endParaRPr lang="en-US" i="1" dirty="0">
                  <a:latin typeface="Cambria Math" panose="02040503050406030204" pitchFamily="18" charset="0"/>
                </a:endParaRPr>
              </a:p>
              <a:p>
                <a:pPr lvl="1"/>
                <a:r>
                  <a:rPr lang="en-US" dirty="0"/>
                  <a:t>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rPr>
                        </m:ctrlPr>
                      </m:dPr>
                      <m:e>
                        <m:r>
                          <a:rPr lang="en-US" altLang="zh-TW" b="0" i="1" smtClean="0">
                            <a:latin typeface="Cambria Math" panose="02040503050406030204" pitchFamily="18" charset="0"/>
                          </a:rPr>
                          <m:t>𝑦</m:t>
                        </m:r>
                        <m:r>
                          <a:rPr lang="en-US" altLang="zh-TW" b="0" i="1" smtClean="0">
                            <a:latin typeface="Cambria Math" panose="02040503050406030204" pitchFamily="18" charset="0"/>
                          </a:rPr>
                          <m:t>,</m:t>
                        </m:r>
                        <m:acc>
                          <m:accPr>
                            <m:chr m:val="̂"/>
                            <m:ctrlPr>
                              <a:rPr lang="en-US" altLang="zh-TW" b="0" i="1" smtClean="0">
                                <a:latin typeface="Cambria Math" panose="02040503050406030204" pitchFamily="18" charset="0"/>
                                <a:ea typeface="Cambria Math" panose="02040503050406030204" pitchFamily="18" charset="0"/>
                              </a:rPr>
                            </m:ctrlPr>
                          </m:accPr>
                          <m:e>
                            <m:r>
                              <a:rPr lang="en-US" altLang="zh-TW" b="0" i="1" smtClean="0">
                                <a:latin typeface="Cambria Math" panose="02040503050406030204" pitchFamily="18" charset="0"/>
                                <a:ea typeface="Cambria Math" panose="02040503050406030204" pitchFamily="18" charset="0"/>
                              </a:rPr>
                              <m:t>𝑦</m:t>
                            </m:r>
                          </m:e>
                        </m:acc>
                      </m:e>
                    </m:d>
                  </m:oMath>
                </a14:m>
                <a:r>
                  <a:rPr lang="en-US" dirty="0"/>
                  <a:t> function is then calculated </a:t>
                </a:r>
              </a:p>
              <a:p>
                <a:pPr lvl="1"/>
                <a:r>
                  <a:rPr lang="en-US" dirty="0">
                    <a:solidFill>
                      <a:srgbClr val="FF0000"/>
                    </a:solidFill>
                  </a:rPr>
                  <a:t>Backpropagation</a:t>
                </a:r>
                <a:r>
                  <a:rPr lang="en-US" dirty="0"/>
                  <a:t> traverses the network in reverse order, from the outputs </a:t>
                </a:r>
                <a14:m>
                  <m:oMath xmlns:m="http://schemas.openxmlformats.org/officeDocument/2006/math">
                    <m:r>
                      <a:rPr lang="en-US" i="1">
                        <a:latin typeface="Cambria Math" panose="02040503050406030204" pitchFamily="18" charset="0"/>
                      </a:rPr>
                      <m:t>𝑦</m:t>
                    </m:r>
                  </m:oMath>
                </a14:m>
                <a:r>
                  <a:rPr lang="en-US" i="1" dirty="0">
                    <a:latin typeface="Cambria Math" panose="02040503050406030204" pitchFamily="18" charset="0"/>
                  </a:rPr>
                  <a:t> </a:t>
                </a:r>
                <a:r>
                  <a:rPr lang="en-US" dirty="0"/>
                  <a:t>backward toward the inputs </a:t>
                </a:r>
                <a14:m>
                  <m:oMath xmlns:m="http://schemas.openxmlformats.org/officeDocument/2006/math">
                    <m:r>
                      <a:rPr lang="en-US" i="1" smtClean="0">
                        <a:latin typeface="Cambria Math" panose="02040503050406030204" pitchFamily="18" charset="0"/>
                      </a:rPr>
                      <m:t>𝑥</m:t>
                    </m:r>
                  </m:oMath>
                </a14:m>
                <a:r>
                  <a:rPr lang="en-US" dirty="0"/>
                  <a:t> to calculate the gradients of the loss</a:t>
                </a:r>
                <a14:m>
                  <m:oMath xmlns:m="http://schemas.openxmlformats.org/officeDocument/2006/math">
                    <m:r>
                      <a:rPr lang="en-US" altLang="zh-TW" b="0" i="0" smtClean="0">
                        <a:latin typeface="Cambria Math" panose="02040503050406030204" pitchFamily="18" charset="0"/>
                      </a:rPr>
                      <m:t> </m:t>
                    </m:r>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smtClean="0">
                            <a:latin typeface="Cambria Math" panose="02040503050406030204" pitchFamily="18" charset="0"/>
                            <a:ea typeface="Cambria Math" panose="02040503050406030204" pitchFamily="18" charset="0"/>
                          </a:rPr>
                        </m:ctrlPr>
                      </m:dPr>
                      <m:e>
                        <m:r>
                          <a:rPr lang="zh-TW" altLang="en-US" i="1" smtClean="0">
                            <a:latin typeface="Cambria Math" panose="02040503050406030204" pitchFamily="18" charset="0"/>
                            <a:ea typeface="Cambria Math" panose="02040503050406030204" pitchFamily="18" charset="0"/>
                          </a:rPr>
                          <m:t>𝜃</m:t>
                        </m:r>
                      </m:e>
                    </m:d>
                  </m:oMath>
                </a14:m>
                <a:endParaRPr lang="en-US" dirty="0"/>
              </a:p>
              <a:p>
                <a:pPr lvl="1"/>
                <a:r>
                  <a:rPr lang="en-US" dirty="0"/>
                  <a:t>The chain rule is used for calculating the partial derivatives of the loss function with respect to the parameters</a:t>
                </a:r>
                <a14:m>
                  <m:oMath xmlns:m="http://schemas.openxmlformats.org/officeDocument/2006/math">
                    <m:r>
                      <a:rPr lang="en-US" altLang="zh-TW" b="0" i="0" smtClean="0">
                        <a:latin typeface="Cambria Math" panose="02040503050406030204" pitchFamily="18" charset="0"/>
                        <a:ea typeface="Cambria Math" panose="02040503050406030204" pitchFamily="18" charset="0"/>
                      </a:rPr>
                      <m:t> </m:t>
                    </m:r>
                    <m:r>
                      <a:rPr lang="zh-TW" altLang="en-US" i="1">
                        <a:latin typeface="Cambria Math" panose="02040503050406030204" pitchFamily="18" charset="0"/>
                        <a:ea typeface="Cambria Math" panose="02040503050406030204" pitchFamily="18" charset="0"/>
                      </a:rPr>
                      <m:t>𝜃</m:t>
                    </m:r>
                  </m:oMath>
                </a14:m>
                <a:r>
                  <a:rPr lang="en-US" dirty="0"/>
                  <a:t> in the different layers in the network</a:t>
                </a:r>
              </a:p>
              <a:p>
                <a:r>
                  <a:rPr lang="en-US" dirty="0"/>
                  <a:t>Each update of the model parameters </a:t>
                </a:r>
                <a14:m>
                  <m:oMath xmlns:m="http://schemas.openxmlformats.org/officeDocument/2006/math">
                    <m:r>
                      <a:rPr lang="zh-TW" altLang="en-US" i="1">
                        <a:latin typeface="Cambria Math" panose="02040503050406030204" pitchFamily="18" charset="0"/>
                        <a:ea typeface="Cambria Math" panose="02040503050406030204" pitchFamily="18" charset="0"/>
                      </a:rPr>
                      <m:t>𝜃</m:t>
                    </m:r>
                  </m:oMath>
                </a14:m>
                <a:r>
                  <a:rPr lang="en-US" dirty="0"/>
                  <a:t> during training takes one forward and one backward pass (e.g., of a batch of inputs)</a:t>
                </a:r>
              </a:p>
              <a:p>
                <a:r>
                  <a:rPr lang="en-US" dirty="0"/>
                  <a:t>Automatic calculation of the gradients (</a:t>
                </a:r>
                <a:r>
                  <a:rPr lang="en-US" dirty="0">
                    <a:solidFill>
                      <a:srgbClr val="FF0000"/>
                    </a:solidFill>
                  </a:rPr>
                  <a:t>automatic differentiation</a:t>
                </a:r>
                <a:r>
                  <a:rPr lang="en-US" dirty="0"/>
                  <a:t>) is available in all current deep learning libraries</a:t>
                </a:r>
              </a:p>
              <a:p>
                <a:pPr lvl="1"/>
                <a:r>
                  <a:rPr lang="en-US" dirty="0"/>
                  <a:t>It significantly simplifies the implementation of deep learning algorithms, since it obviates deriving the partial derivatives of the loss function by hand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3065" r="-318"/>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329BE43E-B959-4EEB-88BF-B2434C35DBE6}"/>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1275523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Mini-batch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It is wasteful to compute the loss over the </a:t>
                </a:r>
                <a:r>
                  <a:rPr lang="en-US" dirty="0">
                    <a:solidFill>
                      <a:srgbClr val="FF0000"/>
                    </a:solidFill>
                  </a:rPr>
                  <a:t>entire training dataset </a:t>
                </a:r>
                <a:r>
                  <a:rPr lang="en-US" dirty="0"/>
                  <a:t>to perform a single parameter update for large datasets</a:t>
                </a:r>
              </a:p>
              <a:p>
                <a:pPr lvl="1"/>
                <a:r>
                  <a:rPr lang="en-US" dirty="0"/>
                  <a:t>E.g., ImageNet has 14M images</a:t>
                </a:r>
              </a:p>
              <a:p>
                <a:pPr lvl="1"/>
                <a:r>
                  <a:rPr lang="en-US" dirty="0"/>
                  <a:t>Therefore, GD (a.k.a. vanilla GD) is almost always replaced with mini-batch GD</a:t>
                </a:r>
              </a:p>
              <a:p>
                <a:r>
                  <a:rPr lang="en-US" b="1" i="1" dirty="0">
                    <a:solidFill>
                      <a:srgbClr val="0070C0"/>
                    </a:solidFill>
                  </a:rPr>
                  <a:t>Mini-batch gradient descent</a:t>
                </a:r>
              </a:p>
              <a:p>
                <a:pPr lvl="1"/>
                <a:r>
                  <a:rPr lang="en-US" altLang="zh-TW" dirty="0"/>
                  <a:t>Approach:</a:t>
                </a:r>
              </a:p>
              <a:p>
                <a:pPr lvl="2"/>
                <a:r>
                  <a:rPr lang="en-US" altLang="zh-TW" dirty="0"/>
                  <a:t>Compute the loss </a:t>
                </a:r>
                <a14:m>
                  <m:oMath xmlns:m="http://schemas.openxmlformats.org/officeDocument/2006/math">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r>
                          <a:rPr lang="zh-TW" altLang="en-US" i="1">
                            <a:latin typeface="Cambria Math" panose="02040503050406030204" pitchFamily="18" charset="0"/>
                          </a:rPr>
                          <m:t>𝜃</m:t>
                        </m:r>
                      </m:e>
                    </m:d>
                  </m:oMath>
                </a14:m>
                <a:r>
                  <a:rPr lang="en-US" dirty="0"/>
                  <a:t> </a:t>
                </a:r>
                <a:r>
                  <a:rPr lang="en-US" altLang="zh-TW" dirty="0"/>
                  <a:t>on a mini-batch of images, update the parameters </a:t>
                </a:r>
                <a14:m>
                  <m:oMath xmlns:m="http://schemas.openxmlformats.org/officeDocument/2006/math">
                    <m:r>
                      <a:rPr lang="zh-TW" altLang="en-US" i="1">
                        <a:latin typeface="Cambria Math" panose="02040503050406030204" pitchFamily="18" charset="0"/>
                      </a:rPr>
                      <m:t>𝜃</m:t>
                    </m:r>
                  </m:oMath>
                </a14:m>
                <a:r>
                  <a:rPr lang="en-US" altLang="zh-TW" dirty="0"/>
                  <a:t>, and repeat until all images are used</a:t>
                </a:r>
              </a:p>
              <a:p>
                <a:pPr lvl="2"/>
                <a:r>
                  <a:rPr lang="en-US" altLang="zh-TW" dirty="0"/>
                  <a:t>At the next epoch, shuffle the training data, and repeat the above process</a:t>
                </a:r>
              </a:p>
              <a:p>
                <a:pPr lvl="1"/>
                <a:r>
                  <a:rPr lang="en-US" altLang="zh-TW" dirty="0"/>
                  <a:t>Mini-batch GD results in much faster training</a:t>
                </a:r>
              </a:p>
              <a:p>
                <a:pPr lvl="1"/>
                <a:r>
                  <a:rPr lang="en-US" altLang="zh-TW" dirty="0"/>
                  <a:t>Typical mini-batch size: 32 to 256 images</a:t>
                </a:r>
              </a:p>
              <a:p>
                <a:pPr lvl="1"/>
                <a:r>
                  <a:rPr lang="en-US" altLang="zh-TW" dirty="0"/>
                  <a:t>It works because the gradient from a mini-batch is a good approximation of the gradient from the entire training set</a:t>
                </a:r>
              </a:p>
              <a:p>
                <a:endParaRPr lang="zh-TW" altLang="en-US" baseline="30000" dirty="0"/>
              </a:p>
              <a:p>
                <a:endParaRPr lang="zh-TW"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22C4E5F-0A65-4EF7-A19D-7E6C930D91A9}"/>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93819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Stochastic Gradient Descent</a:t>
            </a:r>
          </a:p>
        </p:txBody>
      </p:sp>
      <p:sp>
        <p:nvSpPr>
          <p:cNvPr id="3" name="Content Placeholder 2"/>
          <p:cNvSpPr>
            <a:spLocks noGrp="1"/>
          </p:cNvSpPr>
          <p:nvPr>
            <p:ph idx="1"/>
          </p:nvPr>
        </p:nvSpPr>
        <p:spPr/>
        <p:txBody>
          <a:bodyPr/>
          <a:lstStyle/>
          <a:p>
            <a:r>
              <a:rPr lang="en-US" b="1" i="1" dirty="0">
                <a:solidFill>
                  <a:srgbClr val="0070C0"/>
                </a:solidFill>
              </a:rPr>
              <a:t>Stochastic gradient descent</a:t>
            </a:r>
          </a:p>
          <a:p>
            <a:pPr lvl="1"/>
            <a:r>
              <a:rPr lang="en-US" dirty="0"/>
              <a:t>SGD uses mini-batches that consist of a </a:t>
            </a:r>
            <a:r>
              <a:rPr lang="en-US" dirty="0">
                <a:solidFill>
                  <a:srgbClr val="FF0000"/>
                </a:solidFill>
              </a:rPr>
              <a:t>single input example</a:t>
            </a:r>
          </a:p>
          <a:p>
            <a:pPr lvl="2"/>
            <a:r>
              <a:rPr lang="en-US" dirty="0"/>
              <a:t>E.g., one image mini-batch</a:t>
            </a:r>
          </a:p>
          <a:p>
            <a:pPr lvl="1"/>
            <a:r>
              <a:rPr lang="en-US" dirty="0"/>
              <a:t>Although this method is very fast, it may cause significant fluctuations in the loss function</a:t>
            </a:r>
          </a:p>
          <a:p>
            <a:pPr lvl="2"/>
            <a:r>
              <a:rPr lang="en-US" dirty="0"/>
              <a:t>Therefore, it is less commonly used, and mini-batch GD is preferred</a:t>
            </a:r>
          </a:p>
          <a:p>
            <a:pPr lvl="1"/>
            <a:r>
              <a:rPr lang="en-US" dirty="0"/>
              <a:t>In most DL libraries, SGD typically means a mini-batch GD (with an option to add momentum)</a:t>
            </a:r>
          </a:p>
          <a:p>
            <a:endParaRPr lang="en-US" dirty="0"/>
          </a:p>
        </p:txBody>
      </p:sp>
      <p:sp>
        <p:nvSpPr>
          <p:cNvPr id="4" name="Content Placeholder 3">
            <a:extLst>
              <a:ext uri="{FF2B5EF4-FFF2-40B4-BE49-F238E27FC236}">
                <a16:creationId xmlns:a16="http://schemas.microsoft.com/office/drawing/2014/main" id="{1F52DDC5-0A11-4EA7-8BA3-199C5CCEAC3C}"/>
              </a:ext>
            </a:extLst>
          </p:cNvPr>
          <p:cNvSpPr>
            <a:spLocks noGrp="1"/>
          </p:cNvSpPr>
          <p:nvPr>
            <p:ph idx="10"/>
          </p:nvPr>
        </p:nvSpPr>
        <p:spPr/>
        <p:txBody>
          <a:bodyPr/>
          <a:lstStyle/>
          <a:p>
            <a:r>
              <a:rPr lang="en-US" dirty="0"/>
              <a:t>Training Neural Networks</a:t>
            </a:r>
          </a:p>
          <a:p>
            <a:endParaRPr lang="en-US" dirty="0"/>
          </a:p>
        </p:txBody>
      </p:sp>
      <p:pic>
        <p:nvPicPr>
          <p:cNvPr id="41986" name="Picture 2" descr="https://upload.wikimedia.org/wikipedia/commons/f/f3/Stog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210" y="4717323"/>
            <a:ext cx="3205150" cy="251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209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Gradient Descent</a:t>
            </a:r>
          </a:p>
        </p:txBody>
      </p:sp>
      <p:sp>
        <p:nvSpPr>
          <p:cNvPr id="3" name="Content Placeholder 2"/>
          <p:cNvSpPr>
            <a:spLocks noGrp="1"/>
          </p:cNvSpPr>
          <p:nvPr>
            <p:ph idx="1"/>
          </p:nvPr>
        </p:nvSpPr>
        <p:spPr/>
        <p:txBody>
          <a:bodyPr/>
          <a:lstStyle/>
          <a:p>
            <a:r>
              <a:rPr lang="en-US" dirty="0"/>
              <a:t>Besides the local minima problem, the GD algorithm can be very slow at </a:t>
            </a:r>
            <a:r>
              <a:rPr lang="en-US" dirty="0">
                <a:solidFill>
                  <a:srgbClr val="FF0000"/>
                </a:solidFill>
              </a:rPr>
              <a:t>plateaus</a:t>
            </a:r>
            <a:r>
              <a:rPr lang="en-US" dirty="0"/>
              <a:t>, and it can get stuck at </a:t>
            </a:r>
            <a:r>
              <a:rPr lang="en-US" dirty="0">
                <a:solidFill>
                  <a:srgbClr val="FF0000"/>
                </a:solidFill>
              </a:rPr>
              <a:t>saddle points</a:t>
            </a:r>
          </a:p>
        </p:txBody>
      </p:sp>
      <p:sp>
        <p:nvSpPr>
          <p:cNvPr id="15" name="Content Placeholder 14">
            <a:extLst>
              <a:ext uri="{FF2B5EF4-FFF2-40B4-BE49-F238E27FC236}">
                <a16:creationId xmlns:a16="http://schemas.microsoft.com/office/drawing/2014/main" id="{89168802-99B1-40EE-9CF4-948F7B8B4AA1}"/>
              </a:ext>
            </a:extLst>
          </p:cNvPr>
          <p:cNvSpPr>
            <a:spLocks noGrp="1"/>
          </p:cNvSpPr>
          <p:nvPr>
            <p:ph idx="10"/>
          </p:nvPr>
        </p:nvSpPr>
        <p:spPr/>
        <p:txBody>
          <a:bodyPr/>
          <a:lstStyle/>
          <a:p>
            <a:r>
              <a:rPr lang="en-US" dirty="0"/>
              <a:t>Training Neural Networks</a:t>
            </a:r>
          </a:p>
          <a:p>
            <a:endParaRPr lang="en-US" dirty="0"/>
          </a:p>
        </p:txBody>
      </p:sp>
      <p:cxnSp>
        <p:nvCxnSpPr>
          <p:cNvPr id="4" name="直線接點 42"/>
          <p:cNvCxnSpPr/>
          <p:nvPr/>
        </p:nvCxnSpPr>
        <p:spPr>
          <a:xfrm>
            <a:off x="6974193" y="628469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 name="橢圓 23"/>
          <p:cNvSpPr/>
          <p:nvPr/>
        </p:nvSpPr>
        <p:spPr>
          <a:xfrm>
            <a:off x="6643156" y="596817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41"/>
          <p:cNvCxnSpPr/>
          <p:nvPr/>
        </p:nvCxnSpPr>
        <p:spPr>
          <a:xfrm>
            <a:off x="5038941" y="526087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3304073" y="524917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線接點 6"/>
          <p:cNvCxnSpPr/>
          <p:nvPr/>
        </p:nvCxnSpPr>
        <p:spPr>
          <a:xfrm>
            <a:off x="1798547" y="416295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線單箭頭接點 26"/>
          <p:cNvCxnSpPr/>
          <p:nvPr/>
        </p:nvCxnSpPr>
        <p:spPr>
          <a:xfrm>
            <a:off x="1906606" y="701179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手繪多邊形 5"/>
          <p:cNvSpPr/>
          <p:nvPr/>
        </p:nvSpPr>
        <p:spPr>
          <a:xfrm>
            <a:off x="1097088" y="310800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8"/>
          <p:cNvSpPr/>
          <p:nvPr/>
        </p:nvSpPr>
        <p:spPr>
          <a:xfrm>
            <a:off x="4722419" y="517098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4"/>
          <p:cNvCxnSpPr/>
          <p:nvPr/>
        </p:nvCxnSpPr>
        <p:spPr>
          <a:xfrm>
            <a:off x="907455" y="715350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p:cNvCxnSpPr/>
          <p:nvPr/>
        </p:nvCxnSpPr>
        <p:spPr>
          <a:xfrm flipV="1">
            <a:off x="1325687" y="299986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9"/>
              <p:cNvSpPr txBox="1"/>
              <p:nvPr/>
            </p:nvSpPr>
            <p:spPr>
              <a:xfrm>
                <a:off x="1316096" y="2796081"/>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14" name="文字方塊 9"/>
              <p:cNvSpPr txBox="1">
                <a:spLocks noRot="1" noChangeAspect="1" noMove="1" noResize="1" noEditPoints="1" noAdjustHandles="1" noChangeArrowheads="1" noChangeShapeType="1" noTextEdit="1"/>
              </p:cNvSpPr>
              <p:nvPr/>
            </p:nvSpPr>
            <p:spPr>
              <a:xfrm>
                <a:off x="1316096" y="2796081"/>
                <a:ext cx="1562677" cy="461665"/>
              </a:xfrm>
              <a:prstGeom prst="rect">
                <a:avLst/>
              </a:prstGeom>
              <a:blipFill>
                <a:blip r:embed="rId3"/>
                <a:stretch>
                  <a:fillRect l="-391" t="-10667" b="-30667"/>
                </a:stretch>
              </a:blipFill>
            </p:spPr>
            <p:txBody>
              <a:bodyPr/>
              <a:lstStyle/>
              <a:p>
                <a:r>
                  <a:rPr lang="en-US">
                    <a:noFill/>
                  </a:rPr>
                  <a:t> </a:t>
                </a:r>
              </a:p>
            </p:txBody>
          </p:sp>
        </mc:Fallback>
      </mc:AlternateContent>
      <p:sp>
        <p:nvSpPr>
          <p:cNvPr id="16" name="文字方塊 10"/>
          <p:cNvSpPr txBox="1"/>
          <p:nvPr/>
        </p:nvSpPr>
        <p:spPr>
          <a:xfrm>
            <a:off x="2535186" y="3444089"/>
            <a:ext cx="3196447"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Very slow at the plateau</a:t>
            </a:r>
            <a:endParaRPr lang="zh-TW" altLang="en-US" sz="2400" dirty="0"/>
          </a:p>
        </p:txBody>
      </p:sp>
      <p:sp>
        <p:nvSpPr>
          <p:cNvPr id="17" name="文字方塊 21"/>
          <p:cNvSpPr txBox="1"/>
          <p:nvPr/>
        </p:nvSpPr>
        <p:spPr>
          <a:xfrm>
            <a:off x="5523900" y="4759088"/>
            <a:ext cx="333616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Stuck at a local minimum</a:t>
            </a:r>
            <a:endParaRPr lang="zh-TW" altLang="en-US" sz="2400" dirty="0"/>
          </a:p>
        </p:txBody>
      </p:sp>
      <p:sp>
        <p:nvSpPr>
          <p:cNvPr id="18" name="橢圓 20"/>
          <p:cNvSpPr/>
          <p:nvPr/>
        </p:nvSpPr>
        <p:spPr>
          <a:xfrm>
            <a:off x="1505750" y="38464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27"/>
              <p:cNvSpPr txBox="1"/>
              <p:nvPr/>
            </p:nvSpPr>
            <p:spPr>
              <a:xfrm>
                <a:off x="7183495" y="6586607"/>
                <a:ext cx="167657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19" name="文字方塊 27"/>
              <p:cNvSpPr txBox="1">
                <a:spLocks noRot="1" noChangeAspect="1" noMove="1" noResize="1" noEditPoints="1" noAdjustHandles="1" noChangeArrowheads="1" noChangeShapeType="1" noTextEdit="1"/>
              </p:cNvSpPr>
              <p:nvPr/>
            </p:nvSpPr>
            <p:spPr>
              <a:xfrm>
                <a:off x="7183495" y="6586607"/>
                <a:ext cx="1676571" cy="453137"/>
              </a:xfrm>
              <a:prstGeom prst="rect">
                <a:avLst/>
              </a:prstGeom>
              <a:blipFill>
                <a:blip r:embed="rId4"/>
                <a:stretch>
                  <a:fillRect/>
                </a:stretch>
              </a:blipFill>
            </p:spPr>
            <p:txBody>
              <a:bodyPr/>
              <a:lstStyle/>
              <a:p>
                <a:r>
                  <a:rPr lang="en-US">
                    <a:noFill/>
                  </a:rPr>
                  <a:t> </a:t>
                </a:r>
              </a:p>
            </p:txBody>
          </p:sp>
        </mc:Fallback>
      </mc:AlternateContent>
      <p:sp>
        <p:nvSpPr>
          <p:cNvPr id="20" name="橢圓 29"/>
          <p:cNvSpPr/>
          <p:nvPr/>
        </p:nvSpPr>
        <p:spPr>
          <a:xfrm>
            <a:off x="2987550" y="504578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32"/>
          <p:cNvSpPr txBox="1"/>
          <p:nvPr/>
        </p:nvSpPr>
        <p:spPr>
          <a:xfrm>
            <a:off x="4381128" y="4057449"/>
            <a:ext cx="319644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Stuck at a saddle point</a:t>
            </a:r>
            <a:endParaRPr lang="zh-TW" altLang="en-US" sz="2400" dirty="0"/>
          </a:p>
        </p:txBody>
      </p:sp>
      <p:cxnSp>
        <p:nvCxnSpPr>
          <p:cNvPr id="22" name="直線單箭頭接點 33"/>
          <p:cNvCxnSpPr>
            <a:cxnSpLocks/>
            <a:stCxn id="5" idx="0"/>
          </p:cNvCxnSpPr>
          <p:nvPr/>
        </p:nvCxnSpPr>
        <p:spPr>
          <a:xfrm flipV="1">
            <a:off x="6959679" y="5220753"/>
            <a:ext cx="14514" cy="74742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5"/>
          <p:cNvCxnSpPr>
            <a:cxnSpLocks/>
            <a:stCxn id="11" idx="0"/>
          </p:cNvCxnSpPr>
          <p:nvPr/>
        </p:nvCxnSpPr>
        <p:spPr>
          <a:xfrm flipH="1" flipV="1">
            <a:off x="5038941" y="4519114"/>
            <a:ext cx="1" cy="65186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6"/>
          <p:cNvCxnSpPr>
            <a:stCxn id="20" idx="0"/>
          </p:cNvCxnSpPr>
          <p:nvPr/>
        </p:nvCxnSpPr>
        <p:spPr>
          <a:xfrm flipV="1">
            <a:off x="3304073" y="3905754"/>
            <a:ext cx="23624" cy="11400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5"/>
              <p:cNvSpPr txBox="1"/>
              <p:nvPr/>
            </p:nvSpPr>
            <p:spPr>
              <a:xfrm>
                <a:off x="4286995" y="6207735"/>
                <a:ext cx="1582831"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5" name="文字方塊 25"/>
              <p:cNvSpPr txBox="1">
                <a:spLocks noRot="1" noChangeAspect="1" noMove="1" noResize="1" noEditPoints="1" noAdjustHandles="1" noChangeArrowheads="1" noChangeShapeType="1" noTextEdit="1"/>
              </p:cNvSpPr>
              <p:nvPr/>
            </p:nvSpPr>
            <p:spPr>
              <a:xfrm>
                <a:off x="4286995" y="6207735"/>
                <a:ext cx="1582831" cy="45313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字方塊 28"/>
              <p:cNvSpPr txBox="1"/>
              <p:nvPr/>
            </p:nvSpPr>
            <p:spPr>
              <a:xfrm>
                <a:off x="2348651" y="6222780"/>
                <a:ext cx="1678133" cy="45313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smtClean="0">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8"/>
              <p:cNvSpPr txBox="1">
                <a:spLocks noRot="1" noChangeAspect="1" noMove="1" noResize="1" noEditPoints="1" noAdjustHandles="1" noChangeArrowheads="1" noChangeShapeType="1" noTextEdit="1"/>
              </p:cNvSpPr>
              <p:nvPr/>
            </p:nvSpPr>
            <p:spPr>
              <a:xfrm>
                <a:off x="2348651" y="6222780"/>
                <a:ext cx="1678133" cy="453137"/>
              </a:xfrm>
              <a:prstGeom prst="rect">
                <a:avLst/>
              </a:prstGeom>
              <a:blipFill>
                <a:blip r:embed="rId6"/>
                <a:stretch>
                  <a:fillRect/>
                </a:stretch>
              </a:blipFill>
            </p:spPr>
            <p:txBody>
              <a:bodyPr/>
              <a:lstStyle/>
              <a:p>
                <a:r>
                  <a:rPr lang="en-US">
                    <a:noFill/>
                  </a:rPr>
                  <a:t> </a:t>
                </a:r>
              </a:p>
            </p:txBody>
          </p:sp>
        </mc:Fallback>
      </mc:AlternateContent>
      <p:sp>
        <p:nvSpPr>
          <p:cNvPr id="27" name="橢圓 34"/>
          <p:cNvSpPr/>
          <p:nvPr/>
        </p:nvSpPr>
        <p:spPr>
          <a:xfrm>
            <a:off x="1690489" y="7045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37"/>
          <p:cNvSpPr/>
          <p:nvPr/>
        </p:nvSpPr>
        <p:spPr>
          <a:xfrm>
            <a:off x="3202417" y="703974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38"/>
          <p:cNvSpPr/>
          <p:nvPr/>
        </p:nvSpPr>
        <p:spPr>
          <a:xfrm>
            <a:off x="4930883" y="701529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39"/>
          <p:cNvSpPr/>
          <p:nvPr/>
        </p:nvSpPr>
        <p:spPr>
          <a:xfrm>
            <a:off x="6872128" y="702349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8" name="文字方塊 9"/>
              <p:cNvSpPr txBox="1"/>
              <p:nvPr/>
            </p:nvSpPr>
            <p:spPr>
              <a:xfrm>
                <a:off x="9132888" y="7096943"/>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8" name="文字方塊 9"/>
              <p:cNvSpPr txBox="1">
                <a:spLocks noRot="1" noChangeAspect="1" noMove="1" noResize="1" noEditPoints="1" noAdjustHandles="1" noChangeArrowheads="1" noChangeShapeType="1" noTextEdit="1"/>
              </p:cNvSpPr>
              <p:nvPr/>
            </p:nvSpPr>
            <p:spPr>
              <a:xfrm>
                <a:off x="9132888" y="7096943"/>
                <a:ext cx="734063" cy="461665"/>
              </a:xfrm>
              <a:prstGeom prst="rect">
                <a:avLst/>
              </a:prstGeom>
              <a:blipFill>
                <a:blip r:embed="rId7"/>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ED5BBF96-4177-4B33-87AA-7E1D9FF9FF64}"/>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4619374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p:sp>
        <p:nvSpPr>
          <p:cNvPr id="3" name="Content Placeholder 2"/>
          <p:cNvSpPr>
            <a:spLocks noGrp="1"/>
          </p:cNvSpPr>
          <p:nvPr>
            <p:ph idx="1"/>
          </p:nvPr>
        </p:nvSpPr>
        <p:spPr/>
        <p:txBody>
          <a:bodyPr/>
          <a:lstStyle/>
          <a:p>
            <a:r>
              <a:rPr lang="en-US" b="1" i="1" dirty="0">
                <a:solidFill>
                  <a:srgbClr val="0070C0"/>
                </a:solidFill>
              </a:rPr>
              <a:t>Gradient descent with momentum </a:t>
            </a:r>
            <a:r>
              <a:rPr lang="en-US" dirty="0"/>
              <a:t>uses the momentum of the gradient for parameter optimization</a:t>
            </a:r>
          </a:p>
        </p:txBody>
      </p:sp>
      <p:sp>
        <p:nvSpPr>
          <p:cNvPr id="4" name="Content Placeholder 3">
            <a:extLst>
              <a:ext uri="{FF2B5EF4-FFF2-40B4-BE49-F238E27FC236}">
                <a16:creationId xmlns:a16="http://schemas.microsoft.com/office/drawing/2014/main" id="{15183D21-DF92-4EB5-95F3-4997ED486F78}"/>
              </a:ext>
            </a:extLst>
          </p:cNvPr>
          <p:cNvSpPr>
            <a:spLocks noGrp="1"/>
          </p:cNvSpPr>
          <p:nvPr>
            <p:ph idx="10"/>
          </p:nvPr>
        </p:nvSpPr>
        <p:spPr/>
        <p:txBody>
          <a:bodyPr/>
          <a:lstStyle/>
          <a:p>
            <a:r>
              <a:rPr lang="en-US" dirty="0"/>
              <a:t>Training Neural Networks</a:t>
            </a:r>
          </a:p>
          <a:p>
            <a:endParaRPr lang="en-US" dirty="0"/>
          </a:p>
        </p:txBody>
      </p:sp>
      <p:cxnSp>
        <p:nvCxnSpPr>
          <p:cNvPr id="5" name="直線接點 51"/>
          <p:cNvCxnSpPr/>
          <p:nvPr/>
        </p:nvCxnSpPr>
        <p:spPr>
          <a:xfrm>
            <a:off x="7753955" y="5476170"/>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線接點 58"/>
          <p:cNvCxnSpPr/>
          <p:nvPr/>
        </p:nvCxnSpPr>
        <p:spPr>
          <a:xfrm>
            <a:off x="3856340" y="5476170"/>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40"/>
          <p:cNvCxnSpPr/>
          <p:nvPr/>
        </p:nvCxnSpPr>
        <p:spPr>
          <a:xfrm>
            <a:off x="5953880" y="6203415"/>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手繪多邊形 3"/>
          <p:cNvSpPr/>
          <p:nvPr/>
        </p:nvSpPr>
        <p:spPr>
          <a:xfrm>
            <a:off x="1666871" y="3281067"/>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6"/>
          <p:cNvCxnSpPr/>
          <p:nvPr/>
        </p:nvCxnSpPr>
        <p:spPr>
          <a:xfrm>
            <a:off x="1370864" y="6823611"/>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7"/>
          <p:cNvCxnSpPr/>
          <p:nvPr/>
        </p:nvCxnSpPr>
        <p:spPr>
          <a:xfrm flipV="1">
            <a:off x="1370864" y="3312565"/>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橢圓 14"/>
          <p:cNvSpPr/>
          <p:nvPr/>
        </p:nvSpPr>
        <p:spPr>
          <a:xfrm>
            <a:off x="5642565" y="58868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7"/>
          <p:cNvSpPr/>
          <p:nvPr/>
        </p:nvSpPr>
        <p:spPr>
          <a:xfrm>
            <a:off x="1771931" y="331256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29"/>
          <p:cNvSpPr txBox="1"/>
          <p:nvPr/>
        </p:nvSpPr>
        <p:spPr>
          <a:xfrm>
            <a:off x="3307582" y="3098930"/>
            <a:ext cx="6359007" cy="461665"/>
          </a:xfrm>
          <a:prstGeom prst="rect">
            <a:avLst/>
          </a:prstGeom>
          <a:noFill/>
        </p:spPr>
        <p:txBody>
          <a:bodyPr wrap="square" rtlCol="0">
            <a:spAutoFit/>
          </a:bodyPr>
          <a:lstStyle/>
          <a:p>
            <a:r>
              <a:rPr lang="en-US" altLang="zh-TW" sz="2400" dirty="0"/>
              <a:t>Movement = Negative of Gradient + Momentum </a:t>
            </a:r>
            <a:endParaRPr lang="zh-TW" altLang="en-US" sz="2400" dirty="0"/>
          </a:p>
        </p:txBody>
      </p:sp>
      <p:cxnSp>
        <p:nvCxnSpPr>
          <p:cNvPr id="15" name="直線單箭頭接點 33"/>
          <p:cNvCxnSpPr/>
          <p:nvPr/>
        </p:nvCxnSpPr>
        <p:spPr>
          <a:xfrm flipV="1">
            <a:off x="2199537" y="6987123"/>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4"/>
          <p:cNvCxnSpPr/>
          <p:nvPr/>
        </p:nvCxnSpPr>
        <p:spPr>
          <a:xfrm>
            <a:off x="2199537" y="6666839"/>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橢圓 54"/>
          <p:cNvSpPr/>
          <p:nvPr/>
        </p:nvSpPr>
        <p:spPr>
          <a:xfrm>
            <a:off x="7428661" y="50780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57"/>
          <p:cNvCxnSpPr/>
          <p:nvPr/>
        </p:nvCxnSpPr>
        <p:spPr>
          <a:xfrm flipH="1">
            <a:off x="7258040" y="6647834"/>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63"/>
          <p:cNvCxnSpPr/>
          <p:nvPr/>
        </p:nvCxnSpPr>
        <p:spPr>
          <a:xfrm>
            <a:off x="7823190" y="6969725"/>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67"/>
          <p:cNvSpPr txBox="1"/>
          <p:nvPr/>
        </p:nvSpPr>
        <p:spPr>
          <a:xfrm>
            <a:off x="5101208" y="6982544"/>
            <a:ext cx="1915705" cy="461665"/>
          </a:xfrm>
          <a:prstGeom prst="rect">
            <a:avLst/>
          </a:prstGeom>
          <a:noFill/>
        </p:spPr>
        <p:txBody>
          <a:bodyPr wrap="square" rtlCol="0">
            <a:spAutoFit/>
          </a:bodyPr>
          <a:lstStyle/>
          <a:p>
            <a:pPr algn="ctr"/>
            <a:r>
              <a:rPr lang="en-US" altLang="zh-TW" sz="2400" dirty="0">
                <a:solidFill>
                  <a:srgbClr val="FF0000"/>
                </a:solidFill>
              </a:rPr>
              <a:t>Gradient = 0</a:t>
            </a:r>
            <a:endParaRPr lang="zh-TW" altLang="en-US" sz="2400" dirty="0">
              <a:solidFill>
                <a:srgbClr val="FF0000"/>
              </a:solidFill>
            </a:endParaRPr>
          </a:p>
        </p:txBody>
      </p:sp>
      <p:sp>
        <p:nvSpPr>
          <p:cNvPr id="21" name="橢圓 36"/>
          <p:cNvSpPr/>
          <p:nvPr/>
        </p:nvSpPr>
        <p:spPr>
          <a:xfrm>
            <a:off x="3525120" y="5317757"/>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單箭頭接點 37"/>
          <p:cNvCxnSpPr/>
          <p:nvPr/>
        </p:nvCxnSpPr>
        <p:spPr>
          <a:xfrm>
            <a:off x="3992321" y="6650553"/>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p:cNvCxnSpPr/>
          <p:nvPr/>
        </p:nvCxnSpPr>
        <p:spPr>
          <a:xfrm flipV="1">
            <a:off x="4332151" y="6647834"/>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39"/>
          <p:cNvCxnSpPr/>
          <p:nvPr/>
        </p:nvCxnSpPr>
        <p:spPr>
          <a:xfrm>
            <a:off x="6084800" y="7002032"/>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接點 42"/>
          <p:cNvCxnSpPr/>
          <p:nvPr/>
        </p:nvCxnSpPr>
        <p:spPr>
          <a:xfrm>
            <a:off x="2069295" y="3900103"/>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橢圓 45"/>
          <p:cNvSpPr/>
          <p:nvPr/>
        </p:nvSpPr>
        <p:spPr>
          <a:xfrm>
            <a:off x="1983420" y="67207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46"/>
          <p:cNvSpPr/>
          <p:nvPr/>
        </p:nvSpPr>
        <p:spPr>
          <a:xfrm>
            <a:off x="3748282" y="672044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48"/>
          <p:cNvSpPr/>
          <p:nvPr/>
        </p:nvSpPr>
        <p:spPr>
          <a:xfrm>
            <a:off x="5868683" y="673773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49"/>
          <p:cNvSpPr/>
          <p:nvPr/>
        </p:nvSpPr>
        <p:spPr>
          <a:xfrm>
            <a:off x="7655237" y="670210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0" name="群組 77"/>
          <p:cNvGrpSpPr/>
          <p:nvPr/>
        </p:nvGrpSpPr>
        <p:grpSpPr>
          <a:xfrm>
            <a:off x="4282983" y="4043584"/>
            <a:ext cx="3968486" cy="1363780"/>
            <a:chOff x="4244734" y="2308754"/>
            <a:chExt cx="3968486" cy="1363780"/>
          </a:xfrm>
        </p:grpSpPr>
        <p:cxnSp>
          <p:nvCxnSpPr>
            <p:cNvPr id="31"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Gradient</a:t>
              </a:r>
              <a:endParaRPr lang="zh-TW" altLang="en-US" sz="2400" dirty="0"/>
            </a:p>
          </p:txBody>
        </p:sp>
        <p:cxnSp>
          <p:nvCxnSpPr>
            <p:cNvPr id="34"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36"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37" name="直線單箭頭接點 61"/>
          <p:cNvCxnSpPr/>
          <p:nvPr/>
        </p:nvCxnSpPr>
        <p:spPr>
          <a:xfrm>
            <a:off x="6084800" y="6694314"/>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66"/>
          <p:cNvCxnSpPr/>
          <p:nvPr/>
        </p:nvCxnSpPr>
        <p:spPr>
          <a:xfrm>
            <a:off x="7799120" y="6644923"/>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68"/>
          <p:cNvCxnSpPr/>
          <p:nvPr/>
        </p:nvCxnSpPr>
        <p:spPr>
          <a:xfrm>
            <a:off x="4023076" y="6991869"/>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9"/>
              <p:cNvSpPr txBox="1"/>
              <p:nvPr/>
            </p:nvSpPr>
            <p:spPr>
              <a:xfrm>
                <a:off x="254828" y="2878088"/>
                <a:ext cx="1562677" cy="461665"/>
              </a:xfrm>
              <a:prstGeom prst="rect">
                <a:avLst/>
              </a:prstGeom>
              <a:noFill/>
            </p:spPr>
            <p:txBody>
              <a:bodyPr wrap="square" rtlCol="0">
                <a:spAutoFit/>
              </a:bodyPr>
              <a:lstStyle/>
              <a:p>
                <a:pPr algn="ctr"/>
                <a:r>
                  <a:rPr lang="en-US" altLang="zh-TW" sz="2400" dirty="0"/>
                  <a:t>cost</a:t>
                </a:r>
                <a:r>
                  <a:rPr lang="en-US" altLang="zh-TW" sz="2400" dirty="0">
                    <a:ea typeface="Cambria Math" panose="02040503050406030204" pitchFamily="18" charset="0"/>
                  </a:rPr>
                  <a:t> </a:t>
                </a:r>
                <a14:m>
                  <m:oMath xmlns:m="http://schemas.openxmlformats.org/officeDocument/2006/math">
                    <m:r>
                      <a:rPr lang="en-US" altLang="zh-TW" sz="2400" i="1">
                        <a:latin typeface="Cambria Math" panose="02040503050406030204" pitchFamily="18" charset="0"/>
                        <a:ea typeface="Cambria Math" panose="02040503050406030204" pitchFamily="18" charset="0"/>
                      </a:rPr>
                      <m:t>ℒ</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oMath>
                </a14:m>
                <a:endParaRPr lang="zh-TW" altLang="en-US" sz="2400" dirty="0"/>
              </a:p>
            </p:txBody>
          </p:sp>
        </mc:Choice>
        <mc:Fallback xmlns="">
          <p:sp>
            <p:nvSpPr>
              <p:cNvPr id="40" name="文字方塊 9"/>
              <p:cNvSpPr txBox="1">
                <a:spLocks noRot="1" noChangeAspect="1" noMove="1" noResize="1" noEditPoints="1" noAdjustHandles="1" noChangeArrowheads="1" noChangeShapeType="1" noTextEdit="1"/>
              </p:cNvSpPr>
              <p:nvPr/>
            </p:nvSpPr>
            <p:spPr>
              <a:xfrm>
                <a:off x="254828" y="2878088"/>
                <a:ext cx="1562677" cy="461665"/>
              </a:xfrm>
              <a:prstGeom prst="rect">
                <a:avLst/>
              </a:prstGeom>
              <a:blipFill>
                <a:blip r:embed="rId2"/>
                <a:stretch>
                  <a:fillRect l="-391"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文字方塊 9"/>
              <p:cNvSpPr txBox="1"/>
              <p:nvPr/>
            </p:nvSpPr>
            <p:spPr>
              <a:xfrm>
                <a:off x="9270704" y="6561532"/>
                <a:ext cx="73406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𝜃</m:t>
                      </m:r>
                    </m:oMath>
                  </m:oMathPara>
                </a14:m>
                <a:endParaRPr lang="zh-TW" altLang="en-US" sz="2400" dirty="0"/>
              </a:p>
            </p:txBody>
          </p:sp>
        </mc:Choice>
        <mc:Fallback xmlns="">
          <p:sp>
            <p:nvSpPr>
              <p:cNvPr id="41" name="文字方塊 9"/>
              <p:cNvSpPr txBox="1">
                <a:spLocks noRot="1" noChangeAspect="1" noMove="1" noResize="1" noEditPoints="1" noAdjustHandles="1" noChangeArrowheads="1" noChangeShapeType="1" noTextEdit="1"/>
              </p:cNvSpPr>
              <p:nvPr/>
            </p:nvSpPr>
            <p:spPr>
              <a:xfrm>
                <a:off x="9270704" y="6561532"/>
                <a:ext cx="734063" cy="461665"/>
              </a:xfrm>
              <a:prstGeom prst="rect">
                <a:avLst/>
              </a:prstGeom>
              <a:blipFill>
                <a:blip r:embed="rId3"/>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255E30D0-33FB-401B-96C0-284048D88915}"/>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129887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20" grpId="0"/>
      <p:bldP spid="21" grpId="0" animBg="1"/>
      <p:bldP spid="26"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p:sp>
        <p:nvSpPr>
          <p:cNvPr id="3" name="Content Placeholder 2"/>
          <p:cNvSpPr>
            <a:spLocks noGrp="1"/>
          </p:cNvSpPr>
          <p:nvPr>
            <p:ph idx="1"/>
          </p:nvPr>
        </p:nvSpPr>
        <p:spPr/>
        <p:txBody>
          <a:bodyPr/>
          <a:lstStyle/>
          <a:p>
            <a:r>
              <a:rPr lang="en-US" b="1" i="1" dirty="0">
                <a:solidFill>
                  <a:srgbClr val="0070C0"/>
                </a:solidFill>
              </a:rPr>
              <a:t>Nearest Neighbor </a:t>
            </a:r>
            <a:r>
              <a:rPr lang="en-US" dirty="0"/>
              <a:t>– for each test data point, assign the class label of the nearest training data point</a:t>
            </a:r>
          </a:p>
          <a:p>
            <a:pPr lvl="1"/>
            <a:r>
              <a:rPr lang="en-US" dirty="0"/>
              <a:t>Adopt a distance function to find the nearest neighbor</a:t>
            </a:r>
          </a:p>
          <a:p>
            <a:pPr lvl="2"/>
            <a:r>
              <a:rPr lang="en-US" dirty="0"/>
              <a:t>Calculate the distance to each data point in the training set, and assign the class of the nearest data point (minimum distance)</a:t>
            </a:r>
          </a:p>
          <a:p>
            <a:pPr lvl="1"/>
            <a:r>
              <a:rPr lang="en-US" dirty="0"/>
              <a:t>It does not require learning a set of weights</a:t>
            </a:r>
          </a:p>
          <a:p>
            <a:pPr marL="457162" lvl="1" indent="0">
              <a:buNone/>
            </a:pPr>
            <a:endParaRPr lang="en-US" dirty="0"/>
          </a:p>
          <a:p>
            <a:endParaRPr lang="en-US" dirty="0"/>
          </a:p>
        </p:txBody>
      </p:sp>
      <p:sp>
        <p:nvSpPr>
          <p:cNvPr id="22" name="Content Placeholder 21">
            <a:extLst>
              <a:ext uri="{FF2B5EF4-FFF2-40B4-BE49-F238E27FC236}">
                <a16:creationId xmlns:a16="http://schemas.microsoft.com/office/drawing/2014/main" id="{BE8C3A46-ABD6-4872-90C3-C5E72E69E36C}"/>
              </a:ext>
            </a:extLst>
          </p:cNvPr>
          <p:cNvSpPr>
            <a:spLocks noGrp="1"/>
          </p:cNvSpPr>
          <p:nvPr>
            <p:ph idx="10"/>
          </p:nvPr>
        </p:nvSpPr>
        <p:spPr/>
        <p:txBody>
          <a:bodyPr/>
          <a:lstStyle/>
          <a:p>
            <a:r>
              <a:rPr lang="en-US" dirty="0"/>
              <a:t>Machine Learning Basics</a:t>
            </a:r>
          </a:p>
          <a:p>
            <a:endParaRPr lang="en-US" dirty="0"/>
          </a:p>
        </p:txBody>
      </p:sp>
      <p:sp>
        <p:nvSpPr>
          <p:cNvPr id="4" name="Rectangle 3"/>
          <p:cNvSpPr/>
          <p:nvPr/>
        </p:nvSpPr>
        <p:spPr>
          <a:xfrm>
            <a:off x="3007568" y="4542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3540968" y="5228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4074368" y="4466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3159968" y="59904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4531568" y="5685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4379168" y="6447656"/>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6588968" y="4771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5826968" y="54570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6588968" y="58380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5674568" y="4390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6055568" y="49998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5674568" y="6295256"/>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6" name="TextBox 15"/>
          <p:cNvSpPr txBox="1">
            <a:spLocks noChangeArrowheads="1"/>
          </p:cNvSpPr>
          <p:nvPr/>
        </p:nvSpPr>
        <p:spPr bwMode="auto">
          <a:xfrm>
            <a:off x="4381128" y="4822304"/>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dirty="0">
                <a:solidFill>
                  <a:srgbClr val="000000"/>
                </a:solidFill>
              </a:rPr>
              <a:t>Test example</a:t>
            </a:r>
          </a:p>
        </p:txBody>
      </p:sp>
      <p:sp>
        <p:nvSpPr>
          <p:cNvPr id="17" name="TextBox 18"/>
          <p:cNvSpPr txBox="1">
            <a:spLocks noChangeArrowheads="1"/>
          </p:cNvSpPr>
          <p:nvPr/>
        </p:nvSpPr>
        <p:spPr bwMode="auto">
          <a:xfrm>
            <a:off x="1788368" y="4999856"/>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FF"/>
                </a:solidFill>
              </a:rPr>
              <a:t>Training examples from class 1</a:t>
            </a:r>
          </a:p>
        </p:txBody>
      </p:sp>
      <p:sp>
        <p:nvSpPr>
          <p:cNvPr id="18" name="TextBox 19"/>
          <p:cNvSpPr txBox="1">
            <a:spLocks noChangeArrowheads="1"/>
          </p:cNvSpPr>
          <p:nvPr/>
        </p:nvSpPr>
        <p:spPr bwMode="auto">
          <a:xfrm>
            <a:off x="7046168" y="4847456"/>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FF0000"/>
                </a:solidFill>
              </a:rPr>
              <a:t>Training examples from class 2</a:t>
            </a:r>
          </a:p>
        </p:txBody>
      </p:sp>
      <p:cxnSp>
        <p:nvCxnSpPr>
          <p:cNvPr id="19" name="Straight Arrow Connector 18"/>
          <p:cNvCxnSpPr/>
          <p:nvPr/>
        </p:nvCxnSpPr>
        <p:spPr>
          <a:xfrm rot="16200000" flipV="1">
            <a:off x="4150568" y="4771256"/>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0" name="Diamond 19"/>
          <p:cNvSpPr/>
          <p:nvPr/>
        </p:nvSpPr>
        <p:spPr>
          <a:xfrm>
            <a:off x="4302968" y="4923656"/>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1" name="TextBox 20"/>
          <p:cNvSpPr txBox="1"/>
          <p:nvPr/>
        </p:nvSpPr>
        <p:spPr>
          <a:xfrm>
            <a:off x="1716832"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422697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with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TW" dirty="0"/>
                  <a:t>Parameters update in </a:t>
                </a:r>
                <a:r>
                  <a:rPr lang="en-US" b="1" i="1" dirty="0">
                    <a:solidFill>
                      <a:srgbClr val="0070C0"/>
                    </a:solidFill>
                  </a:rPr>
                  <a:t>GD with momentum </a:t>
                </a:r>
                <a:r>
                  <a:rPr lang="en-US" dirty="0"/>
                  <a:t>at iteration </a:t>
                </a:r>
                <a14:m>
                  <m:oMath xmlns:m="http://schemas.openxmlformats.org/officeDocument/2006/math">
                    <m:r>
                      <a:rPr lang="en-US" i="1" dirty="0">
                        <a:latin typeface="Cambria Math" panose="02040503050406030204" pitchFamily="18" charset="0"/>
                      </a:rPr>
                      <m:t>𝑡</m:t>
                    </m:r>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endParaRPr lang="en-US" dirty="0"/>
              </a:p>
              <a:p>
                <a:r>
                  <a:rPr lang="en-US" dirty="0"/>
                  <a:t>Compare to vanilla GD: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Where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are the parameters from the previous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r>
                  <a:rPr lang="en-US" dirty="0"/>
                  <a:t>The term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is called </a:t>
                </a:r>
                <a:r>
                  <a:rPr lang="en-US" dirty="0">
                    <a:solidFill>
                      <a:srgbClr val="FF0000"/>
                    </a:solidFill>
                  </a:rPr>
                  <a:t>momentum</a:t>
                </a:r>
              </a:p>
              <a:p>
                <a:pPr lvl="1"/>
                <a:r>
                  <a:rPr lang="en-US" dirty="0"/>
                  <a:t>This term accumulates the gradients from the past several steps, i.e., </a:t>
                </a:r>
              </a:p>
              <a:p>
                <a:pPr marL="741363" lvl="2" indent="-741363" algn="ctr">
                  <a:buNone/>
                </a:pP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r>
                  <a:rPr lang="en-US" dirty="0"/>
                  <a:t> </a:t>
                </a:r>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r>
                        <a:rPr lang="zh-TW" altLang="en-US" i="1">
                          <a:latin typeface="Cambria Math" panose="02040503050406030204" pitchFamily="18" charset="0"/>
                        </a:rPr>
                        <m:t>𝛽</m:t>
                      </m:r>
                      <m:d>
                        <m:dPr>
                          <m:ctrlPr>
                            <a:rPr lang="en-US" altLang="zh-TW" i="1">
                              <a:latin typeface="Cambria Math" panose="02040503050406030204" pitchFamily="18" charset="0"/>
                            </a:rPr>
                          </m:ctrlPr>
                        </m:dPr>
                        <m:e>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altLang="zh-TW" i="1" dirty="0">
                  <a:latin typeface="Cambria Math" panose="02040503050406030204" pitchFamily="18" charset="0"/>
                </a:endParaRPr>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−2</m:t>
                          </m:r>
                        </m:sup>
                      </m:sSup>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marL="741363" lvl="2" indent="0" algn="ctr">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3</m:t>
                          </m:r>
                        </m:sup>
                      </m:sSup>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−3</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𝛽</m:t>
                          </m:r>
                        </m:e>
                        <m:sup>
                          <m:r>
                            <a:rPr lang="en-US" altLang="zh-TW" i="1">
                              <a:latin typeface="Cambria Math" panose="02040503050406030204" pitchFamily="18" charset="0"/>
                            </a:rPr>
                            <m:t>2</m:t>
                          </m:r>
                        </m:sup>
                      </m:sSup>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−3</m:t>
                              </m:r>
                            </m:sup>
                          </m:sSup>
                        </m:e>
                      </m:d>
                      <m:r>
                        <a:rPr lang="en-US" altLang="zh-TW" i="1">
                          <a:latin typeface="Cambria Math" panose="02040503050406030204" pitchFamily="18" charset="0"/>
                        </a:rPr>
                        <m:t>+</m:t>
                      </m:r>
                      <m:r>
                        <a:rPr lang="zh-TW" altLang="en-US" i="1">
                          <a:latin typeface="Cambria Math" panose="02040503050406030204" pitchFamily="18" charset="0"/>
                        </a:rPr>
                        <m:t>𝛽𝛼𝛻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−2</m:t>
                              </m:r>
                            </m:sup>
                          </m:sSup>
                        </m:e>
                      </m:d>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m:oMathPara>
                </a14:m>
                <a:endParaRPr lang="en-US" dirty="0"/>
              </a:p>
              <a:p>
                <a:pPr lvl="1"/>
                <a:r>
                  <a:rPr lang="en-US" dirty="0"/>
                  <a:t>This term is analogous to a momentum of a heavy ball rolling down the hill </a:t>
                </a:r>
              </a:p>
              <a:p>
                <a:r>
                  <a:rPr lang="en-US" dirty="0"/>
                  <a:t>The parameter</a:t>
                </a:r>
                <a14:m>
                  <m:oMath xmlns:m="http://schemas.openxmlformats.org/officeDocument/2006/math">
                    <m:r>
                      <a:rPr lang="en-US" altLang="zh-TW">
                        <a:latin typeface="Cambria Math" panose="02040503050406030204" pitchFamily="18" charset="0"/>
                      </a:rPr>
                      <m:t> </m:t>
                    </m:r>
                    <m:r>
                      <a:rPr lang="zh-TW" altLang="en-US" i="1">
                        <a:latin typeface="Cambria Math" panose="02040503050406030204" pitchFamily="18" charset="0"/>
                      </a:rPr>
                      <m:t>𝛽</m:t>
                    </m:r>
                  </m:oMath>
                </a14:m>
                <a:r>
                  <a:rPr lang="en-US" dirty="0"/>
                  <a:t> is referred to as a </a:t>
                </a:r>
                <a:r>
                  <a:rPr lang="en-US" dirty="0">
                    <a:solidFill>
                      <a:srgbClr val="FF0000"/>
                    </a:solidFill>
                  </a:rPr>
                  <a:t>coefficient of momentum</a:t>
                </a:r>
              </a:p>
              <a:p>
                <a:pPr lvl="1"/>
                <a:r>
                  <a:rPr lang="en-US" dirty="0"/>
                  <a:t>A typical value of the parameter </a:t>
                </a:r>
                <a14:m>
                  <m:oMath xmlns:m="http://schemas.openxmlformats.org/officeDocument/2006/math">
                    <m:r>
                      <a:rPr lang="zh-TW" altLang="en-US" i="1">
                        <a:latin typeface="Cambria Math" panose="02040503050406030204" pitchFamily="18" charset="0"/>
                      </a:rPr>
                      <m:t>𝛽</m:t>
                    </m:r>
                  </m:oMath>
                </a14:m>
                <a:r>
                  <a:rPr lang="en-US" dirty="0"/>
                  <a:t> is 0.9</a:t>
                </a:r>
              </a:p>
              <a:p>
                <a:r>
                  <a:rPr lang="en-US" dirty="0"/>
                  <a:t>This method updates the parameters </a:t>
                </a:r>
                <a14:m>
                  <m:oMath xmlns:m="http://schemas.openxmlformats.org/officeDocument/2006/math">
                    <m:r>
                      <a:rPr lang="zh-TW" altLang="en-US" i="1">
                        <a:latin typeface="Cambria Math" panose="02040503050406030204" pitchFamily="18" charset="0"/>
                      </a:rPr>
                      <m:t>𝜃</m:t>
                    </m:r>
                  </m:oMath>
                </a14:m>
                <a:r>
                  <a:rPr lang="en-US" dirty="0"/>
                  <a:t> in the direction of the weighted average of the past gradients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1A4A6466-B443-4680-B589-CEF2C997B1D1}"/>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362571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Nesterov</a:t>
            </a:r>
            <a:r>
              <a:rPr lang="en-US" dirty="0"/>
              <a:t> Accelerated Momentum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TW" b="1" i="1" dirty="0">
                    <a:solidFill>
                      <a:srgbClr val="0070C0"/>
                    </a:solidFill>
                  </a:rPr>
                  <a:t>Gradient descent with </a:t>
                </a:r>
                <a:r>
                  <a:rPr lang="en-US" altLang="zh-TW" b="1" i="1" dirty="0" err="1">
                    <a:solidFill>
                      <a:srgbClr val="0070C0"/>
                    </a:solidFill>
                  </a:rPr>
                  <a:t>Nesterov</a:t>
                </a:r>
                <a:r>
                  <a:rPr lang="en-US" altLang="zh-TW" b="1" i="1" dirty="0">
                    <a:solidFill>
                      <a:srgbClr val="0070C0"/>
                    </a:solidFill>
                  </a:rPr>
                  <a:t> accelerated momentum </a:t>
                </a:r>
              </a:p>
              <a:p>
                <a:pPr lvl="1"/>
                <a:r>
                  <a:rPr lang="en-US" altLang="zh-TW" dirty="0"/>
                  <a:t>Parameter update: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1"/>
                <a:r>
                  <a:rPr lang="en-US" dirty="0"/>
                  <a:t>The term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 allows to predict the position of the parameters in the next step (i.e.,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 </m:t>
                    </m:r>
                    <m:r>
                      <a:rPr lang="en-US" altLang="zh-TW" i="1">
                        <a:latin typeface="Cambria Math" panose="02040503050406030204" pitchFamily="18" charset="0"/>
                        <a:ea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𝛽</m:t>
                    </m:r>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oMath>
                </a14:m>
                <a:r>
                  <a:rPr lang="en-US" dirty="0"/>
                  <a:t>)</a:t>
                </a:r>
              </a:p>
              <a:p>
                <a:pPr lvl="1"/>
                <a:r>
                  <a:rPr lang="en-US" dirty="0"/>
                  <a:t>The gradient is calculated with respect to the approximate future position of the parameters in the next iteration, </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oMath>
                </a14:m>
                <a:r>
                  <a:rPr lang="en-US" dirty="0"/>
                  <a:t>, calculated at iteration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−1</m:t>
                    </m:r>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8" name="Content Placeholder 7">
            <a:extLst>
              <a:ext uri="{FF2B5EF4-FFF2-40B4-BE49-F238E27FC236}">
                <a16:creationId xmlns:a16="http://schemas.microsoft.com/office/drawing/2014/main" id="{4EBB23F8-3BEF-4C57-85BE-DC811600F8DA}"/>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4"/>
          <a:stretch>
            <a:fillRect/>
          </a:stretch>
        </p:blipFill>
        <p:spPr>
          <a:xfrm>
            <a:off x="1752162" y="4681427"/>
            <a:ext cx="6633286" cy="2517141"/>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5"/>
              </a:rPr>
              <a:t>https://towardsdatascience.com/learning-parameters-part-2-a190bef2d12</a:t>
            </a:r>
            <a:endParaRPr lang="en-US" sz="1000" dirty="0"/>
          </a:p>
        </p:txBody>
      </p:sp>
      <p:sp>
        <p:nvSpPr>
          <p:cNvPr id="6" name="TextBox 5"/>
          <p:cNvSpPr txBox="1"/>
          <p:nvPr/>
        </p:nvSpPr>
        <p:spPr>
          <a:xfrm>
            <a:off x="132656" y="5252983"/>
            <a:ext cx="1944216" cy="338554"/>
          </a:xfrm>
          <a:prstGeom prst="rect">
            <a:avLst/>
          </a:prstGeom>
          <a:noFill/>
        </p:spPr>
        <p:txBody>
          <a:bodyPr wrap="square" rtlCol="0">
            <a:spAutoFit/>
          </a:bodyPr>
          <a:lstStyle/>
          <a:p>
            <a:r>
              <a:rPr lang="en-US" sz="1600" dirty="0">
                <a:solidFill>
                  <a:schemeClr val="accent3">
                    <a:lumMod val="75000"/>
                  </a:schemeClr>
                </a:solidFill>
              </a:rPr>
              <a:t>GD with momentum</a:t>
            </a:r>
          </a:p>
        </p:txBody>
      </p:sp>
      <p:sp>
        <p:nvSpPr>
          <p:cNvPr id="7" name="TextBox 6"/>
          <p:cNvSpPr txBox="1"/>
          <p:nvPr/>
        </p:nvSpPr>
        <p:spPr>
          <a:xfrm>
            <a:off x="8197552" y="5129873"/>
            <a:ext cx="1709852" cy="584775"/>
          </a:xfrm>
          <a:prstGeom prst="rect">
            <a:avLst/>
          </a:prstGeom>
          <a:noFill/>
        </p:spPr>
        <p:txBody>
          <a:bodyPr wrap="square" rtlCol="0">
            <a:spAutoFit/>
          </a:bodyPr>
          <a:lstStyle/>
          <a:p>
            <a:pPr algn="ctr"/>
            <a:r>
              <a:rPr lang="en-US" sz="1600" dirty="0">
                <a:solidFill>
                  <a:schemeClr val="accent3">
                    <a:lumMod val="75000"/>
                  </a:schemeClr>
                </a:solidFill>
              </a:rPr>
              <a:t>GD with </a:t>
            </a:r>
            <a:r>
              <a:rPr lang="en-US" sz="1600" dirty="0" err="1">
                <a:solidFill>
                  <a:schemeClr val="accent3">
                    <a:lumMod val="75000"/>
                  </a:schemeClr>
                </a:solidFill>
              </a:rPr>
              <a:t>Nesterov</a:t>
            </a:r>
            <a:r>
              <a:rPr lang="en-US" sz="1600" dirty="0">
                <a:solidFill>
                  <a:schemeClr val="accent3">
                    <a:lumMod val="75000"/>
                  </a:schemeClr>
                </a:solidFill>
              </a:rPr>
              <a:t> momentum</a:t>
            </a:r>
          </a:p>
        </p:txBody>
      </p:sp>
    </p:spTree>
    <p:extLst>
      <p:ext uri="{BB962C8B-B14F-4D97-AF65-F5344CB8AC3E}">
        <p14:creationId xmlns:p14="http://schemas.microsoft.com/office/powerpoint/2010/main" val="932732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Adaptive Moment Estimation (Adam)</a:t>
                </a:r>
              </a:p>
              <a:p>
                <a:pPr lvl="1"/>
                <a:r>
                  <a:rPr lang="en-US" dirty="0"/>
                  <a:t>Adam combines insights from the momentum optimizers that accumulate the values of past gradients, and it also introduces new terms based on the second moment of the gradient</a:t>
                </a:r>
              </a:p>
              <a:p>
                <a:pPr lvl="2"/>
                <a:r>
                  <a:rPr lang="en-US" dirty="0"/>
                  <a:t>Similar to GD with momentum, Adam computes a </a:t>
                </a:r>
                <a:r>
                  <a:rPr lang="en-US" b="1" dirty="0"/>
                  <a:t>weighted average of past gradients </a:t>
                </a:r>
                <a:r>
                  <a:rPr lang="en-US" dirty="0"/>
                  <a:t>(</a:t>
                </a:r>
                <a:r>
                  <a:rPr lang="en-US" dirty="0">
                    <a:solidFill>
                      <a:srgbClr val="FF0000"/>
                    </a:solidFill>
                  </a:rPr>
                  <a:t>first moment </a:t>
                </a:r>
                <a:r>
                  <a:rPr lang="en-US" dirty="0"/>
                  <a:t>of the gradient),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e>
                    </m:d>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oMath>
                </a14:m>
                <a:endParaRPr lang="en-US" dirty="0"/>
              </a:p>
              <a:p>
                <a:pPr lvl="2"/>
                <a:r>
                  <a:rPr lang="en-US" dirty="0"/>
                  <a:t>Adam also computes a </a:t>
                </a:r>
                <a:r>
                  <a:rPr lang="en-US" b="1" dirty="0"/>
                  <a:t>weighted average of past squared gradients </a:t>
                </a:r>
                <a:r>
                  <a:rPr lang="en-US" dirty="0"/>
                  <a:t>(</a:t>
                </a:r>
                <a:r>
                  <a:rPr lang="en-US" dirty="0">
                    <a:solidFill>
                      <a:srgbClr val="FF0000"/>
                    </a:solidFill>
                  </a:rPr>
                  <a:t>second moment </a:t>
                </a:r>
                <a:r>
                  <a:rPr lang="en-US" dirty="0"/>
                  <a:t>of the gradient), , i.e., </a:t>
                </a:r>
                <a14:m>
                  <m:oMath xmlns:m="http://schemas.openxmlformats.org/officeDocument/2006/math">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oMath>
                </a14:m>
                <a:r>
                  <a:rPr lang="en-US" dirty="0"/>
                  <a:t>=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e>
                    </m:d>
                    <m:sSup>
                      <m:sSupPr>
                        <m:ctrlPr>
                          <a:rPr lang="en-US" altLang="zh-TW" i="1">
                            <a:latin typeface="Cambria Math" panose="02040503050406030204" pitchFamily="18" charset="0"/>
                          </a:rPr>
                        </m:ctrlPr>
                      </m:sSupPr>
                      <m:e>
                        <m:d>
                          <m:dPr>
                            <m:ctrlPr>
                              <a:rPr lang="en-US" altLang="zh-TW" i="1">
                                <a:latin typeface="Cambria Math" panose="02040503050406030204" pitchFamily="18" charset="0"/>
                              </a:rPr>
                            </m:ctrlPr>
                          </m:dPr>
                          <m:e>
                            <m:r>
                              <a:rPr lang="zh-TW" altLang="en-US"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ℒ</m:t>
                            </m:r>
                            <m:d>
                              <m:dPr>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e>
                            </m:d>
                          </m:e>
                        </m:d>
                      </m:e>
                      <m:sup>
                        <m:r>
                          <a:rPr lang="en-US" altLang="zh-TW" i="1">
                            <a:latin typeface="Cambria Math" panose="02040503050406030204" pitchFamily="18" charset="0"/>
                          </a:rPr>
                          <m:t>2</m:t>
                        </m:r>
                      </m:sup>
                    </m:sSup>
                  </m:oMath>
                </a14:m>
                <a:endParaRPr lang="en-US" dirty="0"/>
              </a:p>
              <a:p>
                <a:pPr lvl="1"/>
                <a:r>
                  <a:rPr lang="en-US" dirty="0"/>
                  <a:t>The parameter update is:</a:t>
                </a:r>
                <a14:m>
                  <m:oMath xmlns:m="http://schemas.openxmlformats.org/officeDocument/2006/math">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zh-TW" altLang="en-US" i="1">
                            <a:latin typeface="Cambria Math" panose="02040503050406030204" pitchFamily="18" charset="0"/>
                          </a:rPr>
                          <m:t>𝜃</m:t>
                        </m:r>
                      </m:e>
                      <m:sup>
                        <m:r>
                          <a:rPr lang="en-US" altLang="zh-TW" i="1">
                            <a:latin typeface="Cambria Math" panose="02040503050406030204" pitchFamily="18" charset="0"/>
                          </a:rPr>
                          <m:t>𝑡</m:t>
                        </m:r>
                        <m:r>
                          <a:rPr lang="en-US" altLang="zh-TW" i="1">
                            <a:latin typeface="Cambria Math" panose="02040503050406030204" pitchFamily="18" charset="0"/>
                          </a:rPr>
                          <m:t>−1</m:t>
                        </m:r>
                      </m:sup>
                    </m:sSup>
                    <m:r>
                      <a:rPr lang="en-US" altLang="zh-TW" i="1">
                        <a:latin typeface="Cambria Math" panose="02040503050406030204" pitchFamily="18" charset="0"/>
                      </a:rPr>
                      <m:t>−</m:t>
                    </m:r>
                    <m:r>
                      <a:rPr lang="zh-TW" altLang="en-US" i="1">
                        <a:latin typeface="Cambria Math" panose="02040503050406030204" pitchFamily="18" charset="0"/>
                      </a:rPr>
                      <m:t>𝛼</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num>
                      <m:den>
                        <m:rad>
                          <m:radPr>
                            <m:degHide m:val="on"/>
                            <m:ctrlPr>
                              <a:rPr lang="en-US" altLang="zh-TW" i="1">
                                <a:latin typeface="Cambria Math" panose="02040503050406030204" pitchFamily="18" charset="0"/>
                              </a:rPr>
                            </m:ctrlPr>
                          </m:radPr>
                          <m:deg/>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e>
                        </m:rad>
                        <m:r>
                          <a:rPr lang="en-US" altLang="zh-TW" i="1">
                            <a:latin typeface="Cambria Math" panose="02040503050406030204" pitchFamily="18" charset="0"/>
                          </a:rPr>
                          <m:t>+</m:t>
                        </m:r>
                        <m:r>
                          <a:rPr lang="zh-TW" altLang="en-US" i="1">
                            <a:latin typeface="Cambria Math" panose="02040503050406030204" pitchFamily="18" charset="0"/>
                          </a:rPr>
                          <m:t>𝜖</m:t>
                        </m:r>
                      </m:den>
                    </m:f>
                  </m:oMath>
                </a14:m>
                <a:endParaRPr lang="en-US" dirty="0"/>
              </a:p>
              <a:p>
                <a:pPr lvl="2"/>
                <a:r>
                  <a:rPr lang="en-US" dirty="0"/>
                  <a:t>Where: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𝑉</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𝑉</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den>
                    </m:f>
                  </m:oMath>
                </a14:m>
                <a:r>
                  <a:rPr lang="en-US" dirty="0"/>
                  <a:t> and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𝑈</m:t>
                            </m:r>
                          </m:e>
                        </m:acc>
                      </m:e>
                      <m:sup>
                        <m:r>
                          <a:rPr lang="en-US" altLang="zh-TW" i="1">
                            <a:latin typeface="Cambria Math" panose="02040503050406030204" pitchFamily="18" charset="0"/>
                          </a:rPr>
                          <m:t>𝑡</m:t>
                        </m:r>
                      </m:sup>
                    </m:sSup>
                    <m:r>
                      <a:rPr lang="en-US" altLang="zh-TW" i="1">
                        <a:latin typeface="Cambria Math" panose="02040503050406030204" pitchFamily="18" charset="0"/>
                      </a:rPr>
                      <m:t>=</m:t>
                    </m:r>
                    <m:f>
                      <m:fPr>
                        <m:ctrlPr>
                          <a:rPr lang="en-US" altLang="zh-TW" i="1">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𝑈</m:t>
                            </m:r>
                          </m:e>
                          <m:sup>
                            <m:r>
                              <a:rPr lang="en-US" altLang="zh-TW" i="1">
                                <a:latin typeface="Cambria Math" panose="02040503050406030204" pitchFamily="18" charset="0"/>
                              </a:rPr>
                              <m:t>𝑡</m:t>
                            </m:r>
                          </m:sup>
                        </m:sSup>
                      </m:num>
                      <m:den>
                        <m:r>
                          <a:rPr lang="en-US" altLang="zh-TW" i="1">
                            <a:latin typeface="Cambria Math" panose="02040503050406030204" pitchFamily="18" charset="0"/>
                          </a:rPr>
                          <m:t>1−</m:t>
                        </m:r>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den>
                    </m:f>
                  </m:oMath>
                </a14:m>
                <a:endParaRPr lang="en-US" dirty="0"/>
              </a:p>
              <a:p>
                <a:pPr lvl="2"/>
                <a:r>
                  <a:rPr lang="en-US" dirty="0"/>
                  <a:t>The proposed default values are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1</m:t>
                        </m:r>
                      </m:sub>
                    </m:sSub>
                  </m:oMath>
                </a14:m>
                <a:r>
                  <a:rPr lang="en-US" dirty="0"/>
                  <a:t> = 0.9,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𝛽</m:t>
                        </m:r>
                      </m:e>
                      <m:sub>
                        <m:r>
                          <a:rPr lang="en-US" altLang="zh-TW" i="1">
                            <a:latin typeface="Cambria Math" panose="02040503050406030204" pitchFamily="18" charset="0"/>
                          </a:rPr>
                          <m:t>2</m:t>
                        </m:r>
                      </m:sub>
                    </m:sSub>
                  </m:oMath>
                </a14:m>
                <a:r>
                  <a:rPr lang="en-US" dirty="0"/>
                  <a:t> = 0.999, and </a:t>
                </a:r>
                <a14:m>
                  <m:oMath xmlns:m="http://schemas.openxmlformats.org/officeDocument/2006/math">
                    <m:r>
                      <a:rPr lang="zh-TW" altLang="en-US" i="1">
                        <a:latin typeface="Cambria Math" panose="02040503050406030204" pitchFamily="18" charset="0"/>
                      </a:rPr>
                      <m:t>𝜖</m:t>
                    </m:r>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10</m:t>
                        </m:r>
                      </m:e>
                      <m:sup>
                        <m:r>
                          <a:rPr lang="en-US" altLang="zh-TW" i="1">
                            <a:latin typeface="Cambria Math" panose="02040503050406030204" pitchFamily="18" charset="0"/>
                          </a:rPr>
                          <m:t>−8</m:t>
                        </m:r>
                      </m:sup>
                    </m:sSup>
                  </m:oMath>
                </a14:m>
                <a:endParaRPr lang="en-US" dirty="0"/>
              </a:p>
              <a:p>
                <a:r>
                  <a:rPr lang="en-US" dirty="0"/>
                  <a:t>Other commonly used optimization methods include:</a:t>
                </a:r>
              </a:p>
              <a:p>
                <a:pPr lvl="1"/>
                <a:r>
                  <a:rPr lang="en-US" dirty="0" err="1"/>
                  <a:t>Adagrad</a:t>
                </a:r>
                <a:r>
                  <a:rPr lang="en-US" dirty="0"/>
                  <a:t>, </a:t>
                </a:r>
                <a:r>
                  <a:rPr lang="en-US" dirty="0" err="1"/>
                  <a:t>Adadelta</a:t>
                </a:r>
                <a:r>
                  <a:rPr lang="en-US" dirty="0"/>
                  <a:t>, </a:t>
                </a:r>
                <a:r>
                  <a:rPr lang="en-US" dirty="0" err="1"/>
                  <a:t>RMSprop</a:t>
                </a:r>
                <a:r>
                  <a:rPr lang="en-US" dirty="0"/>
                  <a:t>, </a:t>
                </a:r>
                <a:r>
                  <a:rPr lang="en-US" dirty="0" err="1"/>
                  <a:t>Nadam</a:t>
                </a:r>
                <a:r>
                  <a:rPr lang="en-US" dirty="0"/>
                  <a:t>, etc.</a:t>
                </a:r>
              </a:p>
              <a:p>
                <a:pPr lvl="1"/>
                <a:r>
                  <a:rPr lang="en-US" dirty="0"/>
                  <a:t>Most commonly used optimizers nowadays are Adam and SGD with momentum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826"/>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6D06764-EC36-4AC7-AA01-671A749C3C3C}"/>
              </a:ext>
            </a:extLst>
          </p:cNvPr>
          <p:cNvSpPr>
            <a:spLocks noGrp="1"/>
          </p:cNvSpPr>
          <p:nvPr>
            <p:ph idx="10"/>
          </p:nvPr>
        </p:nvSpPr>
        <p:spPr/>
        <p:txBody>
          <a:bodyPr/>
          <a:lstStyle/>
          <a:p>
            <a:r>
              <a:rPr lang="en-US" dirty="0"/>
              <a:t>Training Neural Networks</a:t>
            </a:r>
          </a:p>
          <a:p>
            <a:endParaRPr lang="en-US" dirty="0"/>
          </a:p>
        </p:txBody>
      </p:sp>
    </p:spTree>
    <p:extLst>
      <p:ext uri="{BB962C8B-B14F-4D97-AF65-F5344CB8AC3E}">
        <p14:creationId xmlns:p14="http://schemas.microsoft.com/office/powerpoint/2010/main" val="5128591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841"/>
          <a:stretch/>
        </p:blipFill>
        <p:spPr>
          <a:xfrm>
            <a:off x="636712" y="3886200"/>
            <a:ext cx="4320480" cy="3259233"/>
          </a:xfrm>
          <a:prstGeom prst="rect">
            <a:avLst/>
          </a:prstGeom>
        </p:spPr>
      </p:pic>
      <p:pic>
        <p:nvPicPr>
          <p:cNvPr id="5" name="Picture 4"/>
          <p:cNvPicPr>
            <a:picLocks noChangeAspect="1"/>
          </p:cNvPicPr>
          <p:nvPr/>
        </p:nvPicPr>
        <p:blipFill>
          <a:blip r:embed="rId4"/>
          <a:stretch>
            <a:fillRect/>
          </a:stretch>
        </p:blipFill>
        <p:spPr>
          <a:xfrm>
            <a:off x="5246142" y="3923280"/>
            <a:ext cx="4031530" cy="3202914"/>
          </a:xfrm>
          <a:prstGeom prst="rect">
            <a:avLst/>
          </a:prstGeom>
        </p:spPr>
      </p:pic>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b="1" i="1" dirty="0">
                <a:solidFill>
                  <a:srgbClr val="0070C0"/>
                </a:solidFill>
              </a:rPr>
              <a:t>Learning rate</a:t>
            </a:r>
          </a:p>
          <a:p>
            <a:pPr lvl="1"/>
            <a:r>
              <a:rPr lang="en-US" dirty="0"/>
              <a:t>The gradient tells us the direction in which the loss has the steepest rate of increase, but it does not tell us how far along the opposite direction we should step</a:t>
            </a:r>
          </a:p>
          <a:p>
            <a:pPr lvl="1"/>
            <a:r>
              <a:rPr lang="en-US" dirty="0"/>
              <a:t>Choosing the learning rate (also called the </a:t>
            </a:r>
            <a:r>
              <a:rPr lang="en-US" dirty="0">
                <a:solidFill>
                  <a:srgbClr val="FF0000"/>
                </a:solidFill>
              </a:rPr>
              <a:t>step size</a:t>
            </a:r>
            <a:r>
              <a:rPr lang="en-US" dirty="0"/>
              <a:t>) is one of the most important hyper-parameter settings for NN training</a:t>
            </a:r>
          </a:p>
        </p:txBody>
      </p:sp>
      <p:sp>
        <p:nvSpPr>
          <p:cNvPr id="8" name="Content Placeholder 7">
            <a:extLst>
              <a:ext uri="{FF2B5EF4-FFF2-40B4-BE49-F238E27FC236}">
                <a16:creationId xmlns:a16="http://schemas.microsoft.com/office/drawing/2014/main" id="{D47A4822-B148-44DB-8DA6-E7AEAC7D902A}"/>
              </a:ext>
            </a:extLst>
          </p:cNvPr>
          <p:cNvSpPr>
            <a:spLocks noGrp="1"/>
          </p:cNvSpPr>
          <p:nvPr>
            <p:ph idx="10"/>
          </p:nvPr>
        </p:nvSpPr>
        <p:spPr/>
        <p:txBody>
          <a:bodyPr/>
          <a:lstStyle/>
          <a:p>
            <a:r>
              <a:rPr lang="en-US" dirty="0"/>
              <a:t>Training Neural Networks</a:t>
            </a:r>
          </a:p>
          <a:p>
            <a:endParaRPr lang="en-US" dirty="0"/>
          </a:p>
        </p:txBody>
      </p:sp>
      <p:sp>
        <p:nvSpPr>
          <p:cNvPr id="6" name="TextBox 5">
            <a:extLst>
              <a:ext uri="{FF2B5EF4-FFF2-40B4-BE49-F238E27FC236}">
                <a16:creationId xmlns:a16="http://schemas.microsoft.com/office/drawing/2014/main" id="{FE6C552D-F43D-4842-A9F2-ADB4BBFF731B}"/>
              </a:ext>
            </a:extLst>
          </p:cNvPr>
          <p:cNvSpPr txBox="1"/>
          <p:nvPr/>
        </p:nvSpPr>
        <p:spPr>
          <a:xfrm>
            <a:off x="204664" y="4918806"/>
            <a:ext cx="720080" cy="584775"/>
          </a:xfrm>
          <a:prstGeom prst="rect">
            <a:avLst/>
          </a:prstGeom>
          <a:noFill/>
        </p:spPr>
        <p:txBody>
          <a:bodyPr wrap="square" rtlCol="0">
            <a:spAutoFit/>
          </a:bodyPr>
          <a:lstStyle/>
          <a:p>
            <a:r>
              <a:rPr lang="en-US" sz="1600" dirty="0"/>
              <a:t>LR too small</a:t>
            </a:r>
          </a:p>
        </p:txBody>
      </p:sp>
      <p:sp>
        <p:nvSpPr>
          <p:cNvPr id="7" name="TextBox 6">
            <a:extLst>
              <a:ext uri="{FF2B5EF4-FFF2-40B4-BE49-F238E27FC236}">
                <a16:creationId xmlns:a16="http://schemas.microsoft.com/office/drawing/2014/main" id="{E4FAA808-FCFD-4A83-A558-39E31C1E14BA}"/>
              </a:ext>
            </a:extLst>
          </p:cNvPr>
          <p:cNvSpPr txBox="1"/>
          <p:nvPr/>
        </p:nvSpPr>
        <p:spPr>
          <a:xfrm>
            <a:off x="9205664" y="4918806"/>
            <a:ext cx="720080" cy="584775"/>
          </a:xfrm>
          <a:prstGeom prst="rect">
            <a:avLst/>
          </a:prstGeom>
          <a:noFill/>
        </p:spPr>
        <p:txBody>
          <a:bodyPr wrap="square" rtlCol="0">
            <a:spAutoFit/>
          </a:bodyPr>
          <a:lstStyle/>
          <a:p>
            <a:r>
              <a:rPr lang="en-US" sz="1600" dirty="0"/>
              <a:t>LR too large</a:t>
            </a:r>
          </a:p>
        </p:txBody>
      </p:sp>
    </p:spTree>
    <p:extLst>
      <p:ext uri="{BB962C8B-B14F-4D97-AF65-F5344CB8AC3E}">
        <p14:creationId xmlns:p14="http://schemas.microsoft.com/office/powerpoint/2010/main" val="3813279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Training loss for different learning rates</a:t>
            </a:r>
          </a:p>
          <a:p>
            <a:pPr lvl="1"/>
            <a:r>
              <a:rPr lang="en-US" dirty="0"/>
              <a:t>High learning rate: the loss increases or plateaus too quickly</a:t>
            </a:r>
          </a:p>
          <a:p>
            <a:pPr lvl="1"/>
            <a:r>
              <a:rPr lang="en-US" dirty="0"/>
              <a:t>Low learning rate: the loss decreases too slowly (takes many epochs to reach a solution)</a:t>
            </a:r>
          </a:p>
        </p:txBody>
      </p:sp>
      <p:sp>
        <p:nvSpPr>
          <p:cNvPr id="6" name="Content Placeholder 5">
            <a:extLst>
              <a:ext uri="{FF2B5EF4-FFF2-40B4-BE49-F238E27FC236}">
                <a16:creationId xmlns:a16="http://schemas.microsoft.com/office/drawing/2014/main" id="{84CAD958-CC6D-4CCE-9BB1-F7DE63DC892D}"/>
              </a:ext>
            </a:extLst>
          </p:cNvPr>
          <p:cNvSpPr>
            <a:spLocks noGrp="1"/>
          </p:cNvSpPr>
          <p:nvPr>
            <p:ph idx="10"/>
          </p:nvPr>
        </p:nvSpPr>
        <p:spPr/>
        <p:txBody>
          <a:bodyPr/>
          <a:lstStyle/>
          <a:p>
            <a:r>
              <a:rPr lang="en-US" dirty="0"/>
              <a:t>Training Neural Networks</a:t>
            </a:r>
          </a:p>
          <a:p>
            <a:endParaRPr lang="en-US" dirty="0"/>
          </a:p>
        </p:txBody>
      </p:sp>
      <p:pic>
        <p:nvPicPr>
          <p:cNvPr id="4" name="Picture 3"/>
          <p:cNvPicPr>
            <a:picLocks noChangeAspect="1"/>
          </p:cNvPicPr>
          <p:nvPr/>
        </p:nvPicPr>
        <p:blipFill>
          <a:blip r:embed="rId2"/>
          <a:stretch>
            <a:fillRect/>
          </a:stretch>
        </p:blipFill>
        <p:spPr>
          <a:xfrm>
            <a:off x="2927996" y="3526160"/>
            <a:ext cx="4281617" cy="3688048"/>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3"/>
              </a:rPr>
              <a:t>https://cs231n.github.io/neural-networks-3/</a:t>
            </a:r>
            <a:endParaRPr lang="en-US" sz="1000" dirty="0"/>
          </a:p>
        </p:txBody>
      </p:sp>
    </p:spTree>
    <p:extLst>
      <p:ext uri="{BB962C8B-B14F-4D97-AF65-F5344CB8AC3E}">
        <p14:creationId xmlns:p14="http://schemas.microsoft.com/office/powerpoint/2010/main" val="3363163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Rate Scheduling</a:t>
            </a:r>
          </a:p>
        </p:txBody>
      </p:sp>
      <p:sp>
        <p:nvSpPr>
          <p:cNvPr id="3" name="Content Placeholder 2"/>
          <p:cNvSpPr>
            <a:spLocks noGrp="1"/>
          </p:cNvSpPr>
          <p:nvPr>
            <p:ph idx="1"/>
          </p:nvPr>
        </p:nvSpPr>
        <p:spPr/>
        <p:txBody>
          <a:bodyPr>
            <a:normAutofit/>
          </a:bodyPr>
          <a:lstStyle/>
          <a:p>
            <a:r>
              <a:rPr lang="en-US" b="1" i="1" dirty="0">
                <a:solidFill>
                  <a:srgbClr val="0070C0"/>
                </a:solidFill>
              </a:rPr>
              <a:t>Learning rate scheduling </a:t>
            </a:r>
            <a:r>
              <a:rPr lang="en-US" dirty="0"/>
              <a:t>is applied to change the values of the learning rate during the training</a:t>
            </a:r>
          </a:p>
          <a:p>
            <a:pPr lvl="1"/>
            <a:r>
              <a:rPr lang="en-US" b="1" i="1" dirty="0">
                <a:solidFill>
                  <a:srgbClr val="0070C0"/>
                </a:solidFill>
              </a:rPr>
              <a:t>Annealing</a:t>
            </a:r>
            <a:r>
              <a:rPr lang="en-US" dirty="0"/>
              <a:t> is reducing the learning rate over time (a.k.a. learning rate decay)</a:t>
            </a:r>
          </a:p>
          <a:p>
            <a:pPr lvl="2"/>
            <a:r>
              <a:rPr lang="en-US" dirty="0"/>
              <a:t>Approach 1: reduce the learning rate by some factor </a:t>
            </a:r>
            <a:r>
              <a:rPr lang="en-US" dirty="0">
                <a:solidFill>
                  <a:srgbClr val="FF0000"/>
                </a:solidFill>
              </a:rPr>
              <a:t>every few epochs</a:t>
            </a:r>
          </a:p>
          <a:p>
            <a:pPr lvl="3"/>
            <a:r>
              <a:rPr lang="en-US" dirty="0"/>
              <a:t>Typical values: reduce the learning rate by a half every 5 epochs, or divide by 10 every 20 epochs</a:t>
            </a:r>
          </a:p>
          <a:p>
            <a:pPr lvl="2"/>
            <a:r>
              <a:rPr lang="en-US" dirty="0"/>
              <a:t>Approach 2: </a:t>
            </a:r>
            <a:r>
              <a:rPr lang="en-US" dirty="0">
                <a:solidFill>
                  <a:srgbClr val="FF0000"/>
                </a:solidFill>
              </a:rPr>
              <a:t>exponential </a:t>
            </a:r>
            <a:r>
              <a:rPr lang="en-US" dirty="0"/>
              <a:t>or </a:t>
            </a:r>
            <a:r>
              <a:rPr lang="en-US" dirty="0">
                <a:solidFill>
                  <a:srgbClr val="FF0000"/>
                </a:solidFill>
              </a:rPr>
              <a:t>cosine decay </a:t>
            </a:r>
            <a:r>
              <a:rPr lang="en-US" dirty="0"/>
              <a:t>gradually</a:t>
            </a:r>
            <a:r>
              <a:rPr lang="en-US" dirty="0">
                <a:solidFill>
                  <a:srgbClr val="FF0000"/>
                </a:solidFill>
              </a:rPr>
              <a:t> </a:t>
            </a:r>
            <a:r>
              <a:rPr lang="en-US" dirty="0"/>
              <a:t>reduce the learning rate over time</a:t>
            </a:r>
          </a:p>
          <a:p>
            <a:pPr lvl="2"/>
            <a:r>
              <a:rPr lang="en-US" dirty="0"/>
              <a:t>Approach 3: reduce the learning rate by a constant (e.g., by half) whenever the </a:t>
            </a:r>
            <a:r>
              <a:rPr lang="en-US" dirty="0">
                <a:solidFill>
                  <a:srgbClr val="FF0000"/>
                </a:solidFill>
              </a:rPr>
              <a:t>validation loss stops improving</a:t>
            </a:r>
            <a:r>
              <a:rPr lang="en-US" dirty="0"/>
              <a:t> </a:t>
            </a:r>
          </a:p>
          <a:p>
            <a:pPr lvl="3"/>
            <a:r>
              <a:rPr lang="en-US" dirty="0"/>
              <a:t>In </a:t>
            </a:r>
            <a:r>
              <a:rPr lang="en-US" dirty="0" err="1"/>
              <a:t>TensorFlow</a:t>
            </a:r>
            <a:r>
              <a:rPr lang="en-US" dirty="0"/>
              <a:t>: </a:t>
            </a:r>
            <a:r>
              <a:rPr lang="en-US" dirty="0" err="1"/>
              <a:t>tf.keras.callbacks.ReduceLROnPleateau</a:t>
            </a:r>
            <a:r>
              <a:rPr lang="en-US" dirty="0"/>
              <a:t>()</a:t>
            </a:r>
          </a:p>
          <a:p>
            <a:pPr lvl="4"/>
            <a:r>
              <a:rPr lang="en-US" dirty="0"/>
              <a:t>Monitor: validation loss, factor: 0.1 (i.e., divide by 10), patience: 10 (how many epochs to wait before applying it), Minimum learning rate: 1e-6 (when to stop)</a:t>
            </a:r>
          </a:p>
          <a:p>
            <a:pPr lvl="1"/>
            <a:r>
              <a:rPr lang="en-US" b="1" i="1" dirty="0">
                <a:solidFill>
                  <a:srgbClr val="0070C0"/>
                </a:solidFill>
              </a:rPr>
              <a:t>Warmup</a:t>
            </a:r>
            <a:r>
              <a:rPr lang="en-US" dirty="0"/>
              <a:t> is gradually increasing the learning rate initially, and afterward let it cool down until the end of the training</a:t>
            </a:r>
          </a:p>
          <a:p>
            <a:pPr lvl="2"/>
            <a:endParaRPr lang="en-US" dirty="0"/>
          </a:p>
          <a:p>
            <a:endParaRPr lang="en-US" dirty="0"/>
          </a:p>
        </p:txBody>
      </p:sp>
      <p:sp>
        <p:nvSpPr>
          <p:cNvPr id="4" name="Content Placeholder 3">
            <a:extLst>
              <a:ext uri="{FF2B5EF4-FFF2-40B4-BE49-F238E27FC236}">
                <a16:creationId xmlns:a16="http://schemas.microsoft.com/office/drawing/2014/main" id="{F3091F55-24C8-4516-949D-6431ACFACDC6}"/>
              </a:ext>
            </a:extLst>
          </p:cNvPr>
          <p:cNvSpPr>
            <a:spLocks noGrp="1"/>
          </p:cNvSpPr>
          <p:nvPr>
            <p:ph idx="10"/>
          </p:nvPr>
        </p:nvSpPr>
        <p:spPr/>
        <p:txBody>
          <a:bodyPr/>
          <a:lstStyle/>
          <a:p>
            <a:r>
              <a:rPr lang="en-US" dirty="0"/>
              <a:t>Training Neural Networks</a:t>
            </a:r>
          </a:p>
          <a:p>
            <a:endParaRPr lang="en-US" dirty="0"/>
          </a:p>
        </p:txBody>
      </p:sp>
      <p:sp>
        <p:nvSpPr>
          <p:cNvPr id="6" name="AutoShape 4" descr="../_images/output_lr-scheduler_1dfeb6_65_0.svg"/>
          <p:cNvSpPr>
            <a:spLocks noChangeAspect="1" noChangeArrowheads="1"/>
          </p:cNvSpPr>
          <p:nvPr/>
        </p:nvSpPr>
        <p:spPr bwMode="auto">
          <a:xfrm>
            <a:off x="-1019472" y="5802571"/>
            <a:ext cx="1655894" cy="16558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356792" y="6054476"/>
            <a:ext cx="2368601" cy="1685458"/>
          </a:xfrm>
          <a:prstGeom prst="rect">
            <a:avLst/>
          </a:prstGeom>
        </p:spPr>
      </p:pic>
      <p:pic>
        <p:nvPicPr>
          <p:cNvPr id="8" name="Picture 7"/>
          <p:cNvPicPr>
            <a:picLocks noChangeAspect="1"/>
          </p:cNvPicPr>
          <p:nvPr/>
        </p:nvPicPr>
        <p:blipFill>
          <a:blip r:embed="rId4"/>
          <a:stretch>
            <a:fillRect/>
          </a:stretch>
        </p:blipFill>
        <p:spPr>
          <a:xfrm>
            <a:off x="4357093" y="6073384"/>
            <a:ext cx="2256283" cy="1629240"/>
          </a:xfrm>
          <a:prstGeom prst="rect">
            <a:avLst/>
          </a:prstGeom>
        </p:spPr>
      </p:pic>
      <p:pic>
        <p:nvPicPr>
          <p:cNvPr id="9" name="Picture 8"/>
          <p:cNvPicPr>
            <a:picLocks noChangeAspect="1"/>
          </p:cNvPicPr>
          <p:nvPr/>
        </p:nvPicPr>
        <p:blipFill>
          <a:blip r:embed="rId5"/>
          <a:stretch>
            <a:fillRect/>
          </a:stretch>
        </p:blipFill>
        <p:spPr>
          <a:xfrm>
            <a:off x="6957044" y="6118448"/>
            <a:ext cx="2255090" cy="1602301"/>
          </a:xfrm>
          <a:prstGeom prst="rect">
            <a:avLst/>
          </a:prstGeom>
        </p:spPr>
      </p:pic>
      <p:sp>
        <p:nvSpPr>
          <p:cNvPr id="10" name="TextBox 9"/>
          <p:cNvSpPr txBox="1"/>
          <p:nvPr/>
        </p:nvSpPr>
        <p:spPr>
          <a:xfrm>
            <a:off x="1572816" y="5789615"/>
            <a:ext cx="2016224" cy="307777"/>
          </a:xfrm>
          <a:prstGeom prst="rect">
            <a:avLst/>
          </a:prstGeom>
          <a:noFill/>
        </p:spPr>
        <p:txBody>
          <a:bodyPr wrap="square" rtlCol="0">
            <a:spAutoFit/>
          </a:bodyPr>
          <a:lstStyle/>
          <a:p>
            <a:pPr algn="ctr"/>
            <a:r>
              <a:rPr lang="en-US" sz="1400" dirty="0"/>
              <a:t>Exponential decay</a:t>
            </a:r>
          </a:p>
        </p:txBody>
      </p:sp>
      <p:sp>
        <p:nvSpPr>
          <p:cNvPr id="11" name="TextBox 10"/>
          <p:cNvSpPr txBox="1"/>
          <p:nvPr/>
        </p:nvSpPr>
        <p:spPr>
          <a:xfrm>
            <a:off x="4486613" y="5802571"/>
            <a:ext cx="2016224" cy="307777"/>
          </a:xfrm>
          <a:prstGeom prst="rect">
            <a:avLst/>
          </a:prstGeom>
          <a:noFill/>
        </p:spPr>
        <p:txBody>
          <a:bodyPr wrap="square" rtlCol="0">
            <a:spAutoFit/>
          </a:bodyPr>
          <a:lstStyle/>
          <a:p>
            <a:pPr algn="ctr"/>
            <a:r>
              <a:rPr lang="en-US" sz="1400" dirty="0"/>
              <a:t>Cosine decay</a:t>
            </a:r>
          </a:p>
        </p:txBody>
      </p:sp>
      <p:sp>
        <p:nvSpPr>
          <p:cNvPr id="12" name="TextBox 11"/>
          <p:cNvSpPr txBox="1"/>
          <p:nvPr/>
        </p:nvSpPr>
        <p:spPr>
          <a:xfrm>
            <a:off x="7117432" y="5830416"/>
            <a:ext cx="2016224" cy="307777"/>
          </a:xfrm>
          <a:prstGeom prst="rect">
            <a:avLst/>
          </a:prstGeom>
          <a:noFill/>
        </p:spPr>
        <p:txBody>
          <a:bodyPr wrap="square" rtlCol="0">
            <a:spAutoFit/>
          </a:bodyPr>
          <a:lstStyle/>
          <a:p>
            <a:pPr algn="ctr"/>
            <a:r>
              <a:rPr lang="en-US" sz="1400" dirty="0"/>
              <a:t>Warmup</a:t>
            </a:r>
          </a:p>
        </p:txBody>
      </p:sp>
    </p:spTree>
    <p:extLst>
      <p:ext uri="{BB962C8B-B14F-4D97-AF65-F5344CB8AC3E}">
        <p14:creationId xmlns:p14="http://schemas.microsoft.com/office/powerpoint/2010/main" val="128142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Vanishing Gradient Problem</a:t>
            </a:r>
          </a:p>
        </p:txBody>
      </p:sp>
      <p:sp>
        <p:nvSpPr>
          <p:cNvPr id="3" name="Content Placeholder 2"/>
          <p:cNvSpPr>
            <a:spLocks noGrp="1"/>
          </p:cNvSpPr>
          <p:nvPr>
            <p:ph idx="1"/>
          </p:nvPr>
        </p:nvSpPr>
        <p:spPr/>
        <p:txBody>
          <a:bodyPr/>
          <a:lstStyle/>
          <a:p>
            <a:r>
              <a:rPr lang="en-US" dirty="0"/>
              <a:t>In some cases, during training, the gradients can become either very small (vanishing gradients) of very large (exploding gradients)</a:t>
            </a:r>
          </a:p>
          <a:p>
            <a:pPr lvl="1"/>
            <a:r>
              <a:rPr lang="en-US" dirty="0"/>
              <a:t>They result in very small or very large update of the parameters</a:t>
            </a:r>
          </a:p>
          <a:p>
            <a:pPr lvl="1"/>
            <a:r>
              <a:rPr lang="en-US" dirty="0"/>
              <a:t>Solutions: change learning rate, </a:t>
            </a:r>
            <a:r>
              <a:rPr lang="en-US" dirty="0" err="1"/>
              <a:t>ReLU</a:t>
            </a:r>
            <a:r>
              <a:rPr lang="en-US" dirty="0"/>
              <a:t> activations, regularization, LSTM units in RNNs</a:t>
            </a:r>
          </a:p>
        </p:txBody>
      </p:sp>
      <p:sp>
        <p:nvSpPr>
          <p:cNvPr id="4" name="Content Placeholder 3">
            <a:extLst>
              <a:ext uri="{FF2B5EF4-FFF2-40B4-BE49-F238E27FC236}">
                <a16:creationId xmlns:a16="http://schemas.microsoft.com/office/drawing/2014/main" id="{7C466B87-7F56-4D6E-9004-C5EE013FBEBF}"/>
              </a:ext>
            </a:extLst>
          </p:cNvPr>
          <p:cNvSpPr>
            <a:spLocks noGrp="1"/>
          </p:cNvSpPr>
          <p:nvPr>
            <p:ph idx="10"/>
          </p:nvPr>
        </p:nvSpPr>
        <p:spPr/>
        <p:txBody>
          <a:bodyPr/>
          <a:lstStyle/>
          <a:p>
            <a:r>
              <a:rPr lang="en-US" dirty="0"/>
              <a:t>Training Neural Networks</a:t>
            </a:r>
          </a:p>
          <a:p>
            <a:endParaRPr lang="en-US" dirty="0"/>
          </a:p>
        </p:txBody>
      </p:sp>
      <p:sp>
        <p:nvSpPr>
          <p:cNvPr id="10" name="矩形 136"/>
          <p:cNvSpPr/>
          <p:nvPr/>
        </p:nvSpPr>
        <p:spPr>
          <a:xfrm>
            <a:off x="3050722" y="386177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1" name="矩形 137"/>
          <p:cNvSpPr/>
          <p:nvPr/>
        </p:nvSpPr>
        <p:spPr>
          <a:xfrm>
            <a:off x="4376308" y="384542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矩形 138"/>
          <p:cNvSpPr/>
          <p:nvPr/>
        </p:nvSpPr>
        <p:spPr>
          <a:xfrm>
            <a:off x="6409645" y="387256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40"/>
          <p:cNvSpPr/>
          <p:nvPr/>
        </p:nvSpPr>
        <p:spPr>
          <a:xfrm>
            <a:off x="1867619" y="388941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4" name="直線單箭頭接點 141"/>
          <p:cNvCxnSpPr/>
          <p:nvPr/>
        </p:nvCxnSpPr>
        <p:spPr>
          <a:xfrm>
            <a:off x="6796452" y="4920989"/>
            <a:ext cx="7012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2"/>
          <p:cNvCxnSpPr/>
          <p:nvPr/>
        </p:nvCxnSpPr>
        <p:spPr>
          <a:xfrm>
            <a:off x="6905768" y="6166879"/>
            <a:ext cx="5919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43"/>
          <p:cNvCxnSpPr/>
          <p:nvPr/>
        </p:nvCxnSpPr>
        <p:spPr>
          <a:xfrm>
            <a:off x="6772568" y="4142186"/>
            <a:ext cx="72518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44"/>
          <p:cNvSpPr/>
          <p:nvPr/>
        </p:nvSpPr>
        <p:spPr>
          <a:xfrm>
            <a:off x="1936007" y="460710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8" name="矩形 145"/>
          <p:cNvSpPr/>
          <p:nvPr/>
        </p:nvSpPr>
        <p:spPr>
          <a:xfrm>
            <a:off x="1941825" y="403677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ext uri="{D42A27DB-BD31-4B8C-83A1-F6EECF244321}">
                <p14:modId xmlns:p14="http://schemas.microsoft.com/office/powerpoint/2010/main" val="1897751510"/>
              </p:ext>
            </p:extLst>
          </p:nvPr>
        </p:nvGraphicFramePr>
        <p:xfrm>
          <a:off x="1954524" y="3941529"/>
          <a:ext cx="325438" cy="461962"/>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47" name="Object 12"/>
                      <p:cNvPicPr>
                        <a:picLocks noChangeAspect="1" noChangeArrowheads="1"/>
                      </p:cNvPicPr>
                      <p:nvPr/>
                    </p:nvPicPr>
                    <p:blipFill>
                      <a:blip r:embed="rId3"/>
                      <a:srcRect/>
                      <a:stretch>
                        <a:fillRect/>
                      </a:stretch>
                    </p:blipFill>
                    <p:spPr bwMode="auto">
                      <a:xfrm>
                        <a:off x="1954524" y="394152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2"/>
          <p:cNvGraphicFramePr>
            <a:graphicFrameLocks noChangeAspect="1"/>
          </p:cNvGraphicFramePr>
          <p:nvPr>
            <p:extLst>
              <p:ext uri="{D42A27DB-BD31-4B8C-83A1-F6EECF244321}">
                <p14:modId xmlns:p14="http://schemas.microsoft.com/office/powerpoint/2010/main" val="3581467417"/>
              </p:ext>
            </p:extLst>
          </p:nvPr>
        </p:nvGraphicFramePr>
        <p:xfrm>
          <a:off x="1959820" y="4524258"/>
          <a:ext cx="352425" cy="461963"/>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48" name="Object 12"/>
                      <p:cNvPicPr>
                        <a:picLocks noChangeAspect="1" noChangeArrowheads="1"/>
                      </p:cNvPicPr>
                      <p:nvPr/>
                    </p:nvPicPr>
                    <p:blipFill>
                      <a:blip r:embed="rId5"/>
                      <a:srcRect/>
                      <a:stretch>
                        <a:fillRect/>
                      </a:stretch>
                    </p:blipFill>
                    <p:spPr bwMode="auto">
                      <a:xfrm>
                        <a:off x="1959820" y="452425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橢圓 148"/>
          <p:cNvSpPr/>
          <p:nvPr/>
        </p:nvSpPr>
        <p:spPr>
          <a:xfrm>
            <a:off x="3147832" y="387277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149"/>
          <p:cNvSpPr/>
          <p:nvPr/>
        </p:nvSpPr>
        <p:spPr>
          <a:xfrm>
            <a:off x="3150174" y="465134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150"/>
          <p:cNvSpPr/>
          <p:nvPr/>
        </p:nvSpPr>
        <p:spPr>
          <a:xfrm>
            <a:off x="3138541" y="587935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文字方塊 151"/>
          <p:cNvSpPr txBox="1"/>
          <p:nvPr/>
        </p:nvSpPr>
        <p:spPr>
          <a:xfrm rot="5400000">
            <a:off x="3135794"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5" name="矩形 152"/>
          <p:cNvSpPr/>
          <p:nvPr/>
        </p:nvSpPr>
        <p:spPr>
          <a:xfrm>
            <a:off x="1945532" y="600486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6" name="Object 12"/>
          <p:cNvGraphicFramePr>
            <a:graphicFrameLocks noChangeAspect="1"/>
          </p:cNvGraphicFramePr>
          <p:nvPr>
            <p:extLst>
              <p:ext uri="{D42A27DB-BD31-4B8C-83A1-F6EECF244321}">
                <p14:modId xmlns:p14="http://schemas.microsoft.com/office/powerpoint/2010/main" val="2225129259"/>
              </p:ext>
            </p:extLst>
          </p:nvPr>
        </p:nvGraphicFramePr>
        <p:xfrm>
          <a:off x="1942416" y="5908611"/>
          <a:ext cx="407988" cy="488950"/>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54" name="Object 12"/>
                      <p:cNvPicPr>
                        <a:picLocks noChangeAspect="1" noChangeArrowheads="1"/>
                      </p:cNvPicPr>
                      <p:nvPr/>
                    </p:nvPicPr>
                    <p:blipFill>
                      <a:blip r:embed="rId7"/>
                      <a:srcRect/>
                      <a:stretch>
                        <a:fillRect/>
                      </a:stretch>
                    </p:blipFill>
                    <p:spPr bwMode="auto">
                      <a:xfrm>
                        <a:off x="1942416" y="590861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文字方塊 154"/>
          <p:cNvSpPr txBox="1"/>
          <p:nvPr/>
        </p:nvSpPr>
        <p:spPr>
          <a:xfrm rot="5400000">
            <a:off x="1821464" y="52898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8" name="橢圓 155"/>
          <p:cNvSpPr/>
          <p:nvPr/>
        </p:nvSpPr>
        <p:spPr>
          <a:xfrm>
            <a:off x="4463394" y="387277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156"/>
          <p:cNvSpPr/>
          <p:nvPr/>
        </p:nvSpPr>
        <p:spPr>
          <a:xfrm>
            <a:off x="4465736" y="46513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橢圓 157"/>
          <p:cNvSpPr/>
          <p:nvPr/>
        </p:nvSpPr>
        <p:spPr>
          <a:xfrm>
            <a:off x="4454103" y="587935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文字方塊 158"/>
          <p:cNvSpPr txBox="1"/>
          <p:nvPr/>
        </p:nvSpPr>
        <p:spPr>
          <a:xfrm rot="5400000">
            <a:off x="4451356" y="530165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橢圓 159"/>
          <p:cNvSpPr/>
          <p:nvPr/>
        </p:nvSpPr>
        <p:spPr>
          <a:xfrm>
            <a:off x="6485489" y="386446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3" name="橢圓 160"/>
          <p:cNvSpPr/>
          <p:nvPr/>
        </p:nvSpPr>
        <p:spPr>
          <a:xfrm>
            <a:off x="6487831" y="462437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4" name="橢圓 161"/>
          <p:cNvSpPr/>
          <p:nvPr/>
        </p:nvSpPr>
        <p:spPr>
          <a:xfrm>
            <a:off x="6494859" y="587104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5" name="文字方塊 162"/>
          <p:cNvSpPr txBox="1"/>
          <p:nvPr/>
        </p:nvSpPr>
        <p:spPr>
          <a:xfrm rot="5400000">
            <a:off x="6492112" y="529017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6" name="文字方塊 163"/>
          <p:cNvSpPr txBox="1"/>
          <p:nvPr/>
        </p:nvSpPr>
        <p:spPr>
          <a:xfrm>
            <a:off x="5035439" y="38141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7" name="文字方塊 164"/>
          <p:cNvSpPr txBox="1"/>
          <p:nvPr/>
        </p:nvSpPr>
        <p:spPr>
          <a:xfrm>
            <a:off x="5053062" y="45996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8" name="文字方塊 165"/>
          <p:cNvSpPr txBox="1"/>
          <p:nvPr/>
        </p:nvSpPr>
        <p:spPr>
          <a:xfrm>
            <a:off x="5065242" y="585598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9" name="直線單箭頭接點 166"/>
          <p:cNvCxnSpPr>
            <a:stCxn id="21" idx="6"/>
            <a:endCxn id="28" idx="2"/>
          </p:cNvCxnSpPr>
          <p:nvPr/>
        </p:nvCxnSpPr>
        <p:spPr>
          <a:xfrm>
            <a:off x="3721990" y="41598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67"/>
          <p:cNvCxnSpPr/>
          <p:nvPr/>
        </p:nvCxnSpPr>
        <p:spPr>
          <a:xfrm>
            <a:off x="3721990" y="495160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68"/>
          <p:cNvCxnSpPr/>
          <p:nvPr/>
        </p:nvCxnSpPr>
        <p:spPr>
          <a:xfrm>
            <a:off x="3712699" y="617357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69"/>
          <p:cNvCxnSpPr>
            <a:stCxn id="22" idx="6"/>
            <a:endCxn id="28" idx="2"/>
          </p:cNvCxnSpPr>
          <p:nvPr/>
        </p:nvCxnSpPr>
        <p:spPr>
          <a:xfrm flipV="1">
            <a:off x="3724332" y="415985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70"/>
          <p:cNvCxnSpPr>
            <a:stCxn id="21" idx="6"/>
            <a:endCxn id="29" idx="2"/>
          </p:cNvCxnSpPr>
          <p:nvPr/>
        </p:nvCxnSpPr>
        <p:spPr>
          <a:xfrm>
            <a:off x="3721990" y="415985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71"/>
          <p:cNvCxnSpPr>
            <a:stCxn id="21" idx="6"/>
            <a:endCxn id="30" idx="2"/>
          </p:cNvCxnSpPr>
          <p:nvPr/>
        </p:nvCxnSpPr>
        <p:spPr>
          <a:xfrm>
            <a:off x="3721990" y="415985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72"/>
          <p:cNvCxnSpPr>
            <a:stCxn id="22" idx="6"/>
            <a:endCxn id="30" idx="2"/>
          </p:cNvCxnSpPr>
          <p:nvPr/>
        </p:nvCxnSpPr>
        <p:spPr>
          <a:xfrm>
            <a:off x="3724332" y="493842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73"/>
          <p:cNvCxnSpPr>
            <a:stCxn id="23" idx="6"/>
            <a:endCxn id="28" idx="2"/>
          </p:cNvCxnSpPr>
          <p:nvPr/>
        </p:nvCxnSpPr>
        <p:spPr>
          <a:xfrm flipV="1">
            <a:off x="3712699" y="415985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74"/>
          <p:cNvCxnSpPr>
            <a:stCxn id="23" idx="6"/>
            <a:endCxn id="29" idx="2"/>
          </p:cNvCxnSpPr>
          <p:nvPr/>
        </p:nvCxnSpPr>
        <p:spPr>
          <a:xfrm flipV="1">
            <a:off x="3712699" y="493842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75"/>
          <p:cNvCxnSpPr>
            <a:endCxn id="21" idx="2"/>
          </p:cNvCxnSpPr>
          <p:nvPr/>
        </p:nvCxnSpPr>
        <p:spPr>
          <a:xfrm flipV="1">
            <a:off x="2288432" y="415985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176"/>
          <p:cNvCxnSpPr>
            <a:stCxn id="18" idx="3"/>
            <a:endCxn id="22" idx="2"/>
          </p:cNvCxnSpPr>
          <p:nvPr/>
        </p:nvCxnSpPr>
        <p:spPr>
          <a:xfrm>
            <a:off x="2284725" y="420822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177"/>
          <p:cNvCxnSpPr>
            <a:stCxn id="18" idx="3"/>
            <a:endCxn id="23" idx="2"/>
          </p:cNvCxnSpPr>
          <p:nvPr/>
        </p:nvCxnSpPr>
        <p:spPr>
          <a:xfrm>
            <a:off x="2284725" y="420822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78"/>
          <p:cNvCxnSpPr>
            <a:stCxn id="20" idx="3"/>
            <a:endCxn id="21" idx="2"/>
          </p:cNvCxnSpPr>
          <p:nvPr/>
        </p:nvCxnSpPr>
        <p:spPr>
          <a:xfrm flipV="1">
            <a:off x="2312245" y="415985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79"/>
          <p:cNvCxnSpPr>
            <a:stCxn id="17" idx="3"/>
            <a:endCxn id="22" idx="2"/>
          </p:cNvCxnSpPr>
          <p:nvPr/>
        </p:nvCxnSpPr>
        <p:spPr>
          <a:xfrm>
            <a:off x="2278907" y="477855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80"/>
          <p:cNvCxnSpPr>
            <a:stCxn id="17" idx="3"/>
            <a:endCxn id="23" idx="2"/>
          </p:cNvCxnSpPr>
          <p:nvPr/>
        </p:nvCxnSpPr>
        <p:spPr>
          <a:xfrm>
            <a:off x="2278907" y="477855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81"/>
          <p:cNvCxnSpPr>
            <a:stCxn id="26" idx="3"/>
            <a:endCxn id="21" idx="2"/>
          </p:cNvCxnSpPr>
          <p:nvPr/>
        </p:nvCxnSpPr>
        <p:spPr>
          <a:xfrm flipV="1">
            <a:off x="2350404" y="415985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82"/>
          <p:cNvCxnSpPr>
            <a:stCxn id="26" idx="3"/>
            <a:endCxn id="22" idx="2"/>
          </p:cNvCxnSpPr>
          <p:nvPr/>
        </p:nvCxnSpPr>
        <p:spPr>
          <a:xfrm flipV="1">
            <a:off x="2324035" y="493842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83"/>
          <p:cNvCxnSpPr>
            <a:stCxn id="26" idx="3"/>
            <a:endCxn id="23" idx="2"/>
          </p:cNvCxnSpPr>
          <p:nvPr/>
        </p:nvCxnSpPr>
        <p:spPr>
          <a:xfrm>
            <a:off x="2324035" y="615303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7" name="群組 6"/>
          <p:cNvGrpSpPr/>
          <p:nvPr/>
        </p:nvGrpSpPr>
        <p:grpSpPr>
          <a:xfrm>
            <a:off x="7483192" y="3829075"/>
            <a:ext cx="642352" cy="2587672"/>
            <a:chOff x="7668524" y="1462486"/>
            <a:chExt cx="642352" cy="2587672"/>
          </a:xfrm>
        </p:grpSpPr>
        <p:sp>
          <p:nvSpPr>
            <p:cNvPr id="58" name="文字方塊 184"/>
            <p:cNvSpPr txBox="1"/>
            <p:nvPr/>
          </p:nvSpPr>
          <p:spPr>
            <a:xfrm rot="5400000">
              <a:off x="7610714" y="29813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文字方塊 185"/>
            <p:cNvSpPr txBox="1"/>
            <p:nvPr/>
          </p:nvSpPr>
          <p:spPr>
            <a:xfrm>
              <a:off x="7679807" y="146248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60" name="文字方塊 186"/>
            <p:cNvSpPr txBox="1"/>
            <p:nvPr/>
          </p:nvSpPr>
          <p:spPr>
            <a:xfrm>
              <a:off x="7668524" y="2260706"/>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61" name="文字方塊 187"/>
            <p:cNvSpPr txBox="1"/>
            <p:nvPr/>
          </p:nvSpPr>
          <p:spPr>
            <a:xfrm>
              <a:off x="7668524" y="3526938"/>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cxnSp>
        <p:nvCxnSpPr>
          <p:cNvPr id="62" name="直線單箭頭接點 188"/>
          <p:cNvCxnSpPr/>
          <p:nvPr/>
        </p:nvCxnSpPr>
        <p:spPr>
          <a:xfrm>
            <a:off x="5746089" y="4171438"/>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189"/>
          <p:cNvCxnSpPr/>
          <p:nvPr/>
        </p:nvCxnSpPr>
        <p:spPr>
          <a:xfrm>
            <a:off x="5746089" y="496319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190"/>
          <p:cNvCxnSpPr/>
          <p:nvPr/>
        </p:nvCxnSpPr>
        <p:spPr>
          <a:xfrm>
            <a:off x="5736798" y="6185159"/>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191"/>
          <p:cNvCxnSpPr/>
          <p:nvPr/>
        </p:nvCxnSpPr>
        <p:spPr>
          <a:xfrm flipV="1">
            <a:off x="5748431" y="4171438"/>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192"/>
          <p:cNvCxnSpPr/>
          <p:nvPr/>
        </p:nvCxnSpPr>
        <p:spPr>
          <a:xfrm>
            <a:off x="5746089" y="4171438"/>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193"/>
          <p:cNvCxnSpPr/>
          <p:nvPr/>
        </p:nvCxnSpPr>
        <p:spPr>
          <a:xfrm>
            <a:off x="5746089" y="4171438"/>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194"/>
          <p:cNvCxnSpPr/>
          <p:nvPr/>
        </p:nvCxnSpPr>
        <p:spPr>
          <a:xfrm>
            <a:off x="5748431" y="4950008"/>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195"/>
          <p:cNvCxnSpPr/>
          <p:nvPr/>
        </p:nvCxnSpPr>
        <p:spPr>
          <a:xfrm flipV="1">
            <a:off x="5736798" y="4171438"/>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196"/>
          <p:cNvCxnSpPr/>
          <p:nvPr/>
        </p:nvCxnSpPr>
        <p:spPr>
          <a:xfrm flipV="1">
            <a:off x="5736798" y="4950008"/>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矩形圖說文字 127"/>
          <p:cNvSpPr/>
          <p:nvPr/>
        </p:nvSpPr>
        <p:spPr>
          <a:xfrm>
            <a:off x="1578616" y="6725599"/>
            <a:ext cx="3883612" cy="403543"/>
          </a:xfrm>
          <a:prstGeom prst="wedgeRectCallout">
            <a:avLst>
              <a:gd name="adj1" fmla="val 11157"/>
              <a:gd name="adj2" fmla="val -1851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Small gradients, learns very slow</a:t>
            </a:r>
            <a:endParaRPr lang="zh-TW" altLang="en-US" sz="2000" dirty="0"/>
          </a:p>
        </p:txBody>
      </p:sp>
      <p:sp>
        <p:nvSpPr>
          <p:cNvPr id="72" name="TextBox 71">
            <a:extLst>
              <a:ext uri="{FF2B5EF4-FFF2-40B4-BE49-F238E27FC236}">
                <a16:creationId xmlns:a16="http://schemas.microsoft.com/office/drawing/2014/main" id="{B12FA439-A590-47C8-8F8A-CD119D8CE28D}"/>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405852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p>
        </p:txBody>
      </p:sp>
      <p:sp>
        <p:nvSpPr>
          <p:cNvPr id="3" name="Content Placeholder 2"/>
          <p:cNvSpPr>
            <a:spLocks noGrp="1"/>
          </p:cNvSpPr>
          <p:nvPr>
            <p:ph idx="1"/>
          </p:nvPr>
        </p:nvSpPr>
        <p:spPr>
          <a:xfrm>
            <a:off x="276673" y="2090803"/>
            <a:ext cx="5030949" cy="5367667"/>
          </a:xfrm>
        </p:spPr>
        <p:txBody>
          <a:bodyPr/>
          <a:lstStyle/>
          <a:p>
            <a:r>
              <a:rPr lang="en-US" b="1" i="1" dirty="0" err="1">
                <a:solidFill>
                  <a:srgbClr val="0070C0"/>
                </a:solidFill>
              </a:rPr>
              <a:t>Underfitting</a:t>
            </a:r>
            <a:endParaRPr lang="en-US" dirty="0"/>
          </a:p>
          <a:p>
            <a:pPr lvl="1"/>
            <a:r>
              <a:rPr lang="en-US" dirty="0"/>
              <a:t>The model is too “simple” to represent all the relevant class characteristics</a:t>
            </a:r>
          </a:p>
          <a:p>
            <a:pPr lvl="1"/>
            <a:r>
              <a:rPr lang="en-US" dirty="0"/>
              <a:t>E.g., model with too few parameters</a:t>
            </a:r>
          </a:p>
          <a:p>
            <a:pPr lvl="1"/>
            <a:r>
              <a:rPr lang="en-US" dirty="0"/>
              <a:t>Produces high error on the training set and high error on the validation set</a:t>
            </a:r>
          </a:p>
          <a:p>
            <a:endParaRPr lang="en-US" b="1" i="1" dirty="0">
              <a:solidFill>
                <a:srgbClr val="0070C0"/>
              </a:solidFill>
            </a:endParaRPr>
          </a:p>
          <a:p>
            <a:endParaRPr lang="en-US" b="1" i="1" dirty="0">
              <a:solidFill>
                <a:srgbClr val="0070C0"/>
              </a:solidFill>
            </a:endParaRPr>
          </a:p>
          <a:p>
            <a:r>
              <a:rPr lang="en-US" b="1" i="1" dirty="0">
                <a:solidFill>
                  <a:srgbClr val="0070C0"/>
                </a:solidFill>
              </a:rPr>
              <a:t>Overfitting</a:t>
            </a:r>
          </a:p>
          <a:p>
            <a:pPr lvl="1"/>
            <a:r>
              <a:rPr lang="en-US" dirty="0"/>
              <a:t>The model is too “complex” and fits irrelevant characteristics (noise) in the data</a:t>
            </a:r>
          </a:p>
          <a:p>
            <a:pPr lvl="1"/>
            <a:r>
              <a:rPr lang="en-US" dirty="0"/>
              <a:t>E.g., model with too many parameters</a:t>
            </a:r>
          </a:p>
          <a:p>
            <a:pPr lvl="1"/>
            <a:r>
              <a:rPr lang="en-US" dirty="0"/>
              <a:t>Produces low error on the training error and high error on the validation set</a:t>
            </a:r>
          </a:p>
          <a:p>
            <a:endParaRPr lang="en-US" dirty="0"/>
          </a:p>
        </p:txBody>
      </p:sp>
      <p:sp>
        <p:nvSpPr>
          <p:cNvPr id="6" name="Content Placeholder 5">
            <a:extLst>
              <a:ext uri="{FF2B5EF4-FFF2-40B4-BE49-F238E27FC236}">
                <a16:creationId xmlns:a16="http://schemas.microsoft.com/office/drawing/2014/main" id="{B07FBA42-F4FA-48B9-8C14-533E6DE702ED}"/>
              </a:ext>
            </a:extLst>
          </p:cNvPr>
          <p:cNvSpPr>
            <a:spLocks noGrp="1"/>
          </p:cNvSpPr>
          <p:nvPr>
            <p:ph idx="10"/>
          </p:nvPr>
        </p:nvSpPr>
        <p:spPr/>
        <p:txBody>
          <a:bodyPr/>
          <a:lstStyle/>
          <a:p>
            <a:r>
              <a:rPr lang="en-US" dirty="0"/>
              <a:t>Generalization</a:t>
            </a:r>
          </a:p>
        </p:txBody>
      </p:sp>
      <p:pic>
        <p:nvPicPr>
          <p:cNvPr id="10"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4733" t="38327" b="31597"/>
          <a:stretch/>
        </p:blipFill>
        <p:spPr bwMode="auto">
          <a:xfrm>
            <a:off x="5533256" y="5052421"/>
            <a:ext cx="2136093" cy="20143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75816" t="69720"/>
          <a:stretch/>
        </p:blipFill>
        <p:spPr bwMode="auto">
          <a:xfrm>
            <a:off x="7894983" y="5052421"/>
            <a:ext cx="2030761" cy="20143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69722" r="54512" b="202"/>
          <a:stretch/>
        </p:blipFill>
        <p:spPr bwMode="auto">
          <a:xfrm>
            <a:off x="7669349" y="2350824"/>
            <a:ext cx="2184387" cy="2089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echniques for handling underfitting and overfitting in Machine Learning |  by Manpreet Singh Minhas | Towards Data Science"/>
          <p:cNvPicPr>
            <a:picLocks noChangeAspect="1" noChangeArrowheads="1"/>
          </p:cNvPicPr>
          <p:nvPr/>
        </p:nvPicPr>
        <p:blipFill rotWithShape="1">
          <a:blip r:embed="rId2">
            <a:extLst>
              <a:ext uri="{28A0092B-C50C-407E-A947-70E740481C1C}">
                <a14:useLocalDpi xmlns:a14="http://schemas.microsoft.com/office/drawing/2010/main" val="0"/>
              </a:ext>
            </a:extLst>
          </a:blip>
          <a:srcRect l="20578" t="38582" r="54863" b="31567"/>
          <a:stretch/>
        </p:blipFill>
        <p:spPr bwMode="auto">
          <a:xfrm>
            <a:off x="5533256" y="2349768"/>
            <a:ext cx="2088232" cy="20108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304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458621"/>
            <a:ext cx="10058400" cy="1050573"/>
          </a:xfrm>
        </p:spPr>
        <p:txBody>
          <a:bodyPr>
            <a:normAutofit/>
          </a:bodyPr>
          <a:lstStyle/>
          <a:p>
            <a:r>
              <a:rPr lang="en-US" dirty="0"/>
              <a:t>Overfitting</a:t>
            </a:r>
          </a:p>
        </p:txBody>
      </p:sp>
      <p:sp>
        <p:nvSpPr>
          <p:cNvPr id="3" name="Content Placeholder 2"/>
          <p:cNvSpPr>
            <a:spLocks noGrp="1"/>
          </p:cNvSpPr>
          <p:nvPr>
            <p:ph idx="1"/>
          </p:nvPr>
        </p:nvSpPr>
        <p:spPr>
          <a:xfrm>
            <a:off x="276673" y="2090803"/>
            <a:ext cx="9584265" cy="5367667"/>
          </a:xfrm>
        </p:spPr>
        <p:txBody>
          <a:bodyPr/>
          <a:lstStyle/>
          <a:p>
            <a:r>
              <a:rPr lang="en-US" dirty="0"/>
              <a:t>Overfitting – a model with high capacity fits the noise in the data instead of the underlying relationship</a:t>
            </a:r>
          </a:p>
          <a:p>
            <a:endParaRPr lang="en-US" dirty="0"/>
          </a:p>
          <a:p>
            <a:endParaRPr lang="en-US" dirty="0"/>
          </a:p>
          <a:p>
            <a:endParaRPr lang="en-US" dirty="0"/>
          </a:p>
        </p:txBody>
      </p:sp>
      <p:sp>
        <p:nvSpPr>
          <p:cNvPr id="8" name="Content Placeholder 7">
            <a:extLst>
              <a:ext uri="{FF2B5EF4-FFF2-40B4-BE49-F238E27FC236}">
                <a16:creationId xmlns:a16="http://schemas.microsoft.com/office/drawing/2014/main" id="{31262A09-6F66-4DFB-9B20-03A632E4F017}"/>
              </a:ext>
            </a:extLst>
          </p:cNvPr>
          <p:cNvSpPr>
            <a:spLocks noGrp="1"/>
          </p:cNvSpPr>
          <p:nvPr>
            <p:ph idx="10"/>
          </p:nvPr>
        </p:nvSpPr>
        <p:spPr>
          <a:xfrm>
            <a:off x="276673" y="1509936"/>
            <a:ext cx="6192687" cy="350293"/>
          </a:xfrm>
        </p:spPr>
        <p:txBody>
          <a:bodyPr/>
          <a:lstStyle/>
          <a:p>
            <a:r>
              <a:rPr lang="en-US" dirty="0"/>
              <a:t>Generalization</a:t>
            </a:r>
          </a:p>
        </p:txBody>
      </p:sp>
      <p:pic>
        <p:nvPicPr>
          <p:cNvPr id="4" name="Εικόνα 19"/>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 b="18611"/>
          <a:stretch/>
        </p:blipFill>
        <p:spPr>
          <a:xfrm>
            <a:off x="5821288" y="5247580"/>
            <a:ext cx="3635902" cy="2173783"/>
          </a:xfrm>
          <a:prstGeom prst="rect">
            <a:avLst/>
          </a:prstGeom>
        </p:spPr>
      </p:pic>
      <p:sp>
        <p:nvSpPr>
          <p:cNvPr id="5" name="TextBox 4"/>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5"/>
              </a:rPr>
              <a:t>http://cs231n.github.io/assets/nn1/layer_sizes.jpeg</a:t>
            </a:r>
            <a:endParaRPr lang="en-US" sz="1000" dirty="0"/>
          </a:p>
        </p:txBody>
      </p:sp>
      <p:pic>
        <p:nvPicPr>
          <p:cNvPr id="6" name="Εικόνα 12">
            <a:extLst>
              <a:ext uri="{FF2B5EF4-FFF2-40B4-BE49-F238E27FC236}">
                <a16:creationId xmlns:a16="http://schemas.microsoft.com/office/drawing/2014/main" id="{E2DFE7DF-857A-4E01-8815-C42087CD35E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2024027" y="2936553"/>
            <a:ext cx="5381438" cy="2173783"/>
          </a:xfrm>
          <a:prstGeom prst="rect">
            <a:avLst/>
          </a:prstGeom>
        </p:spPr>
      </p:pic>
      <p:sp>
        <p:nvSpPr>
          <p:cNvPr id="7" name="Content Placeholder 2">
            <a:extLst>
              <a:ext uri="{FF2B5EF4-FFF2-40B4-BE49-F238E27FC236}">
                <a16:creationId xmlns:a16="http://schemas.microsoft.com/office/drawing/2014/main" id="{D0D8AFCC-962C-4D15-B94B-21027735CBA4}"/>
              </a:ext>
            </a:extLst>
          </p:cNvPr>
          <p:cNvSpPr txBox="1">
            <a:spLocks/>
          </p:cNvSpPr>
          <p:nvPr/>
        </p:nvSpPr>
        <p:spPr>
          <a:xfrm>
            <a:off x="276673" y="5614392"/>
            <a:ext cx="5040559" cy="1440160"/>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dirty="0"/>
              <a:t>The model may fit the training data very well, but fails to </a:t>
            </a:r>
            <a:r>
              <a:rPr lang="en-US" sz="2000" dirty="0">
                <a:solidFill>
                  <a:srgbClr val="FF0000"/>
                </a:solidFill>
              </a:rPr>
              <a:t>generalize</a:t>
            </a:r>
            <a:r>
              <a:rPr lang="en-US" sz="2000" dirty="0"/>
              <a:t> to new examples (test or validation data)</a:t>
            </a:r>
          </a:p>
          <a:p>
            <a:endParaRPr lang="en-US" dirty="0"/>
          </a:p>
        </p:txBody>
      </p:sp>
    </p:spTree>
    <p:extLst>
      <p:ext uri="{BB962C8B-B14F-4D97-AF65-F5344CB8AC3E}">
        <p14:creationId xmlns:p14="http://schemas.microsoft.com/office/powerpoint/2010/main" val="14200322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𝟐</m:t>
                        </m:r>
                      </m:sub>
                    </m:sSub>
                  </m:oMath>
                </a14:m>
                <a:r>
                  <a:rPr lang="en-US" b="1" i="1" dirty="0">
                    <a:solidFill>
                      <a:srgbClr val="0070C0"/>
                    </a:solidFill>
                  </a:rPr>
                  <a:t> weight decay</a:t>
                </a:r>
              </a:p>
              <a:p>
                <a:pPr lvl="1"/>
                <a:r>
                  <a:rPr lang="en-US" dirty="0"/>
                  <a:t>A regularization term that penalizes large weights is added to the loss function</a:t>
                </a:r>
              </a:p>
              <a:p>
                <a:pPr lvl="1"/>
                <a:endParaRPr lang="en-US" sz="800" dirty="0"/>
              </a:p>
              <a:p>
                <a:pPr lvl="1"/>
                <a:endParaRPr lang="en-US" sz="800" dirty="0"/>
              </a:p>
              <a:p>
                <a:pPr lvl="1"/>
                <a:endParaRPr lang="en-US" sz="800" dirty="0"/>
              </a:p>
              <a:p>
                <a:pPr lvl="1"/>
                <a:endParaRPr lang="en-US" sz="800" dirty="0"/>
              </a:p>
              <a:p>
                <a:pPr marL="457162" lvl="1" indent="0">
                  <a:buNone/>
                </a:pPr>
                <a14:m>
                  <m:oMathPara xmlns:m="http://schemas.openxmlformats.org/officeDocument/2006/math">
                    <m:oMathParaPr>
                      <m:jc m:val="center"/>
                    </m:oMathParaPr>
                    <m:oMath xmlns:m="http://schemas.openxmlformats.org/officeDocument/2006/math">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smtClean="0">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sSubSup>
                            <m:sSubSupPr>
                              <m:ctrlPr>
                                <a:rPr lang="en-US" sz="2400" i="1">
                                  <a:latin typeface="Cambria Math" panose="02040503050406030204" pitchFamily="18" charset="0"/>
                                </a:rPr>
                              </m:ctrlPr>
                            </m:sSubSupPr>
                            <m:e>
                              <m:r>
                                <a:rPr lang="el-GR" sz="2400" i="1">
                                  <a:latin typeface="Cambria Math" charset="0"/>
                                </a:rPr>
                                <m:t>𝜃</m:t>
                              </m:r>
                            </m:e>
                            <m:sub>
                              <m:r>
                                <a:rPr lang="en-US" sz="2400" i="1">
                                  <a:latin typeface="Cambria Math" charset="0"/>
                                </a:rPr>
                                <m:t>𝑘</m:t>
                              </m:r>
                            </m:sub>
                            <m:sup>
                              <m:r>
                                <a:rPr lang="en-US" sz="2400" i="1">
                                  <a:latin typeface="Cambria Math" charset="0"/>
                                </a:rPr>
                                <m:t>2</m:t>
                              </m:r>
                            </m:sup>
                          </m:sSubSup>
                        </m:e>
                      </m:nary>
                    </m:oMath>
                  </m:oMathPara>
                </a14:m>
                <a:endParaRPr lang="en-US" sz="2400" dirty="0"/>
              </a:p>
              <a:p>
                <a:pPr lvl="1"/>
                <a:r>
                  <a:rPr lang="en-US" dirty="0"/>
                  <a:t>For every weight in the network, we add the regularization term to the loss value</a:t>
                </a:r>
              </a:p>
              <a:p>
                <a:pPr lvl="2"/>
                <a:r>
                  <a:rPr lang="en-US" dirty="0"/>
                  <a:t>During gradient descent parameter update, every weight is decayed linearly toward zero</a:t>
                </a:r>
              </a:p>
              <a:p>
                <a:pPr lvl="1"/>
                <a:r>
                  <a:rPr lang="en-US" dirty="0"/>
                  <a:t>The </a:t>
                </a:r>
                <a:r>
                  <a:rPr lang="en-US" dirty="0">
                    <a:solidFill>
                      <a:srgbClr val="FF0000"/>
                    </a:solidFill>
                  </a:rPr>
                  <a:t>weight decay coefficient </a:t>
                </a:r>
                <a14:m>
                  <m:oMath xmlns:m="http://schemas.openxmlformats.org/officeDocument/2006/math">
                    <m:r>
                      <a:rPr lang="el-GR" i="1">
                        <a:solidFill>
                          <a:srgbClr val="FF0000"/>
                        </a:solidFill>
                        <a:latin typeface="Cambria Math" charset="0"/>
                      </a:rPr>
                      <m:t>𝜆</m:t>
                    </m:r>
                    <m:r>
                      <a:rPr lang="el-GR" i="1">
                        <a:solidFill>
                          <a:srgbClr val="FF0000"/>
                        </a:solidFill>
                        <a:latin typeface="Cambria Math" charset="0"/>
                      </a:rPr>
                      <m:t> </m:t>
                    </m:r>
                  </m:oMath>
                </a14:m>
                <a:r>
                  <a:rPr lang="en-US" dirty="0"/>
                  <a:t>determines how dominant the regularization is during the gradient computation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7775324C-1804-44E4-83E4-C772F439BD66}"/>
              </a:ext>
            </a:extLst>
          </p:cNvPr>
          <p:cNvSpPr>
            <a:spLocks noGrp="1"/>
          </p:cNvSpPr>
          <p:nvPr>
            <p:ph idx="10"/>
          </p:nvPr>
        </p:nvSpPr>
        <p:spPr/>
        <p:txBody>
          <a:bodyPr/>
          <a:lstStyle/>
          <a:p>
            <a:r>
              <a:rPr lang="en-US" dirty="0"/>
              <a:t>Regularization</a:t>
            </a:r>
          </a:p>
          <a:p>
            <a:endParaRPr lang="en-US" dirty="0"/>
          </a:p>
        </p:txBody>
      </p:sp>
      <p:sp>
        <p:nvSpPr>
          <p:cNvPr id="5" name="Left Brace 4"/>
          <p:cNvSpPr/>
          <p:nvPr/>
        </p:nvSpPr>
        <p:spPr>
          <a:xfrm rot="5400000">
            <a:off x="4860154" y="3072848"/>
            <a:ext cx="130099" cy="555220"/>
          </a:xfrm>
          <a:prstGeom prst="leftBrac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rot="5400000">
            <a:off x="5932213" y="2772991"/>
            <a:ext cx="282206" cy="1224136"/>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7" name="TextBox 6"/>
          <p:cNvSpPr txBox="1"/>
          <p:nvPr/>
        </p:nvSpPr>
        <p:spPr>
          <a:xfrm>
            <a:off x="4489171" y="3042681"/>
            <a:ext cx="842859" cy="307777"/>
          </a:xfrm>
          <a:prstGeom prst="rect">
            <a:avLst/>
          </a:prstGeom>
          <a:noFill/>
        </p:spPr>
        <p:txBody>
          <a:bodyPr wrap="none" rtlCol="0">
            <a:spAutoFit/>
          </a:bodyPr>
          <a:lstStyle/>
          <a:p>
            <a:r>
              <a:rPr lang="en-US" sz="1400" dirty="0">
                <a:solidFill>
                  <a:schemeClr val="accent4">
                    <a:lumMod val="75000"/>
                  </a:schemeClr>
                </a:solidFill>
              </a:rPr>
              <a:t>Data loss</a:t>
            </a:r>
          </a:p>
        </p:txBody>
      </p:sp>
      <p:sp>
        <p:nvSpPr>
          <p:cNvPr id="8" name="TextBox 7"/>
          <p:cNvSpPr txBox="1"/>
          <p:nvPr/>
        </p:nvSpPr>
        <p:spPr>
          <a:xfrm>
            <a:off x="5389240" y="3022104"/>
            <a:ext cx="1542666" cy="307777"/>
          </a:xfrm>
          <a:prstGeom prst="rect">
            <a:avLst/>
          </a:prstGeom>
          <a:noFill/>
        </p:spPr>
        <p:txBody>
          <a:bodyPr wrap="none" rtlCol="0">
            <a:spAutoFit/>
          </a:bodyPr>
          <a:lstStyle/>
          <a:p>
            <a:r>
              <a:rPr lang="en-US" sz="1400" dirty="0">
                <a:solidFill>
                  <a:schemeClr val="accent6">
                    <a:lumMod val="75000"/>
                  </a:schemeClr>
                </a:solidFill>
              </a:rPr>
              <a:t>Regularization loss</a:t>
            </a:r>
          </a:p>
        </p:txBody>
      </p:sp>
    </p:spTree>
    <p:extLst>
      <p:ext uri="{BB962C8B-B14F-4D97-AF65-F5344CB8AC3E}">
        <p14:creationId xmlns:p14="http://schemas.microsoft.com/office/powerpoint/2010/main" val="2132646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 Classifier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For image classification, the distance between all pixels is calculated (e.g., using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1</m:t>
                        </m:r>
                      </m:sub>
                    </m:sSub>
                  </m:oMath>
                </a14:m>
                <a:r>
                  <a:rPr lang="en-US" dirty="0"/>
                  <a:t> norm,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b="0" i="1" smtClean="0">
                            <a:latin typeface="Cambria Math" panose="02040503050406030204" pitchFamily="18" charset="0"/>
                          </a:rPr>
                          <m:t>2</m:t>
                        </m:r>
                      </m:sub>
                    </m:sSub>
                  </m:oMath>
                </a14:m>
                <a:r>
                  <a:rPr lang="en-US" dirty="0"/>
                  <a:t> norm)</a:t>
                </a:r>
              </a:p>
              <a:p>
                <a:pPr lvl="1"/>
                <a:r>
                  <a:rPr lang="en-US" dirty="0"/>
                  <a:t>Accuracy on CIFAR-10: 38.6%</a:t>
                </a:r>
              </a:p>
              <a:p>
                <a:r>
                  <a:rPr lang="en-US" dirty="0"/>
                  <a:t>Disadvantages:</a:t>
                </a:r>
              </a:p>
              <a:p>
                <a:pPr lvl="1"/>
                <a:r>
                  <a:rPr lang="en-US" dirty="0"/>
                  <a:t>The classifier must remember all training data and store it for future comparisons with the test data</a:t>
                </a:r>
              </a:p>
              <a:p>
                <a:pPr lvl="1"/>
                <a:r>
                  <a:rPr lang="en-US" dirty="0"/>
                  <a:t>Classifying a test image is expensive since it requires a comparison to all training images</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r="-1017"/>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E261F560-A46D-44E7-BC0F-26173BB9794F}"/>
              </a:ext>
            </a:extLst>
          </p:cNvPr>
          <p:cNvSpPr>
            <a:spLocks noGrp="1"/>
          </p:cNvSpPr>
          <p:nvPr>
            <p:ph idx="10"/>
          </p:nvPr>
        </p:nvSpPr>
        <p:spPr/>
        <p:txBody>
          <a:bodyPr/>
          <a:lstStyle/>
          <a:p>
            <a:r>
              <a:rPr lang="en-US" dirty="0"/>
              <a:t>Machine Learning Basics</a:t>
            </a:r>
          </a:p>
          <a:p>
            <a:endParaRPr lang="en-US" dirty="0"/>
          </a:p>
        </p:txBody>
      </p:sp>
      <p:pic>
        <p:nvPicPr>
          <p:cNvPr id="4" name="Picture 3"/>
          <p:cNvPicPr>
            <a:picLocks noChangeAspect="1"/>
          </p:cNvPicPr>
          <p:nvPr/>
        </p:nvPicPr>
        <p:blipFill>
          <a:blip r:embed="rId4"/>
          <a:stretch>
            <a:fillRect/>
          </a:stretch>
        </p:blipFill>
        <p:spPr>
          <a:xfrm>
            <a:off x="243686" y="4966320"/>
            <a:ext cx="6538126" cy="2054147"/>
          </a:xfrm>
          <a:prstGeom prst="rect">
            <a:avLst/>
          </a:prstGeom>
        </p:spPr>
      </p:pic>
      <p:pic>
        <p:nvPicPr>
          <p:cNvPr id="8" name="Picture 7"/>
          <p:cNvPicPr>
            <a:picLocks noChangeAspect="1"/>
          </p:cNvPicPr>
          <p:nvPr/>
        </p:nvPicPr>
        <p:blipFill>
          <a:blip r:embed="rId5"/>
          <a:stretch>
            <a:fillRect/>
          </a:stretch>
        </p:blipFill>
        <p:spPr>
          <a:xfrm>
            <a:off x="7333465" y="6015585"/>
            <a:ext cx="2592279" cy="384426"/>
          </a:xfrm>
          <a:prstGeom prst="rect">
            <a:avLst/>
          </a:prstGeom>
        </p:spPr>
      </p:pic>
      <p:sp>
        <p:nvSpPr>
          <p:cNvPr id="9" name="TextBox 8"/>
          <p:cNvSpPr txBox="1"/>
          <p:nvPr/>
        </p:nvSpPr>
        <p:spPr>
          <a:xfrm>
            <a:off x="852736" y="7526179"/>
            <a:ext cx="8712968" cy="246221"/>
          </a:xfrm>
          <a:prstGeom prst="rect">
            <a:avLst/>
          </a:prstGeom>
          <a:noFill/>
        </p:spPr>
        <p:txBody>
          <a:bodyPr wrap="square" rtlCol="0">
            <a:spAutoFit/>
          </a:bodyPr>
          <a:lstStyle/>
          <a:p>
            <a:pPr algn="ctr"/>
            <a:r>
              <a:rPr lang="en-US" sz="1000" dirty="0"/>
              <a:t>Picture from: </a:t>
            </a:r>
            <a:r>
              <a:rPr lang="en-US" sz="1000" dirty="0">
                <a:hlinkClick r:id="rId6"/>
              </a:rPr>
              <a:t>https://cs231n.github.io/classification/</a:t>
            </a:r>
            <a:endParaRPr lang="en-US" sz="1000" dirty="0"/>
          </a:p>
        </p:txBody>
      </p:sp>
      <mc:AlternateContent xmlns:mc="http://schemas.openxmlformats.org/markup-compatibility/2006" xmlns:a14="http://schemas.microsoft.com/office/drawing/2010/main">
        <mc:Choice Requires="a14">
          <p:sp>
            <p:nvSpPr>
              <p:cNvPr id="10" name="TextBox 9"/>
              <p:cNvSpPr txBox="1"/>
              <p:nvPr/>
            </p:nvSpPr>
            <p:spPr>
              <a:xfrm>
                <a:off x="7471823" y="5301545"/>
                <a:ext cx="2422102" cy="646331"/>
              </a:xfrm>
              <a:prstGeom prst="rect">
                <a:avLst/>
              </a:prstGeom>
              <a:noFill/>
            </p:spPr>
            <p:txBody>
              <a:bodyPr wrap="square" rtlCol="0">
                <a:spAutoFit/>
              </a:bodyPr>
              <a:lstStyle/>
              <a:p>
                <a:pPr algn="ct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ℓ</m:t>
                        </m:r>
                      </m:e>
                      <m:sub>
                        <m:r>
                          <a:rPr lang="en-US" sz="1800" i="1">
                            <a:latin typeface="Cambria Math" panose="02040503050406030204" pitchFamily="18" charset="0"/>
                          </a:rPr>
                          <m:t>1</m:t>
                        </m:r>
                      </m:sub>
                    </m:sSub>
                  </m:oMath>
                </a14:m>
                <a:r>
                  <a:rPr lang="en-US" sz="1800" dirty="0"/>
                  <a:t> norm</a:t>
                </a:r>
              </a:p>
              <a:p>
                <a:pPr algn="ctr"/>
                <a:r>
                  <a:rPr lang="en-US" sz="1800" dirty="0"/>
                  <a:t>(Manhattan distance)</a:t>
                </a:r>
              </a:p>
            </p:txBody>
          </p:sp>
        </mc:Choice>
        <mc:Fallback xmlns="">
          <p:sp>
            <p:nvSpPr>
              <p:cNvPr id="10" name="TextBox 9"/>
              <p:cNvSpPr txBox="1">
                <a:spLocks noRot="1" noChangeAspect="1" noMove="1" noResize="1" noEditPoints="1" noAdjustHandles="1" noChangeArrowheads="1" noChangeShapeType="1" noTextEdit="1"/>
              </p:cNvSpPr>
              <p:nvPr/>
            </p:nvSpPr>
            <p:spPr>
              <a:xfrm>
                <a:off x="7471823" y="5301545"/>
                <a:ext cx="2422102" cy="646331"/>
              </a:xfrm>
              <a:prstGeom prst="rect">
                <a:avLst/>
              </a:prstGeom>
              <a:blipFill>
                <a:blip r:embed="rId7"/>
                <a:stretch>
                  <a:fillRect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0129419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Effect of the decay coefficient </a:t>
                </a:r>
                <a14:m>
                  <m:oMath xmlns:m="http://schemas.openxmlformats.org/officeDocument/2006/math">
                    <m:r>
                      <a:rPr lang="el-GR" i="1">
                        <a:latin typeface="Cambria Math" charset="0"/>
                      </a:rPr>
                      <m:t>𝜆</m:t>
                    </m:r>
                  </m:oMath>
                </a14:m>
                <a:r>
                  <a:rPr lang="en-US" dirty="0"/>
                  <a:t>  </a:t>
                </a:r>
              </a:p>
              <a:p>
                <a:pPr lvl="1"/>
                <a:r>
                  <a:rPr lang="en-US" dirty="0"/>
                  <a:t>Large weight decay coefficient </a:t>
                </a:r>
                <a:r>
                  <a:rPr lang="en-US" dirty="0">
                    <a:latin typeface="Times New Roman" panose="02020603050405020304" pitchFamily="18" charset="0"/>
                    <a:cs typeface="Times New Roman" panose="02020603050405020304" pitchFamily="18" charset="0"/>
                  </a:rPr>
                  <a:t>→</a:t>
                </a:r>
                <a:r>
                  <a:rPr lang="en-US" dirty="0"/>
                  <a:t> penalty for weights with large values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99" t="-79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C39C11DF-E101-417B-BED1-EF5AFEECB1BB}"/>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a:blip r:embed="rId3"/>
          <a:stretch>
            <a:fillRect/>
          </a:stretch>
        </p:blipFill>
        <p:spPr>
          <a:xfrm>
            <a:off x="1284784" y="3094112"/>
            <a:ext cx="7529663" cy="2780625"/>
          </a:xfrm>
          <a:prstGeom prst="rect">
            <a:avLst/>
          </a:prstGeom>
        </p:spPr>
      </p:pic>
    </p:spTree>
    <p:extLst>
      <p:ext uri="{BB962C8B-B14F-4D97-AF65-F5344CB8AC3E}">
        <p14:creationId xmlns:p14="http://schemas.microsoft.com/office/powerpoint/2010/main" val="524471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Weight Decay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ℓ</m:t>
                        </m:r>
                      </m:e>
                      <m:sub>
                        <m:r>
                          <a:rPr lang="en-US" b="1" i="1" smtClean="0">
                            <a:solidFill>
                              <a:srgbClr val="0070C0"/>
                            </a:solidFill>
                            <a:latin typeface="Cambria Math" panose="02040503050406030204" pitchFamily="18" charset="0"/>
                          </a:rPr>
                          <m:t>𝟏</m:t>
                        </m:r>
                      </m:sub>
                    </m:sSub>
                  </m:oMath>
                </a14:m>
                <a:r>
                  <a:rPr lang="en-US" b="1" i="1" dirty="0">
                    <a:solidFill>
                      <a:srgbClr val="0070C0"/>
                    </a:solidFill>
                  </a:rPr>
                  <a:t> weight decay</a:t>
                </a:r>
              </a:p>
              <a:p>
                <a:pPr lvl="1"/>
                <a:r>
                  <a:rPr lang="en-US" dirty="0"/>
                  <a:t>The regularization term is based on the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norm of the weights</a:t>
                </a:r>
              </a:p>
              <a:p>
                <a:pPr lvl="1"/>
                <a:endParaRPr lang="en-US" sz="800" dirty="0"/>
              </a:p>
              <a:p>
                <a:pPr marL="457162" lvl="1" indent="0" algn="ctr">
                  <a:buNone/>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ℒ</m:t>
                        </m:r>
                      </m:e>
                      <m:sub>
                        <m:r>
                          <a:rPr lang="en-US" sz="2400" i="1">
                            <a:latin typeface="Cambria Math" charset="0"/>
                          </a:rPr>
                          <m:t>𝑟𝑒𝑔</m:t>
                        </m:r>
                      </m:sub>
                    </m:sSub>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 </m:t>
                    </m:r>
                    <m:r>
                      <a:rPr lang="en-US" sz="2400" i="1">
                        <a:latin typeface="Cambria Math" panose="02040503050406030204" pitchFamily="18" charset="0"/>
                        <a:ea typeface="Cambria Math" panose="02040503050406030204" pitchFamily="18" charset="0"/>
                      </a:rPr>
                      <m:t>ℒ</m:t>
                    </m:r>
                    <m:d>
                      <m:dPr>
                        <m:ctrlPr>
                          <a:rPr lang="en-US" sz="2400" i="1">
                            <a:latin typeface="Cambria Math" panose="02040503050406030204" pitchFamily="18" charset="0"/>
                          </a:rPr>
                        </m:ctrlPr>
                      </m:dPr>
                      <m:e>
                        <m:r>
                          <a:rPr lang="el-GR" sz="2400" i="1">
                            <a:latin typeface="Cambria Math" charset="0"/>
                          </a:rPr>
                          <m:t>𝜃</m:t>
                        </m:r>
                      </m:e>
                    </m:d>
                    <m:r>
                      <a:rPr lang="en-US" sz="2400" i="1">
                        <a:latin typeface="Cambria Math" charset="0"/>
                      </a:rPr>
                      <m:t>+</m:t>
                    </m:r>
                    <m:r>
                      <a:rPr lang="el-GR" sz="2400" i="1">
                        <a:latin typeface="Cambria Math" charset="0"/>
                      </a:rPr>
                      <m:t>𝜆</m:t>
                    </m:r>
                    <m:nary>
                      <m:naryPr>
                        <m:chr m:val="∑"/>
                        <m:supHide m:val="on"/>
                        <m:ctrlPr>
                          <a:rPr lang="el-GR" sz="2400" i="1">
                            <a:latin typeface="Cambria Math" panose="02040503050406030204" pitchFamily="18" charset="0"/>
                          </a:rPr>
                        </m:ctrlPr>
                      </m:naryPr>
                      <m:sub>
                        <m:r>
                          <m:rPr>
                            <m:brk m:alnAt="7"/>
                          </m:rPr>
                          <a:rPr lang="en-US" sz="2400" i="1">
                            <a:latin typeface="Cambria Math" charset="0"/>
                          </a:rPr>
                          <m:t>𝑘</m:t>
                        </m:r>
                      </m:sub>
                      <m:sup/>
                      <m:e>
                        <m:d>
                          <m:dPr>
                            <m:begChr m:val="|"/>
                            <m:endChr m:val="|"/>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𝑘</m:t>
                                </m:r>
                              </m:sub>
                            </m:sSub>
                          </m:e>
                        </m:d>
                      </m:e>
                    </m:nary>
                  </m:oMath>
                </a14:m>
                <a:r>
                  <a:rPr lang="en-US" dirty="0"/>
                  <a:t> </a:t>
                </a:r>
              </a:p>
              <a:p>
                <a:pPr marL="457162" lvl="1" indent="0" algn="ctr">
                  <a:buNone/>
                </a:pPr>
                <a:endParaRPr lang="en-US" sz="800" dirty="0"/>
              </a:p>
              <a:p>
                <a:pPr lvl="1"/>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solidFill>
                      <a:schemeClr val="tx1"/>
                    </a:solidFill>
                  </a:rPr>
                  <a:t> weight decay </a:t>
                </a:r>
                <a:r>
                  <a:rPr lang="en-US" dirty="0"/>
                  <a:t>is less common with NN</a:t>
                </a:r>
              </a:p>
              <a:p>
                <a:pPr lvl="2"/>
                <a:r>
                  <a:rPr lang="en-US" dirty="0"/>
                  <a:t>Often performs worse than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weight decay</a:t>
                </a:r>
              </a:p>
              <a:p>
                <a:pPr lvl="1"/>
                <a:r>
                  <a:rPr lang="en-US" dirty="0"/>
                  <a:t>It is also possible to combine </a:t>
                </a:r>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0">
                            <a:solidFill>
                              <a:schemeClr val="tx1"/>
                            </a:solidFill>
                            <a:latin typeface="Cambria Math" panose="02040503050406030204" pitchFamily="18" charset="0"/>
                          </a:rPr>
                          <m:t>ℓ</m:t>
                        </m:r>
                      </m:e>
                      <m:sub>
                        <m:r>
                          <a:rPr lang="en-US" b="0" i="0">
                            <a:solidFill>
                              <a:schemeClr val="tx1"/>
                            </a:solidFill>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ℓ</m:t>
                        </m:r>
                      </m:e>
                      <m:sub>
                        <m:r>
                          <a:rPr lang="en-US" b="0" i="0" smtClean="0">
                            <a:latin typeface="Cambria Math" panose="02040503050406030204" pitchFamily="18" charset="0"/>
                          </a:rPr>
                          <m:t>2</m:t>
                        </m:r>
                      </m:sub>
                    </m:sSub>
                  </m:oMath>
                </a14:m>
                <a:r>
                  <a:rPr lang="en-US" dirty="0"/>
                  <a:t> regularization </a:t>
                </a:r>
              </a:p>
              <a:p>
                <a:pPr lvl="2"/>
                <a:r>
                  <a:rPr lang="en-US" dirty="0"/>
                  <a:t>Called </a:t>
                </a:r>
                <a:r>
                  <a:rPr lang="en-US" dirty="0">
                    <a:solidFill>
                      <a:srgbClr val="FF0000"/>
                    </a:solidFill>
                  </a:rPr>
                  <a:t>elastic net regularization</a:t>
                </a:r>
              </a:p>
              <a:p>
                <a:pPr marL="457162" lvl="1" indent="0" algn="ctr">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ℒ</m:t>
                        </m:r>
                      </m:e>
                      <m:sub>
                        <m:r>
                          <a:rPr lang="en-US" sz="2000" i="1">
                            <a:latin typeface="Cambria Math" charset="0"/>
                          </a:rPr>
                          <m:t>𝑟𝑒𝑔</m:t>
                        </m:r>
                      </m:sub>
                    </m:sSub>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 </m:t>
                    </m:r>
                    <m:r>
                      <a:rPr lang="en-US" sz="2000" i="1">
                        <a:latin typeface="Cambria Math" panose="02040503050406030204" pitchFamily="18" charset="0"/>
                        <a:ea typeface="Cambria Math" panose="02040503050406030204" pitchFamily="18" charset="0"/>
                      </a:rPr>
                      <m:t>ℒ</m:t>
                    </m:r>
                    <m:d>
                      <m:dPr>
                        <m:ctrlPr>
                          <a:rPr lang="en-US" sz="2000" i="1">
                            <a:latin typeface="Cambria Math" panose="02040503050406030204" pitchFamily="18" charset="0"/>
                          </a:rPr>
                        </m:ctrlPr>
                      </m:dPr>
                      <m:e>
                        <m:r>
                          <a:rPr lang="el-GR" sz="2000" i="1">
                            <a:latin typeface="Cambria Math" charset="0"/>
                          </a:rPr>
                          <m:t>𝜃</m:t>
                        </m:r>
                      </m:e>
                    </m:d>
                    <m:r>
                      <a:rPr lang="en-US" sz="2000" i="1">
                        <a:latin typeface="Cambria Math" charset="0"/>
                      </a:rPr>
                      <m:t>+</m:t>
                    </m:r>
                    <m:sSub>
                      <m:sSubPr>
                        <m:ctrlPr>
                          <a:rPr lang="en-US" sz="200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1</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𝜃</m:t>
                                </m:r>
                              </m:e>
                              <m:sub>
                                <m:r>
                                  <a:rPr lang="en-US" sz="2000" i="1">
                                    <a:latin typeface="Cambria Math" panose="02040503050406030204" pitchFamily="18" charset="0"/>
                                  </a:rPr>
                                  <m:t>𝑘</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l-GR" sz="2000" i="1">
                                <a:latin typeface="Cambria Math" charset="0"/>
                              </a:rPr>
                              <m:t>𝜆</m:t>
                            </m:r>
                          </m:e>
                          <m:sub>
                            <m:r>
                              <a:rPr lang="en-US" sz="2000" b="0" i="1" smtClean="0">
                                <a:latin typeface="Cambria Math" panose="02040503050406030204" pitchFamily="18" charset="0"/>
                              </a:rPr>
                              <m:t>2</m:t>
                            </m:r>
                          </m:sub>
                        </m:sSub>
                        <m:nary>
                          <m:naryPr>
                            <m:chr m:val="∑"/>
                            <m:supHide m:val="on"/>
                            <m:ctrlPr>
                              <a:rPr lang="el-GR" sz="2000" i="1">
                                <a:latin typeface="Cambria Math" panose="02040503050406030204" pitchFamily="18" charset="0"/>
                              </a:rPr>
                            </m:ctrlPr>
                          </m:naryPr>
                          <m:sub>
                            <m:r>
                              <m:rPr>
                                <m:brk m:alnAt="7"/>
                              </m:rPr>
                              <a:rPr lang="en-US" sz="2000" i="1">
                                <a:latin typeface="Cambria Math" charset="0"/>
                              </a:rPr>
                              <m:t>𝑘</m:t>
                            </m:r>
                          </m:sub>
                          <m:sup/>
                          <m:e>
                            <m:sSubSup>
                              <m:sSubSupPr>
                                <m:ctrlPr>
                                  <a:rPr lang="en-US" sz="2000" i="1">
                                    <a:latin typeface="Cambria Math" panose="02040503050406030204" pitchFamily="18" charset="0"/>
                                  </a:rPr>
                                </m:ctrlPr>
                              </m:sSubSupPr>
                              <m:e>
                                <m:r>
                                  <a:rPr lang="el-GR" sz="2000" i="1">
                                    <a:latin typeface="Cambria Math" charset="0"/>
                                  </a:rPr>
                                  <m:t>𝜃</m:t>
                                </m:r>
                              </m:e>
                              <m:sub>
                                <m:r>
                                  <a:rPr lang="en-US" sz="2000" i="1">
                                    <a:latin typeface="Cambria Math" charset="0"/>
                                  </a:rPr>
                                  <m:t>𝑘</m:t>
                                </m:r>
                              </m:sub>
                              <m:sup>
                                <m:r>
                                  <a:rPr lang="en-US" sz="2000" i="1">
                                    <a:latin typeface="Cambria Math" charset="0"/>
                                  </a:rPr>
                                  <m:t>2</m:t>
                                </m:r>
                              </m:sup>
                            </m:sSubSup>
                          </m:e>
                        </m:nary>
                      </m:e>
                    </m:nary>
                  </m:oMath>
                </a14:m>
                <a:r>
                  <a:rPr lang="en-US" dirty="0"/>
                  <a:t> </a:t>
                </a:r>
              </a:p>
              <a:p>
                <a:pPr marL="457162" lvl="1" indent="0" algn="ctr">
                  <a:buNone/>
                </a:pPr>
                <a:endParaRPr lang="en-US" sz="70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9244E276-FB49-44FC-A45E-111B5B030B0C}"/>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961606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Regularization: Dropout</a:t>
            </a:r>
          </a:p>
        </p:txBody>
      </p:sp>
      <p:sp>
        <p:nvSpPr>
          <p:cNvPr id="3" name="Content Placeholder 2"/>
          <p:cNvSpPr>
            <a:spLocks noGrp="1"/>
          </p:cNvSpPr>
          <p:nvPr>
            <p:ph idx="1"/>
          </p:nvPr>
        </p:nvSpPr>
        <p:spPr/>
        <p:txBody>
          <a:bodyPr/>
          <a:lstStyle/>
          <a:p>
            <a:r>
              <a:rPr lang="en-US" b="1" i="1" dirty="0">
                <a:solidFill>
                  <a:srgbClr val="0070C0"/>
                </a:solidFill>
              </a:rPr>
              <a:t>Dropout</a:t>
            </a:r>
          </a:p>
          <a:p>
            <a:pPr lvl="1"/>
            <a:r>
              <a:rPr lang="en-US" dirty="0"/>
              <a:t>Randomly drop units (along with their connections) during training</a:t>
            </a:r>
          </a:p>
          <a:p>
            <a:pPr lvl="1"/>
            <a:r>
              <a:rPr lang="en-US" dirty="0"/>
              <a:t>Each unit is retained with a fixed </a:t>
            </a:r>
            <a:r>
              <a:rPr lang="en-US" dirty="0">
                <a:solidFill>
                  <a:srgbClr val="FF0000"/>
                </a:solidFill>
              </a:rPr>
              <a:t>dropout rate </a:t>
            </a:r>
            <a:r>
              <a:rPr lang="en-US" i="1" dirty="0">
                <a:solidFill>
                  <a:srgbClr val="FF0000"/>
                </a:solidFill>
              </a:rPr>
              <a:t>p</a:t>
            </a:r>
            <a:r>
              <a:rPr lang="en-US" dirty="0"/>
              <a:t>, independent of other units </a:t>
            </a:r>
          </a:p>
          <a:p>
            <a:pPr lvl="1"/>
            <a:r>
              <a:rPr lang="en-US" dirty="0"/>
              <a:t>The hyper-parameter </a:t>
            </a:r>
            <a:r>
              <a:rPr lang="en-US" i="1" dirty="0"/>
              <a:t>p</a:t>
            </a:r>
            <a:r>
              <a:rPr lang="en-US" dirty="0"/>
              <a:t> needs to be chosen (tuned)</a:t>
            </a:r>
          </a:p>
          <a:p>
            <a:pPr lvl="2"/>
            <a:r>
              <a:rPr lang="en-US" dirty="0"/>
              <a:t>Often, between 20% and 50% of the units are dropped</a:t>
            </a:r>
          </a:p>
        </p:txBody>
      </p:sp>
      <p:sp>
        <p:nvSpPr>
          <p:cNvPr id="7" name="Content Placeholder 6">
            <a:extLst>
              <a:ext uri="{FF2B5EF4-FFF2-40B4-BE49-F238E27FC236}">
                <a16:creationId xmlns:a16="http://schemas.microsoft.com/office/drawing/2014/main" id="{C2104DA5-9E74-49D0-AD05-AE8FD2F1D787}"/>
              </a:ext>
            </a:extLst>
          </p:cNvPr>
          <p:cNvSpPr>
            <a:spLocks noGrp="1"/>
          </p:cNvSpPr>
          <p:nvPr>
            <p:ph idx="10"/>
          </p:nvPr>
        </p:nvSpPr>
        <p:spPr/>
        <p:txBody>
          <a:bodyPr/>
          <a:lstStyle/>
          <a:p>
            <a:r>
              <a:rPr lang="en-US" dirty="0"/>
              <a:t>Regularization</a:t>
            </a:r>
          </a:p>
          <a:p>
            <a:endParaRPr lang="en-US" dirty="0"/>
          </a:p>
        </p:txBody>
      </p:sp>
      <p:pic>
        <p:nvPicPr>
          <p:cNvPr id="4" name="Picture 3"/>
          <p:cNvPicPr>
            <a:picLocks noChangeAspect="1"/>
          </p:cNvPicPr>
          <p:nvPr/>
        </p:nvPicPr>
        <p:blipFill rotWithShape="1">
          <a:blip r:embed="rId2"/>
          <a:srcRect l="1160" r="56872"/>
          <a:stretch/>
        </p:blipFill>
        <p:spPr>
          <a:xfrm rot="5400000">
            <a:off x="1464804" y="3562164"/>
            <a:ext cx="2880320" cy="3672408"/>
          </a:xfrm>
          <a:prstGeom prst="rect">
            <a:avLst/>
          </a:prstGeom>
        </p:spPr>
      </p:pic>
      <p:pic>
        <p:nvPicPr>
          <p:cNvPr id="5" name="Picture 4"/>
          <p:cNvPicPr>
            <a:picLocks noChangeAspect="1"/>
          </p:cNvPicPr>
          <p:nvPr/>
        </p:nvPicPr>
        <p:blipFill rotWithShape="1">
          <a:blip r:embed="rId2"/>
          <a:srcRect l="53468" r="3942"/>
          <a:stretch/>
        </p:blipFill>
        <p:spPr>
          <a:xfrm rot="5400000">
            <a:off x="5605265" y="3598167"/>
            <a:ext cx="2808309" cy="3528392"/>
          </a:xfrm>
          <a:prstGeom prst="rect">
            <a:avLst/>
          </a:prstGeom>
        </p:spPr>
      </p:pic>
      <p:sp>
        <p:nvSpPr>
          <p:cNvPr id="6" name="TextBox 5">
            <a:extLst>
              <a:ext uri="{FF2B5EF4-FFF2-40B4-BE49-F238E27FC236}">
                <a16:creationId xmlns:a16="http://schemas.microsoft.com/office/drawing/2014/main" id="{FAAB5187-663E-40A6-8033-FBAE9DD7B7F2}"/>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30618822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Dropout</a:t>
            </a:r>
          </a:p>
        </p:txBody>
      </p:sp>
      <p:sp>
        <p:nvSpPr>
          <p:cNvPr id="3" name="Content Placeholder 2"/>
          <p:cNvSpPr>
            <a:spLocks noGrp="1"/>
          </p:cNvSpPr>
          <p:nvPr>
            <p:ph idx="1"/>
          </p:nvPr>
        </p:nvSpPr>
        <p:spPr/>
        <p:txBody>
          <a:bodyPr/>
          <a:lstStyle/>
          <a:p>
            <a:r>
              <a:rPr lang="en-US" dirty="0"/>
              <a:t>Dropout is a kind of ensemble learning</a:t>
            </a:r>
          </a:p>
          <a:p>
            <a:pPr lvl="1"/>
            <a:r>
              <a:rPr lang="en-US" altLang="zh-TW" sz="2000" dirty="0"/>
              <a:t>Using one mini-batch to train one network with a slightly different architecture</a:t>
            </a:r>
            <a:endParaRPr lang="zh-TW" altLang="en-US" sz="2000" dirty="0"/>
          </a:p>
          <a:p>
            <a:endParaRPr lang="en-US" dirty="0"/>
          </a:p>
        </p:txBody>
      </p:sp>
      <p:sp>
        <p:nvSpPr>
          <p:cNvPr id="134" name="Content Placeholder 133">
            <a:extLst>
              <a:ext uri="{FF2B5EF4-FFF2-40B4-BE49-F238E27FC236}">
                <a16:creationId xmlns:a16="http://schemas.microsoft.com/office/drawing/2014/main" id="{48C3CA2B-24DB-4598-BC1D-B835104F6549}"/>
              </a:ext>
            </a:extLst>
          </p:cNvPr>
          <p:cNvSpPr>
            <a:spLocks noGrp="1"/>
          </p:cNvSpPr>
          <p:nvPr>
            <p:ph idx="10"/>
          </p:nvPr>
        </p:nvSpPr>
        <p:spPr/>
        <p:txBody>
          <a:bodyPr/>
          <a:lstStyle/>
          <a:p>
            <a:r>
              <a:rPr lang="en-US" dirty="0"/>
              <a:t>Regularization</a:t>
            </a:r>
          </a:p>
          <a:p>
            <a:endParaRPr lang="en-US" dirty="0"/>
          </a:p>
        </p:txBody>
      </p:sp>
      <p:grpSp>
        <p:nvGrpSpPr>
          <p:cNvPr id="4" name="群組 447"/>
          <p:cNvGrpSpPr/>
          <p:nvPr/>
        </p:nvGrpSpPr>
        <p:grpSpPr>
          <a:xfrm rot="5400000">
            <a:off x="753416" y="5029778"/>
            <a:ext cx="2816562" cy="1283045"/>
            <a:chOff x="1660188" y="3148756"/>
            <a:chExt cx="2816562" cy="1283045"/>
          </a:xfrm>
        </p:grpSpPr>
        <p:sp>
          <p:nvSpPr>
            <p:cNvPr id="5" name="橢圓 8"/>
            <p:cNvSpPr/>
            <p:nvPr/>
          </p:nvSpPr>
          <p:spPr>
            <a:xfrm>
              <a:off x="2410717" y="3510713"/>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11"/>
            <p:cNvSpPr/>
            <p:nvPr/>
          </p:nvSpPr>
          <p:spPr>
            <a:xfrm>
              <a:off x="3988727" y="346744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12"/>
            <p:cNvSpPr/>
            <p:nvPr/>
          </p:nvSpPr>
          <p:spPr>
            <a:xfrm>
              <a:off x="3988727" y="388028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矩形 13"/>
            <p:cNvSpPr/>
            <p:nvPr/>
          </p:nvSpPr>
          <p:spPr>
            <a:xfrm>
              <a:off x="1660188" y="321514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9" name="直線單箭頭接點 15"/>
            <p:cNvCxnSpPr>
              <a:stCxn id="8" idx="3"/>
              <a:endCxn id="5" idx="2"/>
            </p:cNvCxnSpPr>
            <p:nvPr/>
          </p:nvCxnSpPr>
          <p:spPr>
            <a:xfrm>
              <a:off x="1791252" y="3280673"/>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16"/>
            <p:cNvCxnSpPr>
              <a:stCxn id="8" idx="3"/>
            </p:cNvCxnSpPr>
            <p:nvPr/>
          </p:nvCxnSpPr>
          <p:spPr>
            <a:xfrm>
              <a:off x="1791252" y="3280673"/>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8"/>
            <p:cNvCxnSpPr>
              <a:endCxn id="6" idx="2"/>
            </p:cNvCxnSpPr>
            <p:nvPr/>
          </p:nvCxnSpPr>
          <p:spPr>
            <a:xfrm flipV="1">
              <a:off x="3530097" y="3592920"/>
              <a:ext cx="458630" cy="523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9"/>
            <p:cNvCxnSpPr>
              <a:endCxn id="6" idx="2"/>
            </p:cNvCxnSpPr>
            <p:nvPr/>
          </p:nvCxnSpPr>
          <p:spPr>
            <a:xfrm>
              <a:off x="3530096" y="3269680"/>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0"/>
            <p:cNvCxnSpPr>
              <a:endCxn id="7" idx="2"/>
            </p:cNvCxnSpPr>
            <p:nvPr/>
          </p:nvCxnSpPr>
          <p:spPr>
            <a:xfrm>
              <a:off x="3530097" y="3291314"/>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1"/>
            <p:cNvCxnSpPr>
              <a:endCxn id="7" idx="2"/>
            </p:cNvCxnSpPr>
            <p:nvPr/>
          </p:nvCxnSpPr>
          <p:spPr>
            <a:xfrm>
              <a:off x="3530096" y="3662777"/>
              <a:ext cx="458631" cy="342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22"/>
            <p:cNvCxnSpPr>
              <a:endCxn id="6" idx="2"/>
            </p:cNvCxnSpPr>
            <p:nvPr/>
          </p:nvCxnSpPr>
          <p:spPr>
            <a:xfrm flipV="1">
              <a:off x="3530097" y="3592920"/>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3"/>
            <p:cNvCxnSpPr>
              <a:endCxn id="7" idx="2"/>
            </p:cNvCxnSpPr>
            <p:nvPr/>
          </p:nvCxnSpPr>
          <p:spPr>
            <a:xfrm>
              <a:off x="3530097" y="3979799"/>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4"/>
            <p:cNvCxnSpPr>
              <a:endCxn id="6" idx="2"/>
            </p:cNvCxnSpPr>
            <p:nvPr/>
          </p:nvCxnSpPr>
          <p:spPr>
            <a:xfrm flipV="1">
              <a:off x="3530096" y="3592920"/>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5"/>
            <p:cNvCxnSpPr>
              <a:endCxn id="7" idx="2"/>
            </p:cNvCxnSpPr>
            <p:nvPr/>
          </p:nvCxnSpPr>
          <p:spPr>
            <a:xfrm flipV="1">
              <a:off x="3530097" y="4005760"/>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31"/>
            <p:cNvSpPr/>
            <p:nvPr/>
          </p:nvSpPr>
          <p:spPr>
            <a:xfrm>
              <a:off x="3279148" y="314875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32"/>
            <p:cNvSpPr/>
            <p:nvPr/>
          </p:nvSpPr>
          <p:spPr>
            <a:xfrm>
              <a:off x="3279148" y="349363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33"/>
            <p:cNvSpPr/>
            <p:nvPr/>
          </p:nvSpPr>
          <p:spPr>
            <a:xfrm>
              <a:off x="3279148" y="38372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34"/>
            <p:cNvSpPr/>
            <p:nvPr/>
          </p:nvSpPr>
          <p:spPr>
            <a:xfrm>
              <a:off x="3279148" y="41808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矩形 35"/>
            <p:cNvSpPr/>
            <p:nvPr/>
          </p:nvSpPr>
          <p:spPr>
            <a:xfrm>
              <a:off x="1660188" y="392490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24" name="矩形 36"/>
            <p:cNvSpPr/>
            <p:nvPr/>
          </p:nvSpPr>
          <p:spPr>
            <a:xfrm>
              <a:off x="1660188" y="42592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25" name="直線單箭頭接點 39"/>
            <p:cNvCxnSpPr>
              <a:stCxn id="24" idx="3"/>
            </p:cNvCxnSpPr>
            <p:nvPr/>
          </p:nvCxnSpPr>
          <p:spPr>
            <a:xfrm flipV="1">
              <a:off x="1791252" y="3979799"/>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0"/>
            <p:cNvCxnSpPr>
              <a:stCxn id="24" idx="3"/>
              <a:endCxn id="5" idx="2"/>
            </p:cNvCxnSpPr>
            <p:nvPr/>
          </p:nvCxnSpPr>
          <p:spPr>
            <a:xfrm flipV="1">
              <a:off x="1791252" y="3636188"/>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2"/>
            <p:cNvCxnSpPr>
              <a:stCxn id="23" idx="3"/>
              <a:endCxn id="5" idx="2"/>
            </p:cNvCxnSpPr>
            <p:nvPr/>
          </p:nvCxnSpPr>
          <p:spPr>
            <a:xfrm flipV="1">
              <a:off x="1791252"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8"/>
            <p:cNvCxnSpPr/>
            <p:nvPr/>
          </p:nvCxnSpPr>
          <p:spPr>
            <a:xfrm>
              <a:off x="2661666" y="3619104"/>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9"/>
            <p:cNvCxnSpPr/>
            <p:nvPr/>
          </p:nvCxnSpPr>
          <p:spPr>
            <a:xfrm>
              <a:off x="2661666" y="3619104"/>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0"/>
            <p:cNvCxnSpPr/>
            <p:nvPr/>
          </p:nvCxnSpPr>
          <p:spPr>
            <a:xfrm>
              <a:off x="2661666" y="3619104"/>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2"/>
            <p:cNvCxnSpPr/>
            <p:nvPr/>
          </p:nvCxnSpPr>
          <p:spPr>
            <a:xfrm>
              <a:off x="2661666" y="3990440"/>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6"/>
            <p:cNvCxnSpPr/>
            <p:nvPr/>
          </p:nvCxnSpPr>
          <p:spPr>
            <a:xfrm flipV="1">
              <a:off x="2661666" y="3636188"/>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57"/>
            <p:cNvCxnSpPr/>
            <p:nvPr/>
          </p:nvCxnSpPr>
          <p:spPr>
            <a:xfrm flipV="1">
              <a:off x="2661666" y="3291314"/>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58"/>
            <p:cNvCxnSpPr/>
            <p:nvPr/>
          </p:nvCxnSpPr>
          <p:spPr>
            <a:xfrm>
              <a:off x="4247435" y="359910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59"/>
            <p:cNvCxnSpPr/>
            <p:nvPr/>
          </p:nvCxnSpPr>
          <p:spPr>
            <a:xfrm>
              <a:off x="4247435" y="40129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0"/>
            <p:cNvCxnSpPr/>
            <p:nvPr/>
          </p:nvCxnSpPr>
          <p:spPr>
            <a:xfrm flipV="1">
              <a:off x="1797739" y="3986049"/>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61"/>
            <p:cNvCxnSpPr/>
            <p:nvPr/>
          </p:nvCxnSpPr>
          <p:spPr>
            <a:xfrm flipV="1">
              <a:off x="2678739" y="397915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62"/>
            <p:cNvCxnSpPr>
              <a:stCxn id="5" idx="6"/>
              <a:endCxn id="19" idx="2"/>
            </p:cNvCxnSpPr>
            <p:nvPr/>
          </p:nvCxnSpPr>
          <p:spPr>
            <a:xfrm flipV="1">
              <a:off x="2661666" y="3274230"/>
              <a:ext cx="617482" cy="3619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248"/>
            <p:cNvSpPr/>
            <p:nvPr/>
          </p:nvSpPr>
          <p:spPr>
            <a:xfrm>
              <a:off x="2406838" y="383557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40" name="群組 450"/>
          <p:cNvGrpSpPr/>
          <p:nvPr/>
        </p:nvGrpSpPr>
        <p:grpSpPr>
          <a:xfrm rot="5400000">
            <a:off x="3978094" y="5038321"/>
            <a:ext cx="2816562" cy="1265961"/>
            <a:chOff x="5222538" y="3182974"/>
            <a:chExt cx="2816562" cy="1265961"/>
          </a:xfrm>
        </p:grpSpPr>
        <p:sp>
          <p:nvSpPr>
            <p:cNvPr id="41" name="橢圓 277"/>
            <p:cNvSpPr/>
            <p:nvPr/>
          </p:nvSpPr>
          <p:spPr>
            <a:xfrm>
              <a:off x="5973067" y="318297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278"/>
            <p:cNvSpPr/>
            <p:nvPr/>
          </p:nvSpPr>
          <p:spPr>
            <a:xfrm>
              <a:off x="5973067" y="352784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279"/>
            <p:cNvSpPr/>
            <p:nvPr/>
          </p:nvSpPr>
          <p:spPr>
            <a:xfrm>
              <a:off x="7551077" y="348457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280"/>
            <p:cNvSpPr/>
            <p:nvPr/>
          </p:nvSpPr>
          <p:spPr>
            <a:xfrm>
              <a:off x="7551077" y="3897419"/>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矩形 281"/>
            <p:cNvSpPr/>
            <p:nvPr/>
          </p:nvSpPr>
          <p:spPr>
            <a:xfrm>
              <a:off x="5222538" y="323227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46" name="直線單箭頭接點 282"/>
            <p:cNvCxnSpPr>
              <a:stCxn id="45" idx="3"/>
              <a:endCxn id="41" idx="2"/>
            </p:cNvCxnSpPr>
            <p:nvPr/>
          </p:nvCxnSpPr>
          <p:spPr>
            <a:xfrm>
              <a:off x="5353602" y="3297807"/>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283"/>
            <p:cNvCxnSpPr>
              <a:stCxn id="45" idx="3"/>
              <a:endCxn id="42" idx="2"/>
            </p:cNvCxnSpPr>
            <p:nvPr/>
          </p:nvCxnSpPr>
          <p:spPr>
            <a:xfrm>
              <a:off x="5353602" y="3297807"/>
              <a:ext cx="619466" cy="3555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284"/>
            <p:cNvCxnSpPr>
              <a:stCxn id="45" idx="3"/>
            </p:cNvCxnSpPr>
            <p:nvPr/>
          </p:nvCxnSpPr>
          <p:spPr>
            <a:xfrm>
              <a:off x="5353602"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290"/>
            <p:cNvCxnSpPr>
              <a:endCxn id="43" idx="2"/>
            </p:cNvCxnSpPr>
            <p:nvPr/>
          </p:nvCxnSpPr>
          <p:spPr>
            <a:xfrm flipV="1">
              <a:off x="7092447" y="3610054"/>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291"/>
            <p:cNvCxnSpPr>
              <a:endCxn id="44" idx="2"/>
            </p:cNvCxnSpPr>
            <p:nvPr/>
          </p:nvCxnSpPr>
          <p:spPr>
            <a:xfrm>
              <a:off x="7092447" y="3996933"/>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292"/>
            <p:cNvCxnSpPr>
              <a:endCxn id="43" idx="2"/>
            </p:cNvCxnSpPr>
            <p:nvPr/>
          </p:nvCxnSpPr>
          <p:spPr>
            <a:xfrm flipV="1">
              <a:off x="7092446" y="3610054"/>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293"/>
            <p:cNvCxnSpPr>
              <a:endCxn id="44" idx="2"/>
            </p:cNvCxnSpPr>
            <p:nvPr/>
          </p:nvCxnSpPr>
          <p:spPr>
            <a:xfrm flipV="1">
              <a:off x="7092447" y="4022894"/>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294"/>
            <p:cNvCxnSpPr>
              <a:stCxn id="56" idx="2"/>
              <a:endCxn id="41" idx="2"/>
            </p:cNvCxnSpPr>
            <p:nvPr/>
          </p:nvCxnSpPr>
          <p:spPr>
            <a:xfrm flipV="1">
              <a:off x="5288070" y="3308448"/>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295"/>
            <p:cNvCxnSpPr>
              <a:stCxn id="56" idx="3"/>
              <a:endCxn id="42" idx="2"/>
            </p:cNvCxnSpPr>
            <p:nvPr/>
          </p:nvCxnSpPr>
          <p:spPr>
            <a:xfrm>
              <a:off x="5353602" y="3636238"/>
              <a:ext cx="619466" cy="170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296"/>
            <p:cNvCxnSpPr>
              <a:stCxn id="56" idx="3"/>
            </p:cNvCxnSpPr>
            <p:nvPr/>
          </p:nvCxnSpPr>
          <p:spPr>
            <a:xfrm>
              <a:off x="5353602"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298"/>
            <p:cNvSpPr/>
            <p:nvPr/>
          </p:nvSpPr>
          <p:spPr>
            <a:xfrm>
              <a:off x="5222538" y="357070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57" name="橢圓 301"/>
            <p:cNvSpPr/>
            <p:nvPr/>
          </p:nvSpPr>
          <p:spPr>
            <a:xfrm>
              <a:off x="6841498" y="385437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橢圓 302"/>
            <p:cNvSpPr/>
            <p:nvPr/>
          </p:nvSpPr>
          <p:spPr>
            <a:xfrm>
              <a:off x="6841498" y="419798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矩形 303"/>
            <p:cNvSpPr/>
            <p:nvPr/>
          </p:nvSpPr>
          <p:spPr>
            <a:xfrm>
              <a:off x="5222538" y="3942042"/>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60" name="矩形 304"/>
            <p:cNvSpPr/>
            <p:nvPr/>
          </p:nvSpPr>
          <p:spPr>
            <a:xfrm>
              <a:off x="5222538" y="4276376"/>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61" name="直線單箭頭接點 307"/>
            <p:cNvCxnSpPr>
              <a:stCxn id="60" idx="3"/>
            </p:cNvCxnSpPr>
            <p:nvPr/>
          </p:nvCxnSpPr>
          <p:spPr>
            <a:xfrm flipV="1">
              <a:off x="5353602" y="3996933"/>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308"/>
            <p:cNvCxnSpPr>
              <a:stCxn id="60" idx="3"/>
              <a:endCxn id="42" idx="2"/>
            </p:cNvCxnSpPr>
            <p:nvPr/>
          </p:nvCxnSpPr>
          <p:spPr>
            <a:xfrm flipV="1">
              <a:off x="5353602" y="3653322"/>
              <a:ext cx="619466" cy="6885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309"/>
            <p:cNvCxnSpPr>
              <a:stCxn id="60" idx="3"/>
              <a:endCxn id="41" idx="2"/>
            </p:cNvCxnSpPr>
            <p:nvPr/>
          </p:nvCxnSpPr>
          <p:spPr>
            <a:xfrm flipV="1">
              <a:off x="5353602" y="3308448"/>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310"/>
            <p:cNvCxnSpPr>
              <a:stCxn id="59" idx="3"/>
              <a:endCxn id="42" idx="2"/>
            </p:cNvCxnSpPr>
            <p:nvPr/>
          </p:nvCxnSpPr>
          <p:spPr>
            <a:xfrm flipV="1">
              <a:off x="5353602" y="3653322"/>
              <a:ext cx="619466" cy="3542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311"/>
            <p:cNvCxnSpPr>
              <a:stCxn id="59" idx="3"/>
              <a:endCxn id="41" idx="2"/>
            </p:cNvCxnSpPr>
            <p:nvPr/>
          </p:nvCxnSpPr>
          <p:spPr>
            <a:xfrm flipV="1">
              <a:off x="5353602" y="3308448"/>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314"/>
            <p:cNvCxnSpPr/>
            <p:nvPr/>
          </p:nvCxnSpPr>
          <p:spPr>
            <a:xfrm>
              <a:off x="6224016" y="3297807"/>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315"/>
            <p:cNvCxnSpPr/>
            <p:nvPr/>
          </p:nvCxnSpPr>
          <p:spPr>
            <a:xfrm>
              <a:off x="6224016" y="3297807"/>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17"/>
            <p:cNvCxnSpPr/>
            <p:nvPr/>
          </p:nvCxnSpPr>
          <p:spPr>
            <a:xfrm>
              <a:off x="6224016" y="3636238"/>
              <a:ext cx="619466" cy="3606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318"/>
            <p:cNvCxnSpPr/>
            <p:nvPr/>
          </p:nvCxnSpPr>
          <p:spPr>
            <a:xfrm>
              <a:off x="6224016" y="3636238"/>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320"/>
            <p:cNvCxnSpPr/>
            <p:nvPr/>
          </p:nvCxnSpPr>
          <p:spPr>
            <a:xfrm>
              <a:off x="6224016" y="4007574"/>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326"/>
            <p:cNvCxnSpPr/>
            <p:nvPr/>
          </p:nvCxnSpPr>
          <p:spPr>
            <a:xfrm>
              <a:off x="7809785" y="3616240"/>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327"/>
            <p:cNvCxnSpPr/>
            <p:nvPr/>
          </p:nvCxnSpPr>
          <p:spPr>
            <a:xfrm>
              <a:off x="7809785" y="4030036"/>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274"/>
            <p:cNvCxnSpPr/>
            <p:nvPr/>
          </p:nvCxnSpPr>
          <p:spPr>
            <a:xfrm flipV="1">
              <a:off x="5360089" y="4003183"/>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275"/>
            <p:cNvCxnSpPr/>
            <p:nvPr/>
          </p:nvCxnSpPr>
          <p:spPr>
            <a:xfrm flipV="1">
              <a:off x="6241089" y="3996286"/>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橢圓 271"/>
            <p:cNvSpPr/>
            <p:nvPr/>
          </p:nvSpPr>
          <p:spPr>
            <a:xfrm>
              <a:off x="5969188" y="385271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grpSp>
        <p:nvGrpSpPr>
          <p:cNvPr id="76" name="群組 449"/>
          <p:cNvGrpSpPr/>
          <p:nvPr/>
        </p:nvGrpSpPr>
        <p:grpSpPr>
          <a:xfrm rot="5400000">
            <a:off x="2506100" y="5172770"/>
            <a:ext cx="2816562" cy="965618"/>
            <a:chOff x="1660188" y="5222258"/>
            <a:chExt cx="2816562" cy="965618"/>
          </a:xfrm>
        </p:grpSpPr>
        <p:sp>
          <p:nvSpPr>
            <p:cNvPr id="77" name="橢圓 338"/>
            <p:cNvSpPr/>
            <p:nvPr/>
          </p:nvSpPr>
          <p:spPr>
            <a:xfrm>
              <a:off x="3988727" y="522225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8" name="橢圓 339"/>
            <p:cNvSpPr/>
            <p:nvPr/>
          </p:nvSpPr>
          <p:spPr>
            <a:xfrm>
              <a:off x="3988727" y="563509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9" name="直線單箭頭接點 349"/>
            <p:cNvCxnSpPr>
              <a:endCxn id="77" idx="2"/>
            </p:cNvCxnSpPr>
            <p:nvPr/>
          </p:nvCxnSpPr>
          <p:spPr>
            <a:xfrm flipV="1">
              <a:off x="3530097" y="5347733"/>
              <a:ext cx="458630" cy="386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350"/>
            <p:cNvCxnSpPr>
              <a:endCxn id="78" idx="2"/>
            </p:cNvCxnSpPr>
            <p:nvPr/>
          </p:nvCxnSpPr>
          <p:spPr>
            <a:xfrm>
              <a:off x="3530097" y="5734612"/>
              <a:ext cx="458630" cy="259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351"/>
            <p:cNvCxnSpPr>
              <a:endCxn id="77" idx="2"/>
            </p:cNvCxnSpPr>
            <p:nvPr/>
          </p:nvCxnSpPr>
          <p:spPr>
            <a:xfrm flipV="1">
              <a:off x="3530096" y="5347733"/>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352"/>
            <p:cNvCxnSpPr>
              <a:endCxn id="78" idx="2"/>
            </p:cNvCxnSpPr>
            <p:nvPr/>
          </p:nvCxnSpPr>
          <p:spPr>
            <a:xfrm flipV="1">
              <a:off x="3530097" y="5760573"/>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橢圓 360"/>
            <p:cNvSpPr/>
            <p:nvPr/>
          </p:nvSpPr>
          <p:spPr>
            <a:xfrm>
              <a:off x="3279148" y="5592054"/>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橢圓 361"/>
            <p:cNvSpPr/>
            <p:nvPr/>
          </p:nvSpPr>
          <p:spPr>
            <a:xfrm>
              <a:off x="3279148" y="5935665"/>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362"/>
            <p:cNvSpPr/>
            <p:nvPr/>
          </p:nvSpPr>
          <p:spPr>
            <a:xfrm>
              <a:off x="1660188" y="5679721"/>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86" name="矩形 363"/>
            <p:cNvSpPr/>
            <p:nvPr/>
          </p:nvSpPr>
          <p:spPr>
            <a:xfrm>
              <a:off x="1660188" y="6014055"/>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87" name="直線單箭頭接點 364"/>
            <p:cNvCxnSpPr>
              <a:stCxn id="86" idx="3"/>
            </p:cNvCxnSpPr>
            <p:nvPr/>
          </p:nvCxnSpPr>
          <p:spPr>
            <a:xfrm flipV="1">
              <a:off x="1791252"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365"/>
            <p:cNvCxnSpPr>
              <a:stCxn id="85" idx="3"/>
            </p:cNvCxnSpPr>
            <p:nvPr/>
          </p:nvCxnSpPr>
          <p:spPr>
            <a:xfrm>
              <a:off x="1791252"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366"/>
            <p:cNvCxnSpPr>
              <a:stCxn id="86" idx="3"/>
            </p:cNvCxnSpPr>
            <p:nvPr/>
          </p:nvCxnSpPr>
          <p:spPr>
            <a:xfrm flipV="1">
              <a:off x="1791252"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378"/>
            <p:cNvCxnSpPr/>
            <p:nvPr/>
          </p:nvCxnSpPr>
          <p:spPr>
            <a:xfrm flipV="1">
              <a:off x="2661666" y="6078223"/>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379"/>
            <p:cNvCxnSpPr/>
            <p:nvPr/>
          </p:nvCxnSpPr>
          <p:spPr>
            <a:xfrm>
              <a:off x="2661666" y="5745253"/>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380"/>
            <p:cNvCxnSpPr/>
            <p:nvPr/>
          </p:nvCxnSpPr>
          <p:spPr>
            <a:xfrm flipV="1">
              <a:off x="2661666" y="5734612"/>
              <a:ext cx="619466" cy="344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385"/>
            <p:cNvCxnSpPr/>
            <p:nvPr/>
          </p:nvCxnSpPr>
          <p:spPr>
            <a:xfrm>
              <a:off x="4247435" y="5353919"/>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386"/>
            <p:cNvCxnSpPr/>
            <p:nvPr/>
          </p:nvCxnSpPr>
          <p:spPr>
            <a:xfrm>
              <a:off x="4247435" y="5767715"/>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333"/>
            <p:cNvCxnSpPr/>
            <p:nvPr/>
          </p:nvCxnSpPr>
          <p:spPr>
            <a:xfrm flipV="1">
              <a:off x="1797739" y="5740862"/>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334"/>
            <p:cNvCxnSpPr/>
            <p:nvPr/>
          </p:nvCxnSpPr>
          <p:spPr>
            <a:xfrm flipV="1">
              <a:off x="2678739" y="5733965"/>
              <a:ext cx="612978" cy="26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橢圓 330"/>
            <p:cNvSpPr/>
            <p:nvPr/>
          </p:nvSpPr>
          <p:spPr>
            <a:xfrm>
              <a:off x="2406838" y="559039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橢圓 331"/>
            <p:cNvSpPr/>
            <p:nvPr/>
          </p:nvSpPr>
          <p:spPr>
            <a:xfrm>
              <a:off x="2405946" y="5936927"/>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9" name="文字方塊 446"/>
          <p:cNvSpPr txBox="1"/>
          <p:nvPr/>
        </p:nvSpPr>
        <p:spPr>
          <a:xfrm>
            <a:off x="1445616"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1</a:t>
            </a:r>
            <a:endParaRPr lang="zh-TW" altLang="en-US" sz="2400" baseline="-25000" dirty="0"/>
          </a:p>
        </p:txBody>
      </p:sp>
      <p:sp>
        <p:nvSpPr>
          <p:cNvPr id="100" name="文字方塊 454"/>
          <p:cNvSpPr txBox="1"/>
          <p:nvPr/>
        </p:nvSpPr>
        <p:spPr>
          <a:xfrm>
            <a:off x="3103049" y="3323839"/>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2</a:t>
            </a:r>
            <a:endParaRPr lang="zh-TW" altLang="en-US" sz="2400" baseline="-25000" dirty="0"/>
          </a:p>
        </p:txBody>
      </p:sp>
      <p:sp>
        <p:nvSpPr>
          <p:cNvPr id="101" name="文字方塊 455"/>
          <p:cNvSpPr txBox="1"/>
          <p:nvPr/>
        </p:nvSpPr>
        <p:spPr>
          <a:xfrm>
            <a:off x="4754783" y="3328167"/>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3</a:t>
            </a:r>
            <a:endParaRPr lang="zh-TW" altLang="en-US" sz="2400" baseline="-25000" dirty="0"/>
          </a:p>
        </p:txBody>
      </p:sp>
      <p:sp>
        <p:nvSpPr>
          <p:cNvPr id="102" name="文字方塊 456"/>
          <p:cNvSpPr txBox="1"/>
          <p:nvPr/>
        </p:nvSpPr>
        <p:spPr>
          <a:xfrm>
            <a:off x="7261608" y="3310136"/>
            <a:ext cx="1440000"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err="1"/>
              <a:t>minibatch</a:t>
            </a:r>
            <a:r>
              <a:rPr lang="en-US" altLang="zh-TW" sz="2400" dirty="0"/>
              <a:t> </a:t>
            </a:r>
          </a:p>
          <a:p>
            <a:pPr algn="ctr"/>
            <a:r>
              <a:rPr lang="en-US" altLang="zh-TW" sz="2400" dirty="0"/>
              <a:t>n</a:t>
            </a:r>
            <a:endParaRPr lang="zh-TW" altLang="en-US" sz="2400" baseline="-25000" dirty="0"/>
          </a:p>
        </p:txBody>
      </p:sp>
      <p:grpSp>
        <p:nvGrpSpPr>
          <p:cNvPr id="103" name="群組 451"/>
          <p:cNvGrpSpPr/>
          <p:nvPr/>
        </p:nvGrpSpPr>
        <p:grpSpPr>
          <a:xfrm rot="5400000">
            <a:off x="6245498" y="4612831"/>
            <a:ext cx="2816562" cy="2085503"/>
            <a:chOff x="5238336" y="4879452"/>
            <a:chExt cx="2816562" cy="2085503"/>
          </a:xfrm>
        </p:grpSpPr>
        <p:sp>
          <p:nvSpPr>
            <p:cNvPr id="104" name="橢圓 395"/>
            <p:cNvSpPr/>
            <p:nvPr/>
          </p:nvSpPr>
          <p:spPr>
            <a:xfrm>
              <a:off x="5988865" y="4896536"/>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397"/>
            <p:cNvSpPr/>
            <p:nvPr/>
          </p:nvSpPr>
          <p:spPr>
            <a:xfrm>
              <a:off x="7566875" y="519814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6" name="橢圓 398"/>
            <p:cNvSpPr/>
            <p:nvPr/>
          </p:nvSpPr>
          <p:spPr>
            <a:xfrm>
              <a:off x="7566875" y="5610981"/>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7" name="矩形 399"/>
            <p:cNvSpPr/>
            <p:nvPr/>
          </p:nvSpPr>
          <p:spPr>
            <a:xfrm>
              <a:off x="5238336" y="4945837"/>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08" name="直線單箭頭接點 400"/>
            <p:cNvCxnSpPr>
              <a:stCxn id="107" idx="3"/>
              <a:endCxn id="104" idx="2"/>
            </p:cNvCxnSpPr>
            <p:nvPr/>
          </p:nvCxnSpPr>
          <p:spPr>
            <a:xfrm>
              <a:off x="5369400"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403"/>
            <p:cNvCxnSpPr>
              <a:stCxn id="107" idx="3"/>
            </p:cNvCxnSpPr>
            <p:nvPr/>
          </p:nvCxnSpPr>
          <p:spPr>
            <a:xfrm>
              <a:off x="5369400"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405"/>
            <p:cNvCxnSpPr>
              <a:endCxn id="105" idx="2"/>
            </p:cNvCxnSpPr>
            <p:nvPr/>
          </p:nvCxnSpPr>
          <p:spPr>
            <a:xfrm>
              <a:off x="7108244" y="5000376"/>
              <a:ext cx="458631" cy="32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406"/>
            <p:cNvCxnSpPr>
              <a:endCxn id="106" idx="2"/>
            </p:cNvCxnSpPr>
            <p:nvPr/>
          </p:nvCxnSpPr>
          <p:spPr>
            <a:xfrm>
              <a:off x="7108245" y="5022010"/>
              <a:ext cx="458630" cy="7144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410"/>
            <p:cNvCxnSpPr>
              <a:endCxn id="105" idx="2"/>
            </p:cNvCxnSpPr>
            <p:nvPr/>
          </p:nvCxnSpPr>
          <p:spPr>
            <a:xfrm flipV="1">
              <a:off x="7108244" y="5323616"/>
              <a:ext cx="458631" cy="7168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411"/>
            <p:cNvCxnSpPr>
              <a:endCxn id="106" idx="2"/>
            </p:cNvCxnSpPr>
            <p:nvPr/>
          </p:nvCxnSpPr>
          <p:spPr>
            <a:xfrm flipV="1">
              <a:off x="7108245" y="5736456"/>
              <a:ext cx="458630" cy="317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412"/>
            <p:cNvCxnSpPr>
              <a:stCxn id="116" idx="2"/>
              <a:endCxn id="104" idx="2"/>
            </p:cNvCxnSpPr>
            <p:nvPr/>
          </p:nvCxnSpPr>
          <p:spPr>
            <a:xfrm flipV="1">
              <a:off x="5303868" y="5022010"/>
              <a:ext cx="684997" cy="3933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415"/>
            <p:cNvCxnSpPr>
              <a:stCxn id="116" idx="3"/>
            </p:cNvCxnSpPr>
            <p:nvPr/>
          </p:nvCxnSpPr>
          <p:spPr>
            <a:xfrm>
              <a:off x="5369400" y="5349800"/>
              <a:ext cx="619466" cy="7043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矩形 416"/>
            <p:cNvSpPr/>
            <p:nvPr/>
          </p:nvSpPr>
          <p:spPr>
            <a:xfrm>
              <a:off x="5238336" y="528426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17" name="橢圓 417"/>
            <p:cNvSpPr/>
            <p:nvPr/>
          </p:nvSpPr>
          <p:spPr>
            <a:xfrm>
              <a:off x="6857296" y="4879452"/>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420"/>
            <p:cNvSpPr/>
            <p:nvPr/>
          </p:nvSpPr>
          <p:spPr>
            <a:xfrm>
              <a:off x="6857296" y="5911548"/>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421"/>
            <p:cNvSpPr/>
            <p:nvPr/>
          </p:nvSpPr>
          <p:spPr>
            <a:xfrm>
              <a:off x="5238336" y="5655604"/>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sp>
          <p:nvSpPr>
            <p:cNvPr id="120" name="矩形 422"/>
            <p:cNvSpPr/>
            <p:nvPr/>
          </p:nvSpPr>
          <p:spPr>
            <a:xfrm>
              <a:off x="5238336" y="5989938"/>
              <a:ext cx="131064" cy="13106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TW" altLang="en-US"/>
            </a:p>
          </p:txBody>
        </p:sp>
        <p:cxnSp>
          <p:nvCxnSpPr>
            <p:cNvPr id="121" name="直線單箭頭接點 423"/>
            <p:cNvCxnSpPr>
              <a:stCxn id="120" idx="3"/>
            </p:cNvCxnSpPr>
            <p:nvPr/>
          </p:nvCxnSpPr>
          <p:spPr>
            <a:xfrm flipV="1">
              <a:off x="5369400"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424"/>
            <p:cNvCxnSpPr>
              <a:stCxn id="119" idx="3"/>
            </p:cNvCxnSpPr>
            <p:nvPr/>
          </p:nvCxnSpPr>
          <p:spPr>
            <a:xfrm>
              <a:off x="5369400" y="5721136"/>
              <a:ext cx="619466" cy="3329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427"/>
            <p:cNvCxnSpPr>
              <a:stCxn id="120" idx="3"/>
              <a:endCxn id="104" idx="2"/>
            </p:cNvCxnSpPr>
            <p:nvPr/>
          </p:nvCxnSpPr>
          <p:spPr>
            <a:xfrm flipV="1">
              <a:off x="5369400"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429"/>
            <p:cNvCxnSpPr>
              <a:stCxn id="119" idx="3"/>
              <a:endCxn id="104" idx="2"/>
            </p:cNvCxnSpPr>
            <p:nvPr/>
          </p:nvCxnSpPr>
          <p:spPr>
            <a:xfrm flipV="1">
              <a:off x="5369400" y="5022010"/>
              <a:ext cx="619466" cy="6991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430"/>
            <p:cNvCxnSpPr/>
            <p:nvPr/>
          </p:nvCxnSpPr>
          <p:spPr>
            <a:xfrm>
              <a:off x="6239814" y="5011369"/>
              <a:ext cx="619466" cy="106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433"/>
            <p:cNvCxnSpPr/>
            <p:nvPr/>
          </p:nvCxnSpPr>
          <p:spPr>
            <a:xfrm>
              <a:off x="6239814" y="5011369"/>
              <a:ext cx="619466" cy="10427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437"/>
            <p:cNvCxnSpPr/>
            <p:nvPr/>
          </p:nvCxnSpPr>
          <p:spPr>
            <a:xfrm flipV="1">
              <a:off x="6239814" y="6054106"/>
              <a:ext cx="619466" cy="1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441"/>
            <p:cNvCxnSpPr/>
            <p:nvPr/>
          </p:nvCxnSpPr>
          <p:spPr>
            <a:xfrm flipV="1">
              <a:off x="6239814" y="5022010"/>
              <a:ext cx="619466" cy="10334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444"/>
            <p:cNvCxnSpPr/>
            <p:nvPr/>
          </p:nvCxnSpPr>
          <p:spPr>
            <a:xfrm>
              <a:off x="7825583" y="5329802"/>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445"/>
            <p:cNvCxnSpPr/>
            <p:nvPr/>
          </p:nvCxnSpPr>
          <p:spPr>
            <a:xfrm>
              <a:off x="7825583" y="5743598"/>
              <a:ext cx="22931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390"/>
            <p:cNvSpPr/>
            <p:nvPr/>
          </p:nvSpPr>
          <p:spPr>
            <a:xfrm>
              <a:off x="5984094" y="5912810"/>
              <a:ext cx="250949" cy="2509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2" name="文字方塊 448"/>
            <p:cNvSpPr txBox="1"/>
            <p:nvPr/>
          </p:nvSpPr>
          <p:spPr>
            <a:xfrm>
              <a:off x="6063856" y="6441735"/>
              <a:ext cx="964273" cy="523220"/>
            </a:xfrm>
            <a:prstGeom prst="rect">
              <a:avLst/>
            </a:prstGeom>
            <a:noFill/>
          </p:spPr>
          <p:txBody>
            <a:bodyPr wrap="square" rtlCol="0">
              <a:spAutoFit/>
            </a:bodyPr>
            <a:lstStyle/>
            <a:p>
              <a:r>
                <a:rPr lang="en-US" altLang="zh-TW" sz="2800" dirty="0"/>
                <a:t>……</a:t>
              </a:r>
              <a:endParaRPr lang="zh-TW" altLang="en-US" sz="2800" dirty="0"/>
            </a:p>
          </p:txBody>
        </p:sp>
      </p:grpSp>
      <p:sp>
        <p:nvSpPr>
          <p:cNvPr id="133" name="TextBox 132">
            <a:extLst>
              <a:ext uri="{FF2B5EF4-FFF2-40B4-BE49-F238E27FC236}">
                <a16:creationId xmlns:a16="http://schemas.microsoft.com/office/drawing/2014/main" id="{8EF09373-4946-4BB2-886F-EA256645A113}"/>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spTree>
    <p:extLst>
      <p:ext uri="{BB962C8B-B14F-4D97-AF65-F5344CB8AC3E}">
        <p14:creationId xmlns:p14="http://schemas.microsoft.com/office/powerpoint/2010/main" val="4895358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Early Stopping</a:t>
            </a:r>
          </a:p>
        </p:txBody>
      </p:sp>
      <p:sp>
        <p:nvSpPr>
          <p:cNvPr id="3" name="Content Placeholder 2"/>
          <p:cNvSpPr>
            <a:spLocks noGrp="1"/>
          </p:cNvSpPr>
          <p:nvPr>
            <p:ph idx="1"/>
          </p:nvPr>
        </p:nvSpPr>
        <p:spPr/>
        <p:txBody>
          <a:bodyPr/>
          <a:lstStyle/>
          <a:p>
            <a:r>
              <a:rPr lang="en-US" b="1" i="1" dirty="0">
                <a:solidFill>
                  <a:srgbClr val="0070C0"/>
                </a:solidFill>
              </a:rPr>
              <a:t>Early-stopping</a:t>
            </a:r>
          </a:p>
          <a:p>
            <a:pPr lvl="1"/>
            <a:r>
              <a:rPr lang="en-US" dirty="0"/>
              <a:t>During model training, use a </a:t>
            </a:r>
            <a:r>
              <a:rPr lang="en-US" dirty="0">
                <a:solidFill>
                  <a:srgbClr val="FF0000"/>
                </a:solidFill>
              </a:rPr>
              <a:t>validation set</a:t>
            </a:r>
            <a:endParaRPr lang="en-US" dirty="0"/>
          </a:p>
          <a:p>
            <a:pPr lvl="2"/>
            <a:r>
              <a:rPr lang="en-US" dirty="0"/>
              <a:t>E.g., validation/train ratio of about 25% to 75%</a:t>
            </a:r>
          </a:p>
          <a:p>
            <a:pPr lvl="1"/>
            <a:r>
              <a:rPr lang="en-US" dirty="0"/>
              <a:t>Stop when the validation accuracy (or loss) has not improved after </a:t>
            </a:r>
            <a:r>
              <a:rPr lang="en-US" i="1" dirty="0"/>
              <a:t>n</a:t>
            </a:r>
            <a:r>
              <a:rPr lang="en-US" dirty="0"/>
              <a:t> epochs</a:t>
            </a:r>
          </a:p>
          <a:p>
            <a:pPr lvl="2"/>
            <a:r>
              <a:rPr lang="en-US" dirty="0"/>
              <a:t>The parameter </a:t>
            </a:r>
            <a:r>
              <a:rPr lang="en-US" i="1" dirty="0"/>
              <a:t>n</a:t>
            </a:r>
            <a:r>
              <a:rPr lang="en-US" dirty="0"/>
              <a:t> is called </a:t>
            </a:r>
            <a:r>
              <a:rPr lang="en-US" dirty="0">
                <a:solidFill>
                  <a:srgbClr val="FF0000"/>
                </a:solidFill>
              </a:rPr>
              <a:t>patience</a:t>
            </a:r>
            <a:r>
              <a:rPr lang="en-US" dirty="0"/>
              <a:t> </a:t>
            </a:r>
          </a:p>
          <a:p>
            <a:endParaRPr lang="en-US" dirty="0"/>
          </a:p>
          <a:p>
            <a:endParaRPr lang="en-US" dirty="0"/>
          </a:p>
        </p:txBody>
      </p:sp>
      <p:sp>
        <p:nvSpPr>
          <p:cNvPr id="11" name="Content Placeholder 10">
            <a:extLst>
              <a:ext uri="{FF2B5EF4-FFF2-40B4-BE49-F238E27FC236}">
                <a16:creationId xmlns:a16="http://schemas.microsoft.com/office/drawing/2014/main" id="{D8B1CF7B-2941-496B-818E-813AE435FB56}"/>
              </a:ext>
            </a:extLst>
          </p:cNvPr>
          <p:cNvSpPr>
            <a:spLocks noGrp="1"/>
          </p:cNvSpPr>
          <p:nvPr>
            <p:ph idx="10"/>
          </p:nvPr>
        </p:nvSpPr>
        <p:spPr/>
        <p:txBody>
          <a:bodyPr/>
          <a:lstStyle/>
          <a:p>
            <a:r>
              <a:rPr lang="en-US" dirty="0"/>
              <a:t>Regularization</a:t>
            </a:r>
          </a:p>
          <a:p>
            <a:endParaRPr lang="en-US" dirty="0"/>
          </a:p>
        </p:txBody>
      </p:sp>
      <p:grpSp>
        <p:nvGrpSpPr>
          <p:cNvPr id="10" name="Group 9">
            <a:extLst>
              <a:ext uri="{FF2B5EF4-FFF2-40B4-BE49-F238E27FC236}">
                <a16:creationId xmlns:a16="http://schemas.microsoft.com/office/drawing/2014/main" id="{1737EC34-633B-41B2-967F-A8BAC76E3C8F}"/>
              </a:ext>
            </a:extLst>
          </p:cNvPr>
          <p:cNvGrpSpPr/>
          <p:nvPr/>
        </p:nvGrpSpPr>
        <p:grpSpPr>
          <a:xfrm>
            <a:off x="2508920" y="3886200"/>
            <a:ext cx="4536504" cy="3187890"/>
            <a:chOff x="2562849" y="4894312"/>
            <a:chExt cx="4050527" cy="2683834"/>
          </a:xfrm>
        </p:grpSpPr>
        <p:pic>
          <p:nvPicPr>
            <p:cNvPr id="4" name="Εικόνα 19">
              <a:extLst>
                <a:ext uri="{FF2B5EF4-FFF2-40B4-BE49-F238E27FC236}">
                  <a16:creationId xmlns:a16="http://schemas.microsoft.com/office/drawing/2014/main" id="{DAB3DC8C-B594-4D90-808F-95328965718A}"/>
                </a:ext>
              </a:extLst>
            </p:cNvPr>
            <p:cNvPicPr>
              <a:picLocks noChangeAspect="1"/>
            </p:cNvPicPr>
            <p:nvPr/>
          </p:nvPicPr>
          <p:blipFill rotWithShape="1">
            <a:blip r:embed="rId3"/>
            <a:srcRect b="9801"/>
            <a:stretch/>
          </p:blipFill>
          <p:spPr>
            <a:xfrm>
              <a:off x="2562849" y="4894312"/>
              <a:ext cx="4050527" cy="2683834"/>
            </a:xfrm>
            <a:prstGeom prst="rect">
              <a:avLst/>
            </a:prstGeom>
          </p:spPr>
        </p:pic>
        <p:sp>
          <p:nvSpPr>
            <p:cNvPr id="5" name="Rectangle: Rounded Corners 4">
              <a:extLst>
                <a:ext uri="{FF2B5EF4-FFF2-40B4-BE49-F238E27FC236}">
                  <a16:creationId xmlns:a16="http://schemas.microsoft.com/office/drawing/2014/main" id="{D8E1D94B-DA2F-4DFB-9FBA-B87966DC2757}"/>
                </a:ext>
              </a:extLst>
            </p:cNvPr>
            <p:cNvSpPr/>
            <p:nvPr/>
          </p:nvSpPr>
          <p:spPr>
            <a:xfrm>
              <a:off x="4309120" y="6022100"/>
              <a:ext cx="144016" cy="1008112"/>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79592A-57FC-47E3-99E9-15AA1FBC82BF}"/>
                </a:ext>
              </a:extLst>
            </p:cNvPr>
            <p:cNvSpPr txBox="1"/>
            <p:nvPr/>
          </p:nvSpPr>
          <p:spPr>
            <a:xfrm>
              <a:off x="3786985" y="5142254"/>
              <a:ext cx="2232248" cy="401007"/>
            </a:xfrm>
            <a:prstGeom prst="rect">
              <a:avLst/>
            </a:prstGeom>
            <a:noFill/>
          </p:spPr>
          <p:txBody>
            <a:bodyPr wrap="square" rtlCol="0">
              <a:spAutoFit/>
            </a:bodyPr>
            <a:lstStyle/>
            <a:p>
              <a:r>
                <a:rPr lang="en-US" dirty="0">
                  <a:solidFill>
                    <a:srgbClr val="00B050"/>
                  </a:solidFill>
                </a:rPr>
                <a:t>Stop training</a:t>
              </a:r>
            </a:p>
          </p:txBody>
        </p:sp>
        <p:sp>
          <p:nvSpPr>
            <p:cNvPr id="7" name="Arrow: Down 6">
              <a:extLst>
                <a:ext uri="{FF2B5EF4-FFF2-40B4-BE49-F238E27FC236}">
                  <a16:creationId xmlns:a16="http://schemas.microsoft.com/office/drawing/2014/main" id="{D5058D56-4E94-4EA5-873B-F2BEEADB74F2}"/>
                </a:ext>
              </a:extLst>
            </p:cNvPr>
            <p:cNvSpPr/>
            <p:nvPr/>
          </p:nvSpPr>
          <p:spPr>
            <a:xfrm>
              <a:off x="4309120" y="5543261"/>
              <a:ext cx="144016" cy="401007"/>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2B56B8E-3615-4BE5-94CE-75E22C87F5EC}"/>
                </a:ext>
              </a:extLst>
            </p:cNvPr>
            <p:cNvSpPr txBox="1"/>
            <p:nvPr/>
          </p:nvSpPr>
          <p:spPr>
            <a:xfrm>
              <a:off x="5101208" y="5707886"/>
              <a:ext cx="1368152" cy="338554"/>
            </a:xfrm>
            <a:prstGeom prst="rect">
              <a:avLst/>
            </a:prstGeom>
            <a:noFill/>
          </p:spPr>
          <p:txBody>
            <a:bodyPr wrap="square" rtlCol="0">
              <a:spAutoFit/>
            </a:bodyPr>
            <a:lstStyle/>
            <a:p>
              <a:r>
                <a:rPr lang="en-US" sz="1600" dirty="0"/>
                <a:t>validation</a:t>
              </a:r>
            </a:p>
          </p:txBody>
        </p:sp>
        <p:sp>
          <p:nvSpPr>
            <p:cNvPr id="9" name="Rectangle 8">
              <a:extLst>
                <a:ext uri="{FF2B5EF4-FFF2-40B4-BE49-F238E27FC236}">
                  <a16:creationId xmlns:a16="http://schemas.microsoft.com/office/drawing/2014/main" id="{E8408FDD-486D-482B-B527-DBB86CFE1318}"/>
                </a:ext>
              </a:extLst>
            </p:cNvPr>
            <p:cNvSpPr/>
            <p:nvPr/>
          </p:nvSpPr>
          <p:spPr>
            <a:xfrm>
              <a:off x="5605264" y="6124870"/>
              <a:ext cx="557983" cy="281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29F5CD72-044A-42BF-A17B-55068392814F}"/>
              </a:ext>
            </a:extLst>
          </p:cNvPr>
          <p:cNvSpPr/>
          <p:nvPr/>
        </p:nvSpPr>
        <p:spPr>
          <a:xfrm>
            <a:off x="3805064" y="6694512"/>
            <a:ext cx="1368152" cy="290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501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i="1" dirty="0">
                    <a:solidFill>
                      <a:srgbClr val="0070C0"/>
                    </a:solidFill>
                  </a:rPr>
                  <a:t>Batch normalization layers </a:t>
                </a:r>
                <a:r>
                  <a:rPr lang="en-US" dirty="0"/>
                  <a:t>act similar to the data preprocessing steps mentioned earlier</a:t>
                </a:r>
              </a:p>
              <a:p>
                <a:pPr lvl="1"/>
                <a:r>
                  <a:rPr lang="en-US" dirty="0"/>
                  <a:t>They calculate the mean </a:t>
                </a:r>
                <a:r>
                  <a:rPr lang="el-GR" dirty="0"/>
                  <a:t>μ</a:t>
                </a:r>
                <a:r>
                  <a:rPr lang="en-US" dirty="0"/>
                  <a:t> and variance </a:t>
                </a:r>
                <a:r>
                  <a:rPr lang="el-GR" dirty="0"/>
                  <a:t>σ</a:t>
                </a:r>
                <a:r>
                  <a:rPr lang="en-US" dirty="0"/>
                  <a:t> of a batch of input data, and normalize the data </a:t>
                </a:r>
                <a:r>
                  <a:rPr lang="en-US" i="1" dirty="0"/>
                  <a:t>x</a:t>
                </a:r>
                <a:r>
                  <a:rPr lang="en-US" dirty="0"/>
                  <a:t> to a zero mean and unit variance</a:t>
                </a:r>
              </a:p>
              <a:p>
                <a:pPr lvl="1"/>
                <a:r>
                  <a:rPr lang="en-US" dirty="0"/>
                  <a:t>I.e., </a:t>
                </a:r>
                <a14:m>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a14:m>
                <a:endParaRPr lang="en-US" dirty="0"/>
              </a:p>
              <a:p>
                <a:r>
                  <a:rPr lang="en-US" dirty="0" err="1">
                    <a:solidFill>
                      <a:srgbClr val="FF0000"/>
                    </a:solidFill>
                  </a:rPr>
                  <a:t>BatchNorm</a:t>
                </a:r>
                <a:r>
                  <a:rPr lang="en-US" dirty="0">
                    <a:solidFill>
                      <a:srgbClr val="FF0000"/>
                    </a:solidFill>
                  </a:rPr>
                  <a:t> layers </a:t>
                </a:r>
                <a:r>
                  <a:rPr lang="en-US" dirty="0"/>
                  <a:t>alleviate the problems of proper initialization of the parameters and hyper-parameters</a:t>
                </a:r>
              </a:p>
              <a:p>
                <a:pPr lvl="1"/>
                <a:r>
                  <a:rPr lang="en-US" dirty="0"/>
                  <a:t>Result in faster convergence training, allow larger learning rates</a:t>
                </a:r>
              </a:p>
              <a:p>
                <a:pPr lvl="1"/>
                <a:r>
                  <a:rPr lang="en-US" dirty="0"/>
                  <a:t>Reduce the internal covariate shift</a:t>
                </a:r>
              </a:p>
              <a:p>
                <a:r>
                  <a:rPr lang="en-US" dirty="0" err="1"/>
                  <a:t>BatchNorm</a:t>
                </a:r>
                <a:r>
                  <a:rPr lang="en-US" dirty="0"/>
                  <a:t> layers are inserted immediately after convolutional layers or fully-connected layers, and before activation layers</a:t>
                </a:r>
              </a:p>
              <a:p>
                <a:pPr lvl="1"/>
                <a:r>
                  <a:rPr lang="en-US" dirty="0"/>
                  <a:t>They are very common with convolutional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E6271E5E-499C-49C0-B22A-49BBBD557BE9}"/>
              </a:ext>
            </a:extLst>
          </p:cNvPr>
          <p:cNvSpPr>
            <a:spLocks noGrp="1"/>
          </p:cNvSpPr>
          <p:nvPr>
            <p:ph idx="10"/>
          </p:nvPr>
        </p:nvSpPr>
        <p:spPr/>
        <p:txBody>
          <a:bodyPr/>
          <a:lstStyle/>
          <a:p>
            <a:r>
              <a:rPr lang="en-US" dirty="0"/>
              <a:t>Regularization</a:t>
            </a:r>
          </a:p>
          <a:p>
            <a:endParaRPr lang="en-US" dirty="0"/>
          </a:p>
        </p:txBody>
      </p:sp>
    </p:spTree>
    <p:extLst>
      <p:ext uri="{BB962C8B-B14F-4D97-AF65-F5344CB8AC3E}">
        <p14:creationId xmlns:p14="http://schemas.microsoft.com/office/powerpoint/2010/main" val="37158714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Training NNs can involve setting many </a:t>
                </a:r>
                <a:r>
                  <a:rPr lang="en-US" b="1" i="1" dirty="0">
                    <a:solidFill>
                      <a:srgbClr val="0070C0"/>
                    </a:solidFill>
                  </a:rPr>
                  <a:t>hyper-parameters</a:t>
                </a:r>
              </a:p>
              <a:p>
                <a:r>
                  <a:rPr lang="en-US" dirty="0"/>
                  <a:t>The most common hyper-parameters include:</a:t>
                </a:r>
              </a:p>
              <a:p>
                <a:pPr lvl="1"/>
                <a:r>
                  <a:rPr lang="en-US" dirty="0"/>
                  <a:t>Number of layers, and number of neurons per layer</a:t>
                </a:r>
              </a:p>
              <a:p>
                <a:pPr lvl="1"/>
                <a:r>
                  <a:rPr lang="en-US" dirty="0"/>
                  <a:t>Initial learning rate</a:t>
                </a:r>
              </a:p>
              <a:p>
                <a:pPr lvl="1"/>
                <a:r>
                  <a:rPr lang="en-US" dirty="0"/>
                  <a:t>Learning rate decay schedule (e.g., decay constant)</a:t>
                </a:r>
              </a:p>
              <a:p>
                <a:pPr lvl="1"/>
                <a:r>
                  <a:rPr lang="en-US" dirty="0"/>
                  <a:t>Optimizer type</a:t>
                </a:r>
              </a:p>
              <a:p>
                <a:r>
                  <a:rPr lang="en-US" dirty="0"/>
                  <a:t>Other hyper-parameters may include:</a:t>
                </a:r>
              </a:p>
              <a:p>
                <a:pPr lvl="1"/>
                <a:r>
                  <a:rPr lang="en-US" dirty="0"/>
                  <a:t>Regularization parameters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ℓ</m:t>
                        </m:r>
                      </m:e>
                      <m:sub>
                        <m:r>
                          <a:rPr lang="en-US" i="1">
                            <a:latin typeface="Cambria Math" panose="02040503050406030204" pitchFamily="18" charset="0"/>
                          </a:rPr>
                          <m:t>2</m:t>
                        </m:r>
                      </m:sub>
                    </m:sSub>
                  </m:oMath>
                </a14:m>
                <a:r>
                  <a:rPr lang="en-US" dirty="0"/>
                  <a:t> penalty, dropout rate)</a:t>
                </a:r>
              </a:p>
              <a:p>
                <a:pPr lvl="1"/>
                <a:r>
                  <a:rPr lang="en-US" dirty="0"/>
                  <a:t>Batch size</a:t>
                </a:r>
              </a:p>
              <a:p>
                <a:pPr lvl="1"/>
                <a:r>
                  <a:rPr lang="en-US" dirty="0"/>
                  <a:t>Activation functions</a:t>
                </a:r>
              </a:p>
              <a:p>
                <a:pPr lvl="1"/>
                <a:r>
                  <a:rPr lang="en-US" dirty="0"/>
                  <a:t>Loss function</a:t>
                </a:r>
              </a:p>
              <a:p>
                <a:r>
                  <a:rPr lang="en-US" dirty="0"/>
                  <a:t>Hyper-parameter tuning can be time-consuming for larger NNs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AD051601-DD31-47D2-BD7F-7336CDE817FC}"/>
              </a:ext>
            </a:extLst>
          </p:cNvPr>
          <p:cNvSpPr>
            <a:spLocks noGrp="1"/>
          </p:cNvSpPr>
          <p:nvPr>
            <p:ph idx="10"/>
          </p:nvPr>
        </p:nvSpPr>
        <p:spPr/>
        <p:txBody>
          <a:bodyPr/>
          <a:lstStyle/>
          <a:p>
            <a:r>
              <a:rPr lang="en-US" dirty="0"/>
              <a:t>Hyper-parameter Tuning</a:t>
            </a:r>
          </a:p>
        </p:txBody>
      </p:sp>
    </p:spTree>
    <p:extLst>
      <p:ext uri="{BB962C8B-B14F-4D97-AF65-F5344CB8AC3E}">
        <p14:creationId xmlns:p14="http://schemas.microsoft.com/office/powerpoint/2010/main" val="21261027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Hyper-parameter Tuning</a:t>
            </a:r>
          </a:p>
        </p:txBody>
      </p:sp>
      <p:sp>
        <p:nvSpPr>
          <p:cNvPr id="3" name="Content Placeholder 2"/>
          <p:cNvSpPr>
            <a:spLocks noGrp="1"/>
          </p:cNvSpPr>
          <p:nvPr>
            <p:ph idx="1"/>
          </p:nvPr>
        </p:nvSpPr>
        <p:spPr/>
        <p:txBody>
          <a:bodyPr/>
          <a:lstStyle/>
          <a:p>
            <a:r>
              <a:rPr lang="en-US" dirty="0">
                <a:solidFill>
                  <a:srgbClr val="FF0000"/>
                </a:solidFill>
              </a:rPr>
              <a:t>Grid search</a:t>
            </a:r>
          </a:p>
          <a:p>
            <a:pPr lvl="1"/>
            <a:r>
              <a:rPr lang="en-US" dirty="0"/>
              <a:t>Check all values in a range with a step value </a:t>
            </a:r>
          </a:p>
          <a:p>
            <a:r>
              <a:rPr lang="en-US" dirty="0">
                <a:solidFill>
                  <a:srgbClr val="FF0000"/>
                </a:solidFill>
              </a:rPr>
              <a:t>Random search</a:t>
            </a:r>
          </a:p>
          <a:p>
            <a:pPr lvl="1"/>
            <a:r>
              <a:rPr lang="en-US" dirty="0"/>
              <a:t>Randomly sample values for the parameter</a:t>
            </a:r>
          </a:p>
          <a:p>
            <a:pPr lvl="1"/>
            <a:r>
              <a:rPr lang="en-US" dirty="0"/>
              <a:t>Often preferred to grid search</a:t>
            </a:r>
          </a:p>
          <a:p>
            <a:r>
              <a:rPr lang="en-US">
                <a:solidFill>
                  <a:srgbClr val="FF0000"/>
                </a:solidFill>
              </a:rPr>
              <a:t>Bayesian hyper-parameter </a:t>
            </a:r>
            <a:r>
              <a:rPr lang="en-US" dirty="0">
                <a:solidFill>
                  <a:srgbClr val="FF0000"/>
                </a:solidFill>
              </a:rPr>
              <a:t>optimization</a:t>
            </a:r>
          </a:p>
          <a:p>
            <a:pPr lvl="1"/>
            <a:r>
              <a:rPr lang="en-US" dirty="0"/>
              <a:t>Is an active area of research</a:t>
            </a:r>
          </a:p>
          <a:p>
            <a:endParaRPr lang="en-US" dirty="0"/>
          </a:p>
        </p:txBody>
      </p:sp>
      <p:sp>
        <p:nvSpPr>
          <p:cNvPr id="5" name="Content Placeholder 4">
            <a:extLst>
              <a:ext uri="{FF2B5EF4-FFF2-40B4-BE49-F238E27FC236}">
                <a16:creationId xmlns:a16="http://schemas.microsoft.com/office/drawing/2014/main" id="{7E269D42-76B7-4544-BE2F-F862A62AD8C3}"/>
              </a:ext>
            </a:extLst>
          </p:cNvPr>
          <p:cNvSpPr>
            <a:spLocks noGrp="1"/>
          </p:cNvSpPr>
          <p:nvPr>
            <p:ph idx="10"/>
          </p:nvPr>
        </p:nvSpPr>
        <p:spPr/>
        <p:txBody>
          <a:bodyPr/>
          <a:lstStyle/>
          <a:p>
            <a:r>
              <a:rPr lang="en-US" dirty="0"/>
              <a:t>Hyper-parameter Tuning</a:t>
            </a:r>
          </a:p>
          <a:p>
            <a:endParaRPr lang="en-US" dirty="0"/>
          </a:p>
        </p:txBody>
      </p:sp>
      <p:pic>
        <p:nvPicPr>
          <p:cNvPr id="4" name="Εικόνα 10"/>
          <p:cNvPicPr>
            <a:picLocks noChangeAspect="1"/>
          </p:cNvPicPr>
          <p:nvPr/>
        </p:nvPicPr>
        <p:blipFill>
          <a:blip r:embed="rId3"/>
          <a:stretch>
            <a:fillRect/>
          </a:stretch>
        </p:blipFill>
        <p:spPr>
          <a:xfrm>
            <a:off x="2272993" y="4606280"/>
            <a:ext cx="5591624" cy="2808312"/>
          </a:xfrm>
          <a:prstGeom prst="rect">
            <a:avLst/>
          </a:prstGeom>
        </p:spPr>
      </p:pic>
    </p:spTree>
    <p:extLst>
      <p:ext uri="{BB962C8B-B14F-4D97-AF65-F5344CB8AC3E}">
        <p14:creationId xmlns:p14="http://schemas.microsoft.com/office/powerpoint/2010/main" val="1898674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804F-7566-47E0-BA53-6A4F21C806EC}"/>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3AECD462-C1D0-46A9-B85B-86D26C7D7E87}"/>
              </a:ext>
            </a:extLst>
          </p:cNvPr>
          <p:cNvSpPr>
            <a:spLocks noGrp="1"/>
          </p:cNvSpPr>
          <p:nvPr>
            <p:ph idx="1"/>
          </p:nvPr>
        </p:nvSpPr>
        <p:spPr/>
        <p:txBody>
          <a:bodyPr/>
          <a:lstStyle/>
          <a:p>
            <a:r>
              <a:rPr lang="en-US" dirty="0"/>
              <a:t>Using</a:t>
            </a:r>
            <a:r>
              <a:rPr lang="en-US" b="1" i="1" dirty="0">
                <a:solidFill>
                  <a:srgbClr val="0070C0"/>
                </a:solidFill>
              </a:rPr>
              <a:t> k-fold cross-validation</a:t>
            </a:r>
            <a:r>
              <a:rPr lang="en-US" dirty="0"/>
              <a:t> for hyper-parameter tuning is common when the size of the training data is small</a:t>
            </a:r>
          </a:p>
          <a:p>
            <a:pPr lvl="1"/>
            <a:r>
              <a:rPr lang="en-US" dirty="0"/>
              <a:t>It also leads to a better and less noisy estimate of the model performance by averaging the results across several folds</a:t>
            </a:r>
          </a:p>
          <a:p>
            <a:r>
              <a:rPr lang="en-US" dirty="0"/>
              <a:t>E.g., 5-fold cross-validation (see the figure on the next slide)</a:t>
            </a:r>
          </a:p>
          <a:p>
            <a:pPr marL="914362" lvl="1" indent="-457200">
              <a:buFont typeface="+mj-lt"/>
              <a:buAutoNum type="arabicPeriod"/>
            </a:pPr>
            <a:r>
              <a:rPr lang="en-US" dirty="0"/>
              <a:t>Split the train data into 5 equal folds</a:t>
            </a:r>
          </a:p>
          <a:p>
            <a:pPr marL="914362" lvl="1" indent="-457200">
              <a:buFont typeface="+mj-lt"/>
              <a:buAutoNum type="arabicPeriod"/>
            </a:pPr>
            <a:r>
              <a:rPr lang="en-US" dirty="0"/>
              <a:t>First use folds 2-5 for training and fold 1 for validation</a:t>
            </a:r>
          </a:p>
          <a:p>
            <a:pPr marL="914362" lvl="1" indent="-457200">
              <a:buFont typeface="+mj-lt"/>
              <a:buAutoNum type="arabicPeriod"/>
            </a:pPr>
            <a:r>
              <a:rPr lang="en-US" dirty="0"/>
              <a:t>Repeat by using fold 2 for validation, then fold 3, fold 4, and fold 5</a:t>
            </a:r>
          </a:p>
          <a:p>
            <a:pPr marL="914362" lvl="1" indent="-457200">
              <a:buFont typeface="+mj-lt"/>
              <a:buAutoNum type="arabicPeriod"/>
            </a:pPr>
            <a:r>
              <a:rPr lang="en-US" dirty="0"/>
              <a:t>Average the results over the 5 runs (for reporting purposes)</a:t>
            </a:r>
          </a:p>
          <a:p>
            <a:pPr marL="914362" lvl="1" indent="-457200">
              <a:buFont typeface="+mj-lt"/>
              <a:buAutoNum type="arabicPeriod"/>
            </a:pPr>
            <a:r>
              <a:rPr lang="en-US" dirty="0"/>
              <a:t>Once the best hyper-parameters are determined, evaluate the model on the test data </a:t>
            </a:r>
          </a:p>
          <a:p>
            <a:pPr marL="1477877" lvl="2" indent="-457200">
              <a:buFont typeface="+mj-lt"/>
              <a:buAutoNum type="arabicPeriod"/>
            </a:pPr>
            <a:endParaRPr lang="en-US" dirty="0"/>
          </a:p>
        </p:txBody>
      </p:sp>
      <p:sp>
        <p:nvSpPr>
          <p:cNvPr id="4" name="Content Placeholder 3">
            <a:extLst>
              <a:ext uri="{FF2B5EF4-FFF2-40B4-BE49-F238E27FC236}">
                <a16:creationId xmlns:a16="http://schemas.microsoft.com/office/drawing/2014/main" id="{47C66BFC-AD63-4031-B3B9-1FD1ECC1C06C}"/>
              </a:ext>
            </a:extLst>
          </p:cNvPr>
          <p:cNvSpPr>
            <a:spLocks noGrp="1"/>
          </p:cNvSpPr>
          <p:nvPr>
            <p:ph idx="10"/>
          </p:nvPr>
        </p:nvSpPr>
        <p:spPr/>
        <p:txBody>
          <a:bodyPr/>
          <a:lstStyle/>
          <a:p>
            <a:r>
              <a:rPr lang="en-US" i="1" dirty="0"/>
              <a:t>k</a:t>
            </a:r>
            <a:r>
              <a:rPr lang="en-US" dirty="0"/>
              <a:t>-Fold Cross-Validation</a:t>
            </a:r>
          </a:p>
          <a:p>
            <a:endParaRPr lang="en-US" dirty="0"/>
          </a:p>
        </p:txBody>
      </p:sp>
    </p:spTree>
    <p:extLst>
      <p:ext uri="{BB962C8B-B14F-4D97-AF65-F5344CB8AC3E}">
        <p14:creationId xmlns:p14="http://schemas.microsoft.com/office/powerpoint/2010/main" val="181995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0023-C545-4BBD-B72D-793223E6D574}"/>
              </a:ext>
            </a:extLst>
          </p:cNvPr>
          <p:cNvSpPr>
            <a:spLocks noGrp="1"/>
          </p:cNvSpPr>
          <p:nvPr>
            <p:ph type="title"/>
          </p:nvPr>
        </p:nvSpPr>
        <p:spPr/>
        <p:txBody>
          <a:bodyPr/>
          <a:lstStyle/>
          <a:p>
            <a:r>
              <a:rPr lang="en-US" i="1" dirty="0"/>
              <a:t>k</a:t>
            </a:r>
            <a:r>
              <a:rPr lang="en-US" dirty="0"/>
              <a:t>-Fold Cross-Validation</a:t>
            </a:r>
          </a:p>
        </p:txBody>
      </p:sp>
      <p:sp>
        <p:nvSpPr>
          <p:cNvPr id="3" name="Content Placeholder 2">
            <a:extLst>
              <a:ext uri="{FF2B5EF4-FFF2-40B4-BE49-F238E27FC236}">
                <a16:creationId xmlns:a16="http://schemas.microsoft.com/office/drawing/2014/main" id="{9A78CCDE-41AF-48B1-AEB3-0E76827D535C}"/>
              </a:ext>
            </a:extLst>
          </p:cNvPr>
          <p:cNvSpPr>
            <a:spLocks noGrp="1"/>
          </p:cNvSpPr>
          <p:nvPr>
            <p:ph idx="1"/>
          </p:nvPr>
        </p:nvSpPr>
        <p:spPr/>
        <p:txBody>
          <a:bodyPr/>
          <a:lstStyle/>
          <a:p>
            <a:r>
              <a:rPr lang="en-US" dirty="0"/>
              <a:t>Illustration of a 5-fold cross-validation</a:t>
            </a:r>
          </a:p>
        </p:txBody>
      </p:sp>
      <p:sp>
        <p:nvSpPr>
          <p:cNvPr id="4" name="Content Placeholder 3">
            <a:extLst>
              <a:ext uri="{FF2B5EF4-FFF2-40B4-BE49-F238E27FC236}">
                <a16:creationId xmlns:a16="http://schemas.microsoft.com/office/drawing/2014/main" id="{00401554-DE1F-4D88-BADC-243B27BB8EA0}"/>
              </a:ext>
            </a:extLst>
          </p:cNvPr>
          <p:cNvSpPr>
            <a:spLocks noGrp="1"/>
          </p:cNvSpPr>
          <p:nvPr>
            <p:ph idx="10"/>
          </p:nvPr>
        </p:nvSpPr>
        <p:spPr/>
        <p:txBody>
          <a:bodyPr/>
          <a:lstStyle/>
          <a:p>
            <a:r>
              <a:rPr lang="en-US" i="1" dirty="0"/>
              <a:t>k</a:t>
            </a:r>
            <a:r>
              <a:rPr lang="en-US" dirty="0"/>
              <a:t>-Fold Cross-Validation</a:t>
            </a:r>
          </a:p>
          <a:p>
            <a:endParaRPr lang="en-US" dirty="0"/>
          </a:p>
        </p:txBody>
      </p:sp>
      <p:pic>
        <p:nvPicPr>
          <p:cNvPr id="5" name="Picture 4" descr="A screen shot of a computer&#10;&#10;Description automatically generated">
            <a:extLst>
              <a:ext uri="{FF2B5EF4-FFF2-40B4-BE49-F238E27FC236}">
                <a16:creationId xmlns:a16="http://schemas.microsoft.com/office/drawing/2014/main" id="{3B58758F-221F-4F3E-82D6-F54FC763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832" y="2753926"/>
            <a:ext cx="6624735" cy="4588658"/>
          </a:xfrm>
          <a:prstGeom prst="rect">
            <a:avLst/>
          </a:prstGeom>
        </p:spPr>
      </p:pic>
      <p:sp>
        <p:nvSpPr>
          <p:cNvPr id="6" name="TextBox 5">
            <a:extLst>
              <a:ext uri="{FF2B5EF4-FFF2-40B4-BE49-F238E27FC236}">
                <a16:creationId xmlns:a16="http://schemas.microsoft.com/office/drawing/2014/main" id="{7A0845C9-6665-478B-9AB3-D9245784D950}"/>
              </a:ext>
            </a:extLst>
          </p:cNvPr>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3"/>
              </a:rPr>
              <a:t>https://scikit-learn.org/stable/modules/cross_validation.html</a:t>
            </a:r>
            <a:endParaRPr lang="en-US" sz="1000" dirty="0"/>
          </a:p>
        </p:txBody>
      </p:sp>
    </p:spTree>
    <p:extLst>
      <p:ext uri="{BB962C8B-B14F-4D97-AF65-F5344CB8AC3E}">
        <p14:creationId xmlns:p14="http://schemas.microsoft.com/office/powerpoint/2010/main" val="266739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Classifier</a:t>
            </a:r>
          </a:p>
        </p:txBody>
      </p:sp>
      <p:sp>
        <p:nvSpPr>
          <p:cNvPr id="3" name="Content Placeholder 2"/>
          <p:cNvSpPr>
            <a:spLocks noGrp="1"/>
          </p:cNvSpPr>
          <p:nvPr>
            <p:ph idx="1"/>
          </p:nvPr>
        </p:nvSpPr>
        <p:spPr/>
        <p:txBody>
          <a:bodyPr/>
          <a:lstStyle/>
          <a:p>
            <a:r>
              <a:rPr lang="en-US" b="1" i="1" dirty="0">
                <a:solidFill>
                  <a:srgbClr val="0070C0"/>
                </a:solidFill>
              </a:rPr>
              <a:t>k-Nearest Neighbors </a:t>
            </a:r>
            <a:r>
              <a:rPr lang="en-US" dirty="0"/>
              <a:t>approach considers multiple neighboring data points to classify a test data point</a:t>
            </a:r>
          </a:p>
          <a:p>
            <a:pPr lvl="1"/>
            <a:r>
              <a:rPr lang="en-US" dirty="0"/>
              <a:t>E.g., 3-nearest neighbors </a:t>
            </a:r>
          </a:p>
          <a:p>
            <a:pPr lvl="2"/>
            <a:r>
              <a:rPr lang="en-US" dirty="0"/>
              <a:t>The test example in the figure is the + mark</a:t>
            </a:r>
          </a:p>
          <a:p>
            <a:pPr lvl="2"/>
            <a:r>
              <a:rPr lang="en-US" dirty="0"/>
              <a:t>The class of the test example is obtained by voting (based on the distance to the 3 closest points)</a:t>
            </a:r>
          </a:p>
          <a:p>
            <a:pPr lvl="2"/>
            <a:endParaRPr lang="en-US" dirty="0"/>
          </a:p>
        </p:txBody>
      </p:sp>
      <p:sp>
        <p:nvSpPr>
          <p:cNvPr id="4" name="Content Placeholder 3">
            <a:extLst>
              <a:ext uri="{FF2B5EF4-FFF2-40B4-BE49-F238E27FC236}">
                <a16:creationId xmlns:a16="http://schemas.microsoft.com/office/drawing/2014/main" id="{B0FC74EE-9D05-4CDB-95BE-0142ACA9CB9A}"/>
              </a:ext>
            </a:extLst>
          </p:cNvPr>
          <p:cNvSpPr>
            <a:spLocks noGrp="1"/>
          </p:cNvSpPr>
          <p:nvPr>
            <p:ph idx="10"/>
          </p:nvPr>
        </p:nvSpPr>
        <p:spPr/>
        <p:txBody>
          <a:bodyPr/>
          <a:lstStyle/>
          <a:p>
            <a:r>
              <a:rPr lang="en-US" dirty="0"/>
              <a:t>Machine Learning Basics</a:t>
            </a:r>
          </a:p>
          <a:p>
            <a:endParaRPr lang="en-US" dirty="0"/>
          </a:p>
        </p:txBody>
      </p:sp>
      <p:grpSp>
        <p:nvGrpSpPr>
          <p:cNvPr id="55" name="Group 54"/>
          <p:cNvGrpSpPr/>
          <p:nvPr/>
        </p:nvGrpSpPr>
        <p:grpSpPr>
          <a:xfrm>
            <a:off x="2880188" y="4246240"/>
            <a:ext cx="3517164" cy="2829279"/>
            <a:chOff x="577556" y="4016987"/>
            <a:chExt cx="4025748" cy="3364788"/>
          </a:xfrm>
        </p:grpSpPr>
        <p:grpSp>
          <p:nvGrpSpPr>
            <p:cNvPr id="28" name="Group 3"/>
            <p:cNvGrpSpPr>
              <a:grpSpLocks/>
            </p:cNvGrpSpPr>
            <p:nvPr/>
          </p:nvGrpSpPr>
          <p:grpSpPr bwMode="auto">
            <a:xfrm>
              <a:off x="577556" y="4016987"/>
              <a:ext cx="4025748" cy="3364788"/>
              <a:chOff x="4280052" y="2643409"/>
              <a:chExt cx="4025748" cy="3364240"/>
            </a:xfrm>
          </p:grpSpPr>
          <p:sp>
            <p:nvSpPr>
              <p:cNvPr id="29"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0"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sp>
            <p:nvSpPr>
              <p:cNvPr id="31"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2"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3"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sp>
            <p:nvSpPr>
              <p:cNvPr id="34"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5"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6"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FF0000"/>
                    </a:solidFill>
                    <a:latin typeface="Arial" panose="020B0604020202020204" pitchFamily="34" charset="0"/>
                  </a:rPr>
                  <a:t>x</a:t>
                </a:r>
              </a:p>
            </p:txBody>
          </p:sp>
          <p:sp>
            <p:nvSpPr>
              <p:cNvPr id="37" name="TextBox 12"/>
              <p:cNvSpPr txBox="1">
                <a:spLocks noChangeArrowheads="1"/>
              </p:cNvSpPr>
              <p:nvPr/>
            </p:nvSpPr>
            <p:spPr bwMode="auto">
              <a:xfrm>
                <a:off x="6172200" y="3352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38"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39"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40"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sp>
            <p:nvSpPr>
              <p:cNvPr id="41"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42" name="TextBox 17"/>
              <p:cNvSpPr txBox="1">
                <a:spLocks noChangeArrowheads="1"/>
              </p:cNvSpPr>
              <p:nvPr/>
            </p:nvSpPr>
            <p:spPr bwMode="auto">
              <a:xfrm>
                <a:off x="6249241" y="4267994"/>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43" name="TextBox 18"/>
              <p:cNvSpPr txBox="1">
                <a:spLocks noChangeArrowheads="1"/>
              </p:cNvSpPr>
              <p:nvPr/>
            </p:nvSpPr>
            <p:spPr bwMode="auto">
              <a:xfrm>
                <a:off x="6019800" y="3962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B050"/>
                    </a:solidFill>
                    <a:latin typeface="Arial" panose="020B0604020202020204" pitchFamily="34" charset="0"/>
                  </a:rPr>
                  <a:t>o</a:t>
                </a:r>
              </a:p>
            </p:txBody>
          </p:sp>
          <p:cxnSp>
            <p:nvCxnSpPr>
              <p:cNvPr id="44" name="Straight Arrow Connector 43"/>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6" name="TextBox 21"/>
              <p:cNvSpPr txBox="1">
                <a:spLocks noChangeArrowheads="1"/>
              </p:cNvSpPr>
              <p:nvPr/>
            </p:nvSpPr>
            <p:spPr bwMode="auto">
              <a:xfrm>
                <a:off x="4280052" y="2643409"/>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x2</a:t>
                </a:r>
              </a:p>
            </p:txBody>
          </p:sp>
          <p:sp>
            <p:nvSpPr>
              <p:cNvPr id="47" name="TextBox 22"/>
              <p:cNvSpPr txBox="1">
                <a:spLocks noChangeArrowheads="1"/>
              </p:cNvSpPr>
              <p:nvPr/>
            </p:nvSpPr>
            <p:spPr bwMode="auto">
              <a:xfrm>
                <a:off x="7680545" y="5638317"/>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000000"/>
                    </a:solidFill>
                    <a:latin typeface="Arial" panose="020B0604020202020204" pitchFamily="34" charset="0"/>
                  </a:rPr>
                  <a:t>x1</a:t>
                </a:r>
              </a:p>
            </p:txBody>
          </p:sp>
          <p:sp>
            <p:nvSpPr>
              <p:cNvPr id="53" name="TextBox 16">
                <a:extLst>
                  <a:ext uri="{FF2B5EF4-FFF2-40B4-BE49-F238E27FC236}">
                    <a16:creationId xmlns:a16="http://schemas.microsoft.com/office/drawing/2014/main" id="{2E001598-5B59-431D-9BA4-36F1CD4136DB}"/>
                  </a:ext>
                </a:extLst>
              </p:cNvPr>
              <p:cNvSpPr txBox="1">
                <a:spLocks noChangeArrowheads="1"/>
              </p:cNvSpPr>
              <p:nvPr/>
            </p:nvSpPr>
            <p:spPr bwMode="auto">
              <a:xfrm>
                <a:off x="5815513" y="4614704"/>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56" name="TextBox 16">
                <a:extLst>
                  <a:ext uri="{FF2B5EF4-FFF2-40B4-BE49-F238E27FC236}">
                    <a16:creationId xmlns:a16="http://schemas.microsoft.com/office/drawing/2014/main" id="{811F0EEA-2730-4677-8446-8A81BD60336E}"/>
                  </a:ext>
                </a:extLst>
              </p:cNvPr>
              <p:cNvSpPr txBox="1">
                <a:spLocks noChangeArrowheads="1"/>
              </p:cNvSpPr>
              <p:nvPr/>
            </p:nvSpPr>
            <p:spPr bwMode="auto">
              <a:xfrm>
                <a:off x="6323045" y="484338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00B050"/>
                    </a:solidFill>
                    <a:latin typeface="Arial" panose="020B0604020202020204" pitchFamily="34" charset="0"/>
                  </a:rPr>
                  <a:t>o</a:t>
                </a:r>
              </a:p>
            </p:txBody>
          </p:sp>
          <p:sp>
            <p:nvSpPr>
              <p:cNvPr id="57" name="TextBox 8">
                <a:extLst>
                  <a:ext uri="{FF2B5EF4-FFF2-40B4-BE49-F238E27FC236}">
                    <a16:creationId xmlns:a16="http://schemas.microsoft.com/office/drawing/2014/main" id="{31E43AB7-418F-446C-BE1D-595060C5D732}"/>
                  </a:ext>
                </a:extLst>
              </p:cNvPr>
              <p:cNvSpPr txBox="1">
                <a:spLocks noChangeArrowheads="1"/>
              </p:cNvSpPr>
              <p:nvPr/>
            </p:nvSpPr>
            <p:spPr bwMode="auto">
              <a:xfrm>
                <a:off x="6378314" y="37536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dirty="0">
                    <a:solidFill>
                      <a:srgbClr val="FF0000"/>
                    </a:solidFill>
                    <a:latin typeface="Arial" panose="020B0604020202020204" pitchFamily="34" charset="0"/>
                  </a:rPr>
                  <a:t>x</a:t>
                </a:r>
              </a:p>
            </p:txBody>
          </p:sp>
        </p:grpSp>
        <p:sp>
          <p:nvSpPr>
            <p:cNvPr id="48" name="TextBox 23"/>
            <p:cNvSpPr txBox="1">
              <a:spLocks noChangeArrowheads="1"/>
            </p:cNvSpPr>
            <p:nvPr/>
          </p:nvSpPr>
          <p:spPr bwMode="auto">
            <a:xfrm>
              <a:off x="1936304" y="5259782"/>
              <a:ext cx="3190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49" name="TextBox 28"/>
            <p:cNvSpPr txBox="1">
              <a:spLocks noChangeArrowheads="1"/>
            </p:cNvSpPr>
            <p:nvPr/>
          </p:nvSpPr>
          <p:spPr bwMode="auto">
            <a:xfrm>
              <a:off x="3065017" y="5716982"/>
              <a:ext cx="319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000000"/>
                  </a:solidFill>
                  <a:latin typeface="Arial" panose="020B0604020202020204" pitchFamily="34" charset="0"/>
                </a:rPr>
                <a:t>+</a:t>
              </a:r>
            </a:p>
          </p:txBody>
        </p:sp>
        <p:sp>
          <p:nvSpPr>
            <p:cNvPr id="50" name="Oval 49"/>
            <p:cNvSpPr/>
            <p:nvPr/>
          </p:nvSpPr>
          <p:spPr>
            <a:xfrm>
              <a:off x="1631504" y="5134527"/>
              <a:ext cx="989045" cy="84985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1" name="Oval 50"/>
            <p:cNvSpPr/>
            <p:nvPr/>
          </p:nvSpPr>
          <p:spPr>
            <a:xfrm>
              <a:off x="2545904" y="5591802"/>
              <a:ext cx="1219200" cy="65858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sp>
        <p:nvSpPr>
          <p:cNvPr id="52" name="TextBox 51"/>
          <p:cNvSpPr txBox="1"/>
          <p:nvPr/>
        </p:nvSpPr>
        <p:spPr>
          <a:xfrm>
            <a:off x="1500808" y="7526179"/>
            <a:ext cx="6912768" cy="246221"/>
          </a:xfrm>
          <a:prstGeom prst="rect">
            <a:avLst/>
          </a:prstGeom>
          <a:noFill/>
        </p:spPr>
        <p:txBody>
          <a:bodyPr wrap="square" rtlCol="0">
            <a:spAutoFit/>
          </a:bodyPr>
          <a:lstStyle/>
          <a:p>
            <a:pPr algn="ctr"/>
            <a:r>
              <a:rPr lang="en-US" sz="1000" dirty="0"/>
              <a:t>Picture from: James Hays – Machine Learning Overview</a:t>
            </a:r>
          </a:p>
        </p:txBody>
      </p:sp>
    </p:spTree>
    <p:extLst>
      <p:ext uri="{BB962C8B-B14F-4D97-AF65-F5344CB8AC3E}">
        <p14:creationId xmlns:p14="http://schemas.microsoft.com/office/powerpoint/2010/main" val="2363470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6A00-6E51-466A-BB59-E2480C5D4FAF}"/>
              </a:ext>
            </a:extLst>
          </p:cNvPr>
          <p:cNvSpPr>
            <a:spLocks noGrp="1"/>
          </p:cNvSpPr>
          <p:nvPr>
            <p:ph type="title"/>
          </p:nvPr>
        </p:nvSpPr>
        <p:spPr/>
        <p:txBody>
          <a:bodyPr/>
          <a:lstStyle/>
          <a:p>
            <a:r>
              <a:rPr lang="en-US" dirty="0"/>
              <a:t>Ensemble Learning</a:t>
            </a:r>
          </a:p>
        </p:txBody>
      </p:sp>
      <p:sp>
        <p:nvSpPr>
          <p:cNvPr id="3" name="Content Placeholder 2">
            <a:extLst>
              <a:ext uri="{FF2B5EF4-FFF2-40B4-BE49-F238E27FC236}">
                <a16:creationId xmlns:a16="http://schemas.microsoft.com/office/drawing/2014/main" id="{8E1E3D4B-2BAB-410D-8604-3C25AF784CA8}"/>
              </a:ext>
            </a:extLst>
          </p:cNvPr>
          <p:cNvSpPr>
            <a:spLocks noGrp="1"/>
          </p:cNvSpPr>
          <p:nvPr>
            <p:ph idx="1"/>
          </p:nvPr>
        </p:nvSpPr>
        <p:spPr/>
        <p:txBody>
          <a:bodyPr>
            <a:normAutofit/>
          </a:bodyPr>
          <a:lstStyle/>
          <a:p>
            <a:r>
              <a:rPr lang="en-US" b="1" i="1" dirty="0">
                <a:solidFill>
                  <a:srgbClr val="0070C0"/>
                </a:solidFill>
              </a:rPr>
              <a:t>Ensemble learning </a:t>
            </a:r>
            <a:r>
              <a:rPr lang="en-US" dirty="0"/>
              <a:t>is training multiple classifiers separately and combining their predictions </a:t>
            </a:r>
          </a:p>
          <a:p>
            <a:pPr lvl="1"/>
            <a:r>
              <a:rPr lang="en-US" dirty="0"/>
              <a:t>Ensemble learning often outperforms individual classifiers</a:t>
            </a:r>
          </a:p>
          <a:p>
            <a:pPr lvl="1"/>
            <a:r>
              <a:rPr lang="en-US" dirty="0"/>
              <a:t>Better results obtained with higher model variety in the ensemble</a:t>
            </a:r>
          </a:p>
          <a:p>
            <a:pPr lvl="1"/>
            <a:r>
              <a:rPr lang="en-US" b="1" i="1" dirty="0">
                <a:solidFill>
                  <a:srgbClr val="0070C0"/>
                </a:solidFill>
              </a:rPr>
              <a:t>Bagging</a:t>
            </a:r>
            <a:r>
              <a:rPr lang="en-US" dirty="0"/>
              <a:t> (</a:t>
            </a:r>
            <a:r>
              <a:rPr lang="en-US" b="1" dirty="0">
                <a:solidFill>
                  <a:srgbClr val="0070C0"/>
                </a:solidFill>
              </a:rPr>
              <a:t>b</a:t>
            </a:r>
            <a:r>
              <a:rPr lang="en-US" dirty="0"/>
              <a:t>ootstrap </a:t>
            </a:r>
            <a:r>
              <a:rPr lang="en-US" b="1" dirty="0">
                <a:solidFill>
                  <a:srgbClr val="0070C0"/>
                </a:solidFill>
              </a:rPr>
              <a:t>ag</a:t>
            </a:r>
            <a:r>
              <a:rPr lang="en-US" dirty="0"/>
              <a:t>gregating)</a:t>
            </a:r>
          </a:p>
          <a:p>
            <a:pPr lvl="2"/>
            <a:r>
              <a:rPr lang="en-US" dirty="0"/>
              <a:t>Randomly draw subsets from the training set (i.e., bootstrap samples)</a:t>
            </a:r>
          </a:p>
          <a:p>
            <a:pPr lvl="2"/>
            <a:r>
              <a:rPr lang="en-US" dirty="0"/>
              <a:t>Train separate classifiers on each subset of the training set</a:t>
            </a:r>
          </a:p>
          <a:p>
            <a:pPr lvl="2"/>
            <a:r>
              <a:rPr lang="en-US" dirty="0"/>
              <a:t>Perform classification based on the average vote of all classifiers</a:t>
            </a:r>
          </a:p>
          <a:p>
            <a:pPr lvl="1"/>
            <a:r>
              <a:rPr lang="en-US" b="1" i="1" dirty="0">
                <a:solidFill>
                  <a:srgbClr val="0070C0"/>
                </a:solidFill>
              </a:rPr>
              <a:t>Boosting</a:t>
            </a:r>
            <a:endParaRPr lang="en-US" dirty="0"/>
          </a:p>
          <a:p>
            <a:pPr lvl="2"/>
            <a:r>
              <a:rPr lang="en-US" dirty="0"/>
              <a:t>Train a classifier, and apply weights on the training set (apply </a:t>
            </a:r>
            <a:r>
              <a:rPr lang="en-US" dirty="0">
                <a:solidFill>
                  <a:srgbClr val="FF0000"/>
                </a:solidFill>
              </a:rPr>
              <a:t>higher weights on misclassified examples</a:t>
            </a:r>
            <a:r>
              <a:rPr lang="en-US" dirty="0"/>
              <a:t>, focus on “hard examples”)</a:t>
            </a:r>
          </a:p>
          <a:p>
            <a:pPr lvl="2"/>
            <a:r>
              <a:rPr lang="en-US" dirty="0"/>
              <a:t>Train new classifier, reweight training set according to prediction error</a:t>
            </a:r>
          </a:p>
          <a:p>
            <a:pPr lvl="2"/>
            <a:r>
              <a:rPr lang="en-US" dirty="0"/>
              <a:t>Repeat</a:t>
            </a:r>
          </a:p>
          <a:p>
            <a:pPr lvl="2"/>
            <a:r>
              <a:rPr lang="en-US" dirty="0"/>
              <a:t>Perform classification based on weighted vote of the classifiers</a:t>
            </a:r>
          </a:p>
          <a:p>
            <a:endParaRPr lang="en-US" dirty="0"/>
          </a:p>
        </p:txBody>
      </p:sp>
      <p:sp>
        <p:nvSpPr>
          <p:cNvPr id="4" name="Content Placeholder 3">
            <a:extLst>
              <a:ext uri="{FF2B5EF4-FFF2-40B4-BE49-F238E27FC236}">
                <a16:creationId xmlns:a16="http://schemas.microsoft.com/office/drawing/2014/main" id="{15B06AA6-9DFD-4E65-BC88-3A73065828D2}"/>
              </a:ext>
            </a:extLst>
          </p:cNvPr>
          <p:cNvSpPr>
            <a:spLocks noGrp="1"/>
          </p:cNvSpPr>
          <p:nvPr>
            <p:ph idx="10"/>
          </p:nvPr>
        </p:nvSpPr>
        <p:spPr/>
        <p:txBody>
          <a:bodyPr/>
          <a:lstStyle/>
          <a:p>
            <a:r>
              <a:rPr lang="en-US" dirty="0"/>
              <a:t>Ensemble Learning</a:t>
            </a:r>
          </a:p>
        </p:txBody>
      </p:sp>
    </p:spTree>
    <p:extLst>
      <p:ext uri="{BB962C8B-B14F-4D97-AF65-F5344CB8AC3E}">
        <p14:creationId xmlns:p14="http://schemas.microsoft.com/office/powerpoint/2010/main" val="11217271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vs Shallow Networks</a:t>
            </a:r>
          </a:p>
        </p:txBody>
      </p:sp>
      <p:sp>
        <p:nvSpPr>
          <p:cNvPr id="3" name="Content Placeholder 2"/>
          <p:cNvSpPr>
            <a:spLocks noGrp="1"/>
          </p:cNvSpPr>
          <p:nvPr>
            <p:ph idx="1"/>
          </p:nvPr>
        </p:nvSpPr>
        <p:spPr/>
        <p:txBody>
          <a:bodyPr/>
          <a:lstStyle/>
          <a:p>
            <a:r>
              <a:rPr lang="en-US" dirty="0">
                <a:solidFill>
                  <a:srgbClr val="FF0000"/>
                </a:solidFill>
              </a:rPr>
              <a:t>Deeper networks </a:t>
            </a:r>
            <a:r>
              <a:rPr lang="en-US" dirty="0"/>
              <a:t>perform better than shallow networks</a:t>
            </a:r>
          </a:p>
          <a:p>
            <a:pPr lvl="1"/>
            <a:r>
              <a:rPr lang="en-US" dirty="0"/>
              <a:t>But only up to some limit: after a certain number of layers, the performance of deeper networks plateaus</a:t>
            </a:r>
          </a:p>
        </p:txBody>
      </p:sp>
      <p:sp>
        <p:nvSpPr>
          <p:cNvPr id="4" name="Content Placeholder 3">
            <a:extLst>
              <a:ext uri="{FF2B5EF4-FFF2-40B4-BE49-F238E27FC236}">
                <a16:creationId xmlns:a16="http://schemas.microsoft.com/office/drawing/2014/main" id="{15E2ABF3-FBAB-4AEA-B542-40712CFD670D}"/>
              </a:ext>
            </a:extLst>
          </p:cNvPr>
          <p:cNvSpPr>
            <a:spLocks noGrp="1"/>
          </p:cNvSpPr>
          <p:nvPr>
            <p:ph idx="10"/>
          </p:nvPr>
        </p:nvSpPr>
        <p:spPr/>
        <p:txBody>
          <a:bodyPr/>
          <a:lstStyle/>
          <a:p>
            <a:r>
              <a:rPr lang="en-US" dirty="0"/>
              <a:t>Deep vs Shallow Networks</a:t>
            </a:r>
          </a:p>
          <a:p>
            <a:endParaRPr lang="en-US" dirty="0"/>
          </a:p>
        </p:txBody>
      </p:sp>
      <p:sp>
        <p:nvSpPr>
          <p:cNvPr id="93" name="TextBox 92">
            <a:extLst>
              <a:ext uri="{FF2B5EF4-FFF2-40B4-BE49-F238E27FC236}">
                <a16:creationId xmlns:a16="http://schemas.microsoft.com/office/drawing/2014/main" id="{8BD37686-2CBC-4602-94E5-CE6270E69F25}"/>
              </a:ext>
            </a:extLst>
          </p:cNvPr>
          <p:cNvSpPr txBox="1"/>
          <p:nvPr/>
        </p:nvSpPr>
        <p:spPr>
          <a:xfrm>
            <a:off x="1572816" y="7526179"/>
            <a:ext cx="6912768" cy="246221"/>
          </a:xfrm>
          <a:prstGeom prst="rect">
            <a:avLst/>
          </a:prstGeom>
          <a:noFill/>
        </p:spPr>
        <p:txBody>
          <a:bodyPr wrap="square" rtlCol="0">
            <a:spAutoFit/>
          </a:bodyPr>
          <a:lstStyle/>
          <a:p>
            <a:pPr algn="ctr"/>
            <a:r>
              <a:rPr lang="en-US" sz="1000" dirty="0"/>
              <a:t>Slide credit: Hung-</a:t>
            </a:r>
            <a:r>
              <a:rPr lang="en-US" sz="1000" dirty="0" err="1"/>
              <a:t>yi</a:t>
            </a:r>
            <a:r>
              <a:rPr lang="en-US" sz="1000" dirty="0"/>
              <a:t> Lee – Deep Learning Tutorial</a:t>
            </a:r>
          </a:p>
        </p:txBody>
      </p:sp>
      <p:grpSp>
        <p:nvGrpSpPr>
          <p:cNvPr id="94" name="群組 127"/>
          <p:cNvGrpSpPr/>
          <p:nvPr/>
        </p:nvGrpSpPr>
        <p:grpSpPr>
          <a:xfrm>
            <a:off x="257403" y="3589638"/>
            <a:ext cx="5268957" cy="3202561"/>
            <a:chOff x="-411205" y="2795203"/>
            <a:chExt cx="5268957" cy="3202561"/>
          </a:xfrm>
        </p:grpSpPr>
        <p:sp>
          <p:nvSpPr>
            <p:cNvPr id="95"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6"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7"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98" name="群組 10"/>
            <p:cNvGrpSpPr/>
            <p:nvPr/>
          </p:nvGrpSpPr>
          <p:grpSpPr>
            <a:xfrm>
              <a:off x="1351533" y="3162509"/>
              <a:ext cx="2474555" cy="2765327"/>
              <a:chOff x="1091509" y="3383234"/>
              <a:chExt cx="2474555" cy="2765327"/>
            </a:xfrm>
          </p:grpSpPr>
          <p:sp>
            <p:nvSpPr>
              <p:cNvPr id="114"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15" name="群組 12"/>
              <p:cNvGrpSpPr/>
              <p:nvPr/>
            </p:nvGrpSpPr>
            <p:grpSpPr>
              <a:xfrm>
                <a:off x="1211127" y="5591689"/>
                <a:ext cx="2283266" cy="556872"/>
                <a:chOff x="755858" y="5735182"/>
                <a:chExt cx="2283266" cy="556872"/>
              </a:xfrm>
            </p:grpSpPr>
            <p:grpSp>
              <p:nvGrpSpPr>
                <p:cNvPr id="135" name="群組 32"/>
                <p:cNvGrpSpPr/>
                <p:nvPr/>
              </p:nvGrpSpPr>
              <p:grpSpPr>
                <a:xfrm>
                  <a:off x="755858" y="5895047"/>
                  <a:ext cx="289125" cy="383103"/>
                  <a:chOff x="2268775" y="3538012"/>
                  <a:chExt cx="289125" cy="383103"/>
                </a:xfrm>
              </p:grpSpPr>
              <p:sp>
                <p:nvSpPr>
                  <p:cNvPr id="143"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4"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2" imgW="152280" imgH="215640" progId="Equation.3">
                          <p:embed/>
                        </p:oleObj>
                      </mc:Choice>
                      <mc:Fallback>
                        <p:oleObj name="方程式" r:id="rId2" imgW="152280" imgH="215640" progId="Equation.3">
                          <p:embed/>
                          <p:pic>
                            <p:nvPicPr>
                              <p:cNvPr id="176" name="Object 12"/>
                              <p:cNvPicPr>
                                <a:picLocks noChangeAspect="1" noChangeArrowheads="1"/>
                              </p:cNvPicPr>
                              <p:nvPr/>
                            </p:nvPicPr>
                            <p:blipFill>
                              <a:blip r:embed="rId3"/>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36" name="群組 33"/>
                <p:cNvGrpSpPr/>
                <p:nvPr/>
              </p:nvGrpSpPr>
              <p:grpSpPr>
                <a:xfrm>
                  <a:off x="1456763" y="5895047"/>
                  <a:ext cx="317234" cy="383104"/>
                  <a:chOff x="2263870" y="4021266"/>
                  <a:chExt cx="317234" cy="383104"/>
                </a:xfrm>
              </p:grpSpPr>
              <p:sp>
                <p:nvSpPr>
                  <p:cNvPr id="141"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2"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4" imgW="164880" imgH="215640" progId="Equation.3">
                          <p:embed/>
                        </p:oleObj>
                      </mc:Choice>
                      <mc:Fallback>
                        <p:oleObj name="方程式" r:id="rId4" imgW="164880" imgH="215640" progId="Equation.3">
                          <p:embed/>
                          <p:pic>
                            <p:nvPicPr>
                              <p:cNvPr id="174" name="Object 12"/>
                              <p:cNvPicPr>
                                <a:picLocks noChangeAspect="1" noChangeArrowheads="1"/>
                              </p:cNvPicPr>
                              <p:nvPr/>
                            </p:nvPicPr>
                            <p:blipFill>
                              <a:blip r:embed="rId5"/>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7"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38" name="群組 35"/>
                <p:cNvGrpSpPr/>
                <p:nvPr/>
              </p:nvGrpSpPr>
              <p:grpSpPr>
                <a:xfrm>
                  <a:off x="2687405" y="5886570"/>
                  <a:ext cx="351719" cy="405484"/>
                  <a:chOff x="2257778" y="5192060"/>
                  <a:chExt cx="351719" cy="405484"/>
                </a:xfrm>
              </p:grpSpPr>
              <p:sp>
                <p:nvSpPr>
                  <p:cNvPr id="139"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40"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6" imgW="190440" imgH="228600" progId="Equation.3">
                          <p:embed/>
                        </p:oleObj>
                      </mc:Choice>
                      <mc:Fallback>
                        <p:oleObj name="方程式" r:id="rId6" imgW="190440" imgH="228600" progId="Equation.3">
                          <p:embed/>
                          <p:pic>
                            <p:nvPicPr>
                              <p:cNvPr id="172" name="Object 12"/>
                              <p:cNvPicPr>
                                <a:picLocks noChangeAspect="1" noChangeArrowheads="1"/>
                              </p:cNvPicPr>
                              <p:nvPr/>
                            </p:nvPicPr>
                            <p:blipFill>
                              <a:blip r:embed="rId7"/>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16"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7"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18"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9"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20"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21" name="直線單箭頭接點 18"/>
              <p:cNvCxnSpPr>
                <a:endCxn id="114"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21"/>
              <p:cNvCxnSpPr>
                <a:endCxn id="116"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23"/>
              <p:cNvCxnSpPr>
                <a:endCxn id="116"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24"/>
              <p:cNvCxnSpPr>
                <a:endCxn id="117"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25"/>
              <p:cNvCxnSpPr>
                <a:endCxn id="114"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26"/>
              <p:cNvCxnSpPr>
                <a:stCxn id="114" idx="0"/>
                <a:endCxn id="119"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27"/>
              <p:cNvCxnSpPr>
                <a:stCxn id="116" idx="0"/>
                <a:endCxn id="119"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28"/>
              <p:cNvCxnSpPr>
                <a:stCxn id="117" idx="0"/>
                <a:endCxn id="119"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29"/>
              <p:cNvCxnSpPr>
                <a:stCxn id="117" idx="0"/>
                <a:endCxn id="120"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30"/>
              <p:cNvCxnSpPr>
                <a:stCxn id="116" idx="0"/>
                <a:endCxn id="120"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31"/>
              <p:cNvCxnSpPr>
                <a:stCxn id="114" idx="0"/>
                <a:endCxn id="120"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9" name="文字方塊 86"/>
            <p:cNvSpPr txBox="1"/>
            <p:nvPr/>
          </p:nvSpPr>
          <p:spPr>
            <a:xfrm>
              <a:off x="-411205" y="3146087"/>
              <a:ext cx="1457023" cy="954107"/>
            </a:xfrm>
            <a:prstGeom prst="rect">
              <a:avLst/>
            </a:prstGeom>
            <a:noFill/>
          </p:spPr>
          <p:txBody>
            <a:bodyPr wrap="square" rtlCol="0">
              <a:spAutoFit/>
            </a:bodyPr>
            <a:lstStyle/>
            <a:p>
              <a:pPr algn="ctr"/>
              <a:r>
                <a:rPr lang="en-US" altLang="zh-TW" sz="2800" dirty="0"/>
                <a:t>Shallow NN</a:t>
              </a:r>
              <a:endParaRPr lang="zh-TW" altLang="en-US" sz="2800" dirty="0"/>
            </a:p>
          </p:txBody>
        </p:sp>
        <p:cxnSp>
          <p:nvCxnSpPr>
            <p:cNvPr id="100"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104" name="直線單箭頭接點 94"/>
            <p:cNvCxnSpPr>
              <a:endCxn id="103"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98"/>
            <p:cNvCxnSpPr>
              <a:endCxn id="102"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2"/>
            <p:cNvCxnSpPr>
              <a:endCxn id="103"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102"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9"/>
            <p:cNvCxnSpPr>
              <a:endCxn id="103"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12"/>
            <p:cNvCxnSpPr>
              <a:endCxn id="102"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15"/>
            <p:cNvCxnSpPr>
              <a:stCxn id="103"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8"/>
            <p:cNvCxnSpPr>
              <a:stCxn id="103"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21"/>
            <p:cNvCxnSpPr>
              <a:endCxn id="120"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23"/>
            <p:cNvCxnSpPr>
              <a:stCxn id="102"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2292896" y="6910536"/>
            <a:ext cx="1838591" cy="403918"/>
          </a:xfrm>
          <a:prstGeom prst="rect">
            <a:avLst/>
          </a:prstGeom>
          <a:noFill/>
        </p:spPr>
        <p:txBody>
          <a:bodyPr wrap="square" rtlCol="0">
            <a:spAutoFit/>
          </a:bodyPr>
          <a:lstStyle/>
          <a:p>
            <a:pPr algn="ctr"/>
            <a:r>
              <a:rPr lang="en-US" dirty="0"/>
              <a:t>input</a:t>
            </a:r>
          </a:p>
        </p:txBody>
      </p:sp>
      <p:sp>
        <p:nvSpPr>
          <p:cNvPr id="146" name="TextBox 145"/>
          <p:cNvSpPr txBox="1"/>
          <p:nvPr/>
        </p:nvSpPr>
        <p:spPr>
          <a:xfrm>
            <a:off x="2292896" y="3194250"/>
            <a:ext cx="1838591" cy="403918"/>
          </a:xfrm>
          <a:prstGeom prst="rect">
            <a:avLst/>
          </a:prstGeom>
          <a:noFill/>
        </p:spPr>
        <p:txBody>
          <a:bodyPr wrap="square" rtlCol="0">
            <a:spAutoFit/>
          </a:bodyPr>
          <a:lstStyle/>
          <a:p>
            <a:pPr algn="ctr"/>
            <a:r>
              <a:rPr lang="en-US" dirty="0"/>
              <a:t>output</a:t>
            </a:r>
          </a:p>
        </p:txBody>
      </p:sp>
      <p:pic>
        <p:nvPicPr>
          <p:cNvPr id="147" name="Picture 146"/>
          <p:cNvPicPr>
            <a:picLocks noChangeAspect="1"/>
          </p:cNvPicPr>
          <p:nvPr/>
        </p:nvPicPr>
        <p:blipFill>
          <a:blip r:embed="rId8"/>
          <a:stretch>
            <a:fillRect/>
          </a:stretch>
        </p:blipFill>
        <p:spPr>
          <a:xfrm>
            <a:off x="6325344" y="2921074"/>
            <a:ext cx="2381250" cy="4781550"/>
          </a:xfrm>
          <a:prstGeom prst="rect">
            <a:avLst/>
          </a:prstGeom>
        </p:spPr>
      </p:pic>
      <p:sp>
        <p:nvSpPr>
          <p:cNvPr id="148" name="文字方塊 87"/>
          <p:cNvSpPr txBox="1"/>
          <p:nvPr/>
        </p:nvSpPr>
        <p:spPr>
          <a:xfrm>
            <a:off x="8269560" y="3933407"/>
            <a:ext cx="1818938" cy="954107"/>
          </a:xfrm>
          <a:prstGeom prst="rect">
            <a:avLst/>
          </a:prstGeom>
          <a:noFill/>
        </p:spPr>
        <p:txBody>
          <a:bodyPr wrap="square" rtlCol="0">
            <a:spAutoFit/>
          </a:bodyPr>
          <a:lstStyle/>
          <a:p>
            <a:pPr algn="ctr"/>
            <a:r>
              <a:rPr lang="en-US" altLang="zh-TW" sz="2800" dirty="0"/>
              <a:t>Deep</a:t>
            </a:r>
          </a:p>
          <a:p>
            <a:pPr algn="ctr"/>
            <a:r>
              <a:rPr lang="en-US" altLang="zh-TW" sz="2800" dirty="0"/>
              <a:t>NN</a:t>
            </a:r>
            <a:endParaRPr lang="zh-TW" altLang="en-US" sz="2800" dirty="0"/>
          </a:p>
        </p:txBody>
      </p:sp>
    </p:spTree>
    <p:extLst>
      <p:ext uri="{BB962C8B-B14F-4D97-AF65-F5344CB8AC3E}">
        <p14:creationId xmlns:p14="http://schemas.microsoft.com/office/powerpoint/2010/main" val="34376194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b="1" i="1" dirty="0">
                <a:solidFill>
                  <a:srgbClr val="0070C0"/>
                </a:solidFill>
              </a:rPr>
              <a:t>Convolutional neural networks</a:t>
            </a:r>
            <a:r>
              <a:rPr lang="en-US" dirty="0"/>
              <a:t> (CNNs) were primarily designed for image data</a:t>
            </a:r>
          </a:p>
          <a:p>
            <a:r>
              <a:rPr lang="en-US" dirty="0"/>
              <a:t>CNNs use </a:t>
            </a:r>
            <a:r>
              <a:rPr lang="en-US" dirty="0">
                <a:solidFill>
                  <a:srgbClr val="FF0000"/>
                </a:solidFill>
              </a:rPr>
              <a:t>a convolutional operator </a:t>
            </a:r>
            <a:r>
              <a:rPr lang="en-US" dirty="0"/>
              <a:t>for extracting data features</a:t>
            </a:r>
          </a:p>
          <a:p>
            <a:pPr lvl="1"/>
            <a:r>
              <a:rPr lang="en-US" dirty="0"/>
              <a:t>Allows </a:t>
            </a:r>
            <a:r>
              <a:rPr lang="en-US" dirty="0">
                <a:solidFill>
                  <a:srgbClr val="FF0000"/>
                </a:solidFill>
              </a:rPr>
              <a:t>parameter sharing</a:t>
            </a:r>
          </a:p>
          <a:p>
            <a:pPr lvl="1"/>
            <a:r>
              <a:rPr lang="en-US" dirty="0"/>
              <a:t>Efficient to train</a:t>
            </a:r>
          </a:p>
          <a:p>
            <a:pPr lvl="1"/>
            <a:r>
              <a:rPr lang="en-US" dirty="0"/>
              <a:t>Have </a:t>
            </a:r>
            <a:r>
              <a:rPr lang="en-US" dirty="0">
                <a:solidFill>
                  <a:srgbClr val="FF0000"/>
                </a:solidFill>
              </a:rPr>
              <a:t>less parameters </a:t>
            </a:r>
            <a:r>
              <a:rPr lang="en-US" dirty="0"/>
              <a:t>than NNs with fully-connected layers</a:t>
            </a:r>
          </a:p>
          <a:p>
            <a:r>
              <a:rPr lang="en-US" dirty="0"/>
              <a:t>CNNs are </a:t>
            </a:r>
            <a:r>
              <a:rPr lang="en-US" dirty="0">
                <a:solidFill>
                  <a:srgbClr val="FF0000"/>
                </a:solidFill>
              </a:rPr>
              <a:t>robust to spatial translations </a:t>
            </a:r>
            <a:r>
              <a:rPr lang="en-US" dirty="0"/>
              <a:t>of objects in images</a:t>
            </a:r>
          </a:p>
          <a:p>
            <a:r>
              <a:rPr lang="en-US" dirty="0"/>
              <a:t>A convolutional filter slides (i.e., convolves) across the image</a:t>
            </a:r>
          </a:p>
          <a:p>
            <a:endParaRPr lang="en-US" dirty="0"/>
          </a:p>
        </p:txBody>
      </p:sp>
      <p:sp>
        <p:nvSpPr>
          <p:cNvPr id="11" name="Content Placeholder 10">
            <a:extLst>
              <a:ext uri="{FF2B5EF4-FFF2-40B4-BE49-F238E27FC236}">
                <a16:creationId xmlns:a16="http://schemas.microsoft.com/office/drawing/2014/main" id="{313BB407-44EF-45C1-93A6-6E0835922896}"/>
              </a:ext>
            </a:extLst>
          </p:cNvPr>
          <p:cNvSpPr>
            <a:spLocks noGrp="1"/>
          </p:cNvSpPr>
          <p:nvPr>
            <p:ph idx="10"/>
          </p:nvPr>
        </p:nvSpPr>
        <p:spPr/>
        <p:txBody>
          <a:bodyPr/>
          <a:lstStyle/>
          <a:p>
            <a:r>
              <a:rPr lang="en-US" dirty="0"/>
              <a:t>Convolutional Neural Networks</a:t>
            </a:r>
          </a:p>
        </p:txBody>
      </p:sp>
      <p:pic>
        <p:nvPicPr>
          <p:cNvPr id="4" name="Picture 3"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288" y="5038328"/>
            <a:ext cx="2450893" cy="1792444"/>
          </a:xfrm>
          <a:prstGeom prst="rect">
            <a:avLst/>
          </a:prstGeom>
        </p:spPr>
      </p:pic>
      <p:pic>
        <p:nvPicPr>
          <p:cNvPr id="5" name="Εικόνα 12"/>
          <p:cNvPicPr>
            <a:picLocks noChangeAspect="1"/>
          </p:cNvPicPr>
          <p:nvPr/>
        </p:nvPicPr>
        <p:blipFill>
          <a:blip r:embed="rId4"/>
          <a:stretch>
            <a:fillRect/>
          </a:stretch>
        </p:blipFill>
        <p:spPr>
          <a:xfrm>
            <a:off x="1438429" y="5174107"/>
            <a:ext cx="1447800" cy="1371600"/>
          </a:xfrm>
          <a:prstGeom prst="rect">
            <a:avLst/>
          </a:prstGeom>
        </p:spPr>
      </p:pic>
      <p:pic>
        <p:nvPicPr>
          <p:cNvPr id="6" name="Εικόνα 13"/>
          <p:cNvPicPr>
            <a:picLocks noChangeAspect="1"/>
          </p:cNvPicPr>
          <p:nvPr/>
        </p:nvPicPr>
        <p:blipFill>
          <a:blip r:embed="rId5"/>
          <a:stretch>
            <a:fillRect/>
          </a:stretch>
        </p:blipFill>
        <p:spPr>
          <a:xfrm>
            <a:off x="3376349" y="5459857"/>
            <a:ext cx="889000" cy="800100"/>
          </a:xfrm>
          <a:prstGeom prst="rect">
            <a:avLst/>
          </a:prstGeom>
        </p:spPr>
      </p:pic>
      <p:sp>
        <p:nvSpPr>
          <p:cNvPr id="7" name="TextBox 6"/>
          <p:cNvSpPr txBox="1"/>
          <p:nvPr/>
        </p:nvSpPr>
        <p:spPr>
          <a:xfrm>
            <a:off x="1438966" y="6507607"/>
            <a:ext cx="1497526" cy="369332"/>
          </a:xfrm>
          <a:prstGeom prst="rect">
            <a:avLst/>
          </a:prstGeom>
          <a:noFill/>
        </p:spPr>
        <p:txBody>
          <a:bodyPr wrap="none" rtlCol="0">
            <a:spAutoFit/>
          </a:bodyPr>
          <a:lstStyle/>
          <a:p>
            <a:r>
              <a:rPr lang="en-US"/>
              <a:t>Input matrix</a:t>
            </a:r>
            <a:endParaRPr lang="el-GR" dirty="0"/>
          </a:p>
        </p:txBody>
      </p:sp>
      <p:sp>
        <p:nvSpPr>
          <p:cNvPr id="8" name="TextBox 7"/>
          <p:cNvSpPr txBox="1"/>
          <p:nvPr/>
        </p:nvSpPr>
        <p:spPr>
          <a:xfrm>
            <a:off x="2913389" y="6184441"/>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9" name="Δεξιό βέλος 16"/>
          <p:cNvSpPr/>
          <p:nvPr/>
        </p:nvSpPr>
        <p:spPr>
          <a:xfrm>
            <a:off x="4851327" y="5561057"/>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
        <p:nvSpPr>
          <p:cNvPr id="10" name="TextBox 9"/>
          <p:cNvSpPr txBox="1"/>
          <p:nvPr/>
        </p:nvSpPr>
        <p:spPr>
          <a:xfrm>
            <a:off x="1716832" y="7526179"/>
            <a:ext cx="6912768" cy="246221"/>
          </a:xfrm>
          <a:prstGeom prst="rect">
            <a:avLst/>
          </a:prstGeom>
          <a:noFill/>
        </p:spPr>
        <p:txBody>
          <a:bodyPr wrap="square" rtlCol="0">
            <a:spAutoFit/>
          </a:bodyPr>
          <a:lstStyle/>
          <a:p>
            <a:pPr algn="ctr"/>
            <a:r>
              <a:rPr lang="en-US" sz="1000" dirty="0"/>
              <a:t>Picture from: </a:t>
            </a:r>
            <a:r>
              <a:rPr lang="en-US" sz="1000" dirty="0">
                <a:hlinkClick r:id="rId6"/>
              </a:rPr>
              <a:t>http://deeplearning.stanford.edu/wiki/index.php/Feature_extraction_using_convolution</a:t>
            </a:r>
            <a:endParaRPr lang="en-US" sz="1000" dirty="0"/>
          </a:p>
        </p:txBody>
      </p:sp>
    </p:spTree>
    <p:extLst>
      <p:ext uri="{BB962C8B-B14F-4D97-AF65-F5344CB8AC3E}">
        <p14:creationId xmlns:p14="http://schemas.microsoft.com/office/powerpoint/2010/main" val="24913441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When the convolutional filters are scanned over the image, they capture useful features</a:t>
            </a:r>
          </a:p>
          <a:p>
            <a:pPr lvl="1"/>
            <a:r>
              <a:rPr lang="en-US" dirty="0"/>
              <a:t>E.g., edge detection by convolutions</a:t>
            </a:r>
          </a:p>
        </p:txBody>
      </p:sp>
      <p:sp>
        <p:nvSpPr>
          <p:cNvPr id="16" name="Content Placeholder 15">
            <a:extLst>
              <a:ext uri="{FF2B5EF4-FFF2-40B4-BE49-F238E27FC236}">
                <a16:creationId xmlns:a16="http://schemas.microsoft.com/office/drawing/2014/main" id="{5A1E72E1-7E48-4D0C-B450-0A09043778A8}"/>
              </a:ext>
            </a:extLst>
          </p:cNvPr>
          <p:cNvSpPr>
            <a:spLocks noGrp="1"/>
          </p:cNvSpPr>
          <p:nvPr>
            <p:ph idx="10"/>
          </p:nvPr>
        </p:nvSpPr>
        <p:spPr/>
        <p:txBody>
          <a:bodyPr/>
          <a:lstStyle/>
          <a:p>
            <a:r>
              <a:rPr lang="en-US" dirty="0"/>
              <a:t>Convolutional Neural Networks</a:t>
            </a:r>
          </a:p>
          <a:p>
            <a:endParaRPr lang="en-US" dirty="0"/>
          </a:p>
        </p:txBody>
      </p:sp>
      <p:sp>
        <p:nvSpPr>
          <p:cNvPr id="4" name="Content Placeholder 2"/>
          <p:cNvSpPr txBox="1">
            <a:spLocks/>
          </p:cNvSpPr>
          <p:nvPr/>
        </p:nvSpPr>
        <p:spPr>
          <a:xfrm>
            <a:off x="1255826" y="3399456"/>
            <a:ext cx="5029200" cy="539844"/>
          </a:xfrm>
          <a:prstGeom prst="rect">
            <a:avLst/>
          </a:prstGeom>
        </p:spPr>
        <p:txBody>
          <a:bodyPr vert="horz" lIns="91440" tIns="45720" rIns="91440" bIns="45720"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dirty="0"/>
              <a:t>Filter</a:t>
            </a:r>
          </a:p>
        </p:txBody>
      </p:sp>
      <p:pic>
        <p:nvPicPr>
          <p:cNvPr id="5" name="Picture 4"/>
          <p:cNvPicPr>
            <a:picLocks/>
          </p:cNvPicPr>
          <p:nvPr/>
        </p:nvPicPr>
        <p:blipFill>
          <a:blip r:embed="rId3"/>
          <a:stretch>
            <a:fillRect/>
          </a:stretch>
        </p:blipFill>
        <p:spPr>
          <a:xfrm>
            <a:off x="1274113" y="4148336"/>
            <a:ext cx="3273169" cy="252653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4112" y="4157461"/>
            <a:ext cx="3273169" cy="25412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56983" y="4157461"/>
            <a:ext cx="3430497" cy="2549543"/>
          </a:xfrm>
          <a:prstGeom prst="rect">
            <a:avLst/>
          </a:prstGeom>
        </p:spPr>
      </p:pic>
      <p:grpSp>
        <p:nvGrpSpPr>
          <p:cNvPr id="8" name="Group 7"/>
          <p:cNvGrpSpPr/>
          <p:nvPr/>
        </p:nvGrpSpPr>
        <p:grpSpPr>
          <a:xfrm>
            <a:off x="3518583" y="3310136"/>
            <a:ext cx="762000" cy="954107"/>
            <a:chOff x="2095500" y="1904999"/>
            <a:chExt cx="762000" cy="954107"/>
          </a:xfrm>
        </p:grpSpPr>
        <p:sp>
          <p:nvSpPr>
            <p:cNvPr id="9" name="TextBox 8"/>
            <p:cNvSpPr txBox="1"/>
            <p:nvPr/>
          </p:nvSpPr>
          <p:spPr>
            <a:xfrm>
              <a:off x="2133600" y="1904999"/>
              <a:ext cx="685800" cy="954107"/>
            </a:xfrm>
            <a:prstGeom prst="rect">
              <a:avLst/>
            </a:prstGeom>
            <a:noFill/>
          </p:spPr>
          <p:txBody>
            <a:bodyPr wrap="square" rtlCol="0">
              <a:spAutoFit/>
            </a:bodyPr>
            <a:lstStyle/>
            <a:p>
              <a:r>
                <a:rPr lang="en-US" sz="1400" dirty="0">
                  <a:latin typeface="Garamond" charset="0"/>
                  <a:ea typeface="Garamond" charset="0"/>
                  <a:cs typeface="Garamond" charset="0"/>
                </a:rPr>
                <a:t>0   1  0</a:t>
              </a:r>
            </a:p>
            <a:p>
              <a:r>
                <a:rPr lang="en-US" sz="1400" dirty="0">
                  <a:latin typeface="Garamond" charset="0"/>
                  <a:ea typeface="Garamond" charset="0"/>
                  <a:cs typeface="Garamond" charset="0"/>
                </a:rPr>
                <a:t>1  -4  1</a:t>
              </a:r>
            </a:p>
            <a:p>
              <a:r>
                <a:rPr lang="en-US" sz="1400" dirty="0">
                  <a:latin typeface="Garamond" charset="0"/>
                  <a:ea typeface="Garamond" charset="0"/>
                  <a:cs typeface="Garamond" charset="0"/>
                </a:rPr>
                <a:t>0   1  0</a:t>
              </a:r>
            </a:p>
            <a:p>
              <a:endParaRPr lang="en-US" sz="1400" dirty="0">
                <a:latin typeface="Garamond" charset="0"/>
                <a:ea typeface="Garamond" charset="0"/>
                <a:cs typeface="Garamond" charset="0"/>
              </a:endParaRPr>
            </a:p>
          </p:txBody>
        </p:sp>
        <p:sp>
          <p:nvSpPr>
            <p:cNvPr id="10" name="Double Bracket 9"/>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981" y="4260983"/>
            <a:ext cx="393700" cy="393700"/>
          </a:xfrm>
          <a:prstGeom prst="rect">
            <a:avLst/>
          </a:prstGeom>
          <a:ln w="57150">
            <a:solidFill>
              <a:srgbClr val="F7615A"/>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1783" y="3465224"/>
            <a:ext cx="393700" cy="393700"/>
          </a:xfrm>
          <a:prstGeom prst="rect">
            <a:avLst/>
          </a:prstGeom>
          <a:ln w="57150">
            <a:solidFill>
              <a:srgbClr val="F7615A"/>
            </a:solidFill>
          </a:ln>
        </p:spPr>
      </p:pic>
      <p:sp>
        <p:nvSpPr>
          <p:cNvPr id="13" name="TextBox 12"/>
          <p:cNvSpPr txBox="1"/>
          <p:nvPr/>
        </p:nvSpPr>
        <p:spPr>
          <a:xfrm>
            <a:off x="2382913" y="6762026"/>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14" name="TextBox 13"/>
          <p:cNvSpPr txBox="1"/>
          <p:nvPr/>
        </p:nvSpPr>
        <p:spPr>
          <a:xfrm>
            <a:off x="6954913" y="6740540"/>
            <a:ext cx="16690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Convoluted Image</a:t>
            </a:r>
          </a:p>
        </p:txBody>
      </p:sp>
      <p:sp>
        <p:nvSpPr>
          <p:cNvPr id="15" name="TextBox 14">
            <a:extLst>
              <a:ext uri="{FF2B5EF4-FFF2-40B4-BE49-F238E27FC236}">
                <a16:creationId xmlns:a16="http://schemas.microsoft.com/office/drawing/2014/main" id="{E9BAA7C9-A00A-4EF8-8F60-769F25DCD846}"/>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356570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347 -0.00531 L 0.32007 -0.00531 " pathEditMode="relative" rAng="0" ptsTypes="AA">
                                      <p:cBhvr>
                                        <p:cTn id="16" dur="500" fill="hold"/>
                                        <p:tgtEl>
                                          <p:spTgt spid="11"/>
                                        </p:tgtEl>
                                        <p:attrNameLst>
                                          <p:attrName>ppt_x</p:attrName>
                                          <p:attrName>ppt_y</p:attrName>
                                        </p:attrNameLst>
                                      </p:cBhvr>
                                      <p:rCtr x="15830" y="0"/>
                                    </p:animMotion>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0.32007 -0.00531 L 0.32007 0.07251 " pathEditMode="relative" rAng="0" ptsTypes="AA">
                                      <p:cBhvr>
                                        <p:cTn id="19" dur="100" fill="hold"/>
                                        <p:tgtEl>
                                          <p:spTgt spid="11"/>
                                        </p:tgtEl>
                                        <p:attrNameLst>
                                          <p:attrName>ppt_x</p:attrName>
                                          <p:attrName>ppt_y</p:attrName>
                                        </p:attrNameLst>
                                      </p:cBhvr>
                                      <p:rCtr x="0" y="3881"/>
                                    </p:animMotion>
                                  </p:childTnLst>
                                </p:cTn>
                              </p:par>
                            </p:childTnLst>
                          </p:cTn>
                        </p:par>
                        <p:par>
                          <p:cTn id="20" fill="hold">
                            <p:stCondLst>
                              <p:cond delay="600"/>
                            </p:stCondLst>
                            <p:childTnLst>
                              <p:par>
                                <p:cTn id="21" presetID="0" presetClass="path" presetSubtype="0" accel="50000" decel="50000" fill="hold" nodeType="afterEffect">
                                  <p:stCondLst>
                                    <p:cond delay="0"/>
                                  </p:stCondLst>
                                  <p:childTnLst>
                                    <p:animMotion origin="layout" path="M 0.32007 0.07251 L 0.00347 0.07251 " pathEditMode="relative" rAng="0" ptsTypes="AA">
                                      <p:cBhvr>
                                        <p:cTn id="22" dur="200" fill="hold"/>
                                        <p:tgtEl>
                                          <p:spTgt spid="11"/>
                                        </p:tgtEl>
                                        <p:attrNameLst>
                                          <p:attrName>ppt_x</p:attrName>
                                          <p:attrName>ppt_y</p:attrName>
                                        </p:attrNameLst>
                                      </p:cBhvr>
                                      <p:rCtr x="-15830" y="0"/>
                                    </p:animMotion>
                                  </p:childTnLst>
                                </p:cTn>
                              </p:par>
                            </p:childTnLst>
                          </p:cTn>
                        </p:par>
                        <p:par>
                          <p:cTn id="23" fill="hold">
                            <p:stCondLst>
                              <p:cond delay="800"/>
                            </p:stCondLst>
                            <p:childTnLst>
                              <p:par>
                                <p:cTn id="24" presetID="0" presetClass="path" presetSubtype="0" accel="50000" decel="50000" fill="hold" nodeType="afterEffect">
                                  <p:stCondLst>
                                    <p:cond delay="0"/>
                                  </p:stCondLst>
                                  <p:childTnLst>
                                    <p:animMotion origin="layout" path="M 0.00347 0.13909 L 0.32007 0.13909 " pathEditMode="relative" rAng="0" ptsTypes="AA">
                                      <p:cBhvr>
                                        <p:cTn id="25" dur="200" fill="hold"/>
                                        <p:tgtEl>
                                          <p:spTgt spid="11"/>
                                        </p:tgtEl>
                                        <p:attrNameLst>
                                          <p:attrName>ppt_x</p:attrName>
                                          <p:attrName>ppt_y</p:attrName>
                                        </p:attrNameLst>
                                      </p:cBhvr>
                                      <p:rCtr x="15830" y="0"/>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32007 0.13909 L 0.32007 0.20568 " pathEditMode="relative" rAng="0" ptsTypes="AA">
                                      <p:cBhvr>
                                        <p:cTn id="28" dur="100" fill="hold"/>
                                        <p:tgtEl>
                                          <p:spTgt spid="11"/>
                                        </p:tgtEl>
                                        <p:attrNameLst>
                                          <p:attrName>ppt_x</p:attrName>
                                          <p:attrName>ppt_y</p:attrName>
                                        </p:attrNameLst>
                                      </p:cBhvr>
                                      <p:rCtr x="0" y="3329"/>
                                    </p:animMotion>
                                  </p:childTnLst>
                                </p:cTn>
                              </p:par>
                            </p:childTnLst>
                          </p:cTn>
                        </p:par>
                        <p:par>
                          <p:cTn id="29" fill="hold">
                            <p:stCondLst>
                              <p:cond delay="1100"/>
                            </p:stCondLst>
                            <p:childTnLst>
                              <p:par>
                                <p:cTn id="30" presetID="0" presetClass="path" presetSubtype="0" accel="50000" decel="50000" fill="hold" nodeType="afterEffect">
                                  <p:stCondLst>
                                    <p:cond delay="0"/>
                                  </p:stCondLst>
                                  <p:childTnLst>
                                    <p:animMotion origin="layout" path="M 0.32007 0.20568 L 0.00347 0.20568 " pathEditMode="relative" rAng="0" ptsTypes="AA">
                                      <p:cBhvr>
                                        <p:cTn id="31" dur="200" fill="hold"/>
                                        <p:tgtEl>
                                          <p:spTgt spid="11"/>
                                        </p:tgtEl>
                                        <p:attrNameLst>
                                          <p:attrName>ppt_x</p:attrName>
                                          <p:attrName>ppt_y</p:attrName>
                                        </p:attrNameLst>
                                      </p:cBhvr>
                                      <p:rCtr x="-15830" y="0"/>
                                    </p:animMotion>
                                  </p:childTnLst>
                                </p:cTn>
                              </p:par>
                            </p:childTnLst>
                          </p:cTn>
                        </p:par>
                        <p:par>
                          <p:cTn id="32" fill="hold">
                            <p:stCondLst>
                              <p:cond delay="1300"/>
                            </p:stCondLst>
                            <p:childTnLst>
                              <p:par>
                                <p:cTn id="33" presetID="0" presetClass="path" presetSubtype="0" accel="50000" decel="50000" fill="hold" nodeType="afterEffect">
                                  <p:stCondLst>
                                    <p:cond delay="0"/>
                                  </p:stCondLst>
                                  <p:childTnLst>
                                    <p:animMotion origin="layout" path="M 0.00347 0.20568 L 0.00347 0.27247 " pathEditMode="relative" rAng="0" ptsTypes="AA">
                                      <p:cBhvr>
                                        <p:cTn id="34" dur="100" fill="hold"/>
                                        <p:tgtEl>
                                          <p:spTgt spid="11"/>
                                        </p:tgtEl>
                                        <p:attrNameLst>
                                          <p:attrName>ppt_x</p:attrName>
                                          <p:attrName>ppt_y</p:attrName>
                                        </p:attrNameLst>
                                      </p:cBhvr>
                                      <p:rCtr x="0" y="3329"/>
                                    </p:animMotion>
                                  </p:childTnLst>
                                </p:cTn>
                              </p:par>
                            </p:childTnLst>
                          </p:cTn>
                        </p:par>
                        <p:par>
                          <p:cTn id="35" fill="hold">
                            <p:stCondLst>
                              <p:cond delay="1400"/>
                            </p:stCondLst>
                            <p:childTnLst>
                              <p:par>
                                <p:cTn id="36" presetID="0" presetClass="path" presetSubtype="0" accel="50000" decel="50000" fill="hold" nodeType="afterEffect">
                                  <p:stCondLst>
                                    <p:cond delay="0"/>
                                  </p:stCondLst>
                                  <p:childTnLst>
                                    <p:animMotion origin="layout" path="M 0.00347 0.27247 L 0.32007 0.27247 " pathEditMode="relative" rAng="0" ptsTypes="AA">
                                      <p:cBhvr>
                                        <p:cTn id="37" dur="200" fill="hold"/>
                                        <p:tgtEl>
                                          <p:spTgt spid="11"/>
                                        </p:tgtEl>
                                        <p:attrNameLst>
                                          <p:attrName>ppt_x</p:attrName>
                                          <p:attrName>ppt_y</p:attrName>
                                        </p:attrNameLst>
                                      </p:cBhvr>
                                      <p:rCtr x="15830" y="0"/>
                                    </p:animMotion>
                                  </p:childTnLst>
                                </p:cTn>
                              </p:par>
                            </p:childTnLst>
                          </p:cTn>
                        </p:par>
                        <p:par>
                          <p:cTn id="38" fill="hold">
                            <p:stCondLst>
                              <p:cond delay="1600"/>
                            </p:stCondLst>
                            <p:childTnLst>
                              <p:par>
                                <p:cTn id="39" presetID="0" presetClass="path" presetSubtype="0" accel="50000" decel="50000" fill="hold" nodeType="afterEffect">
                                  <p:stCondLst>
                                    <p:cond delay="0"/>
                                  </p:stCondLst>
                                  <p:childTnLst>
                                    <p:animMotion origin="layout" path="M 0.32007 0.31699 L 0.00347 0.31699 " pathEditMode="relative" rAng="0" ptsTypes="AA">
                                      <p:cBhvr>
                                        <p:cTn id="40" dur="200" fill="hold"/>
                                        <p:tgtEl>
                                          <p:spTgt spid="11"/>
                                        </p:tgtEl>
                                        <p:attrNameLst>
                                          <p:attrName>ppt_x</p:attrName>
                                          <p:attrName>ppt_y</p:attrName>
                                        </p:attrNameLst>
                                      </p:cBhvr>
                                      <p:rCtr x="-15830" y="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In CNNs, hidden units in a layer are only connected to a small region of the layer before it (called local </a:t>
            </a:r>
            <a:r>
              <a:rPr lang="en-US" dirty="0">
                <a:solidFill>
                  <a:srgbClr val="FF0000"/>
                </a:solidFill>
              </a:rPr>
              <a:t>receptive field</a:t>
            </a:r>
            <a:r>
              <a:rPr lang="en-US" dirty="0"/>
              <a:t>)</a:t>
            </a:r>
          </a:p>
          <a:p>
            <a:pPr lvl="1"/>
            <a:r>
              <a:rPr lang="en-US" dirty="0"/>
              <a:t>The depth of each </a:t>
            </a:r>
            <a:r>
              <a:rPr lang="en-US" dirty="0">
                <a:solidFill>
                  <a:srgbClr val="FF0000"/>
                </a:solidFill>
              </a:rPr>
              <a:t>feature map </a:t>
            </a:r>
            <a:r>
              <a:rPr lang="en-US" dirty="0"/>
              <a:t>corresponds to the number of convolutional filters used at each layer</a:t>
            </a:r>
          </a:p>
          <a:p>
            <a:endParaRPr lang="en-US" dirty="0"/>
          </a:p>
        </p:txBody>
      </p:sp>
      <p:sp>
        <p:nvSpPr>
          <p:cNvPr id="24" name="Content Placeholder 23">
            <a:extLst>
              <a:ext uri="{FF2B5EF4-FFF2-40B4-BE49-F238E27FC236}">
                <a16:creationId xmlns:a16="http://schemas.microsoft.com/office/drawing/2014/main" id="{7F7185A7-C931-4E5A-B1E9-1E71C373067A}"/>
              </a:ext>
            </a:extLst>
          </p:cNvPr>
          <p:cNvSpPr>
            <a:spLocks noGrp="1"/>
          </p:cNvSpPr>
          <p:nvPr>
            <p:ph idx="10"/>
          </p:nvPr>
        </p:nvSpPr>
        <p:spPr/>
        <p:txBody>
          <a:bodyPr/>
          <a:lstStyle/>
          <a:p>
            <a:r>
              <a:rPr lang="en-US" dirty="0"/>
              <a:t>Convolutional Neural Networks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84333851"/>
              </p:ext>
            </p:extLst>
          </p:nvPr>
        </p:nvGraphicFramePr>
        <p:xfrm>
          <a:off x="1357952" y="3684428"/>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18770">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770">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50899035"/>
              </p:ext>
            </p:extLst>
          </p:nvPr>
        </p:nvGraphicFramePr>
        <p:xfrm>
          <a:off x="4333417" y="3974594"/>
          <a:ext cx="1905000" cy="2194560"/>
        </p:xfrm>
        <a:graphic>
          <a:graphicData uri="http://schemas.openxmlformats.org/drawingml/2006/table">
            <a:tbl>
              <a:tblPr firstRow="1" bandRow="1">
                <a:tableStyleId>{5C22544A-7EE6-4342-B048-85BDC9FD1C3A}</a:tableStyleId>
              </a:tblPr>
              <a:tblGrid>
                <a:gridCol w="238125">
                  <a:extLst>
                    <a:ext uri="{9D8B030D-6E8A-4147-A177-3AD203B41FA5}">
                      <a16:colId xmlns:a16="http://schemas.microsoft.com/office/drawing/2014/main" val="20000"/>
                    </a:ext>
                  </a:extLst>
                </a:gridCol>
                <a:gridCol w="238125">
                  <a:extLst>
                    <a:ext uri="{9D8B030D-6E8A-4147-A177-3AD203B41FA5}">
                      <a16:colId xmlns:a16="http://schemas.microsoft.com/office/drawing/2014/main" val="20001"/>
                    </a:ext>
                  </a:extLst>
                </a:gridCol>
                <a:gridCol w="238125">
                  <a:extLst>
                    <a:ext uri="{9D8B030D-6E8A-4147-A177-3AD203B41FA5}">
                      <a16:colId xmlns:a16="http://schemas.microsoft.com/office/drawing/2014/main" val="20002"/>
                    </a:ext>
                  </a:extLst>
                </a:gridCol>
                <a:gridCol w="238125">
                  <a:extLst>
                    <a:ext uri="{9D8B030D-6E8A-4147-A177-3AD203B41FA5}">
                      <a16:colId xmlns:a16="http://schemas.microsoft.com/office/drawing/2014/main" val="20003"/>
                    </a:ext>
                  </a:extLst>
                </a:gridCol>
                <a:gridCol w="238125">
                  <a:extLst>
                    <a:ext uri="{9D8B030D-6E8A-4147-A177-3AD203B41FA5}">
                      <a16:colId xmlns:a16="http://schemas.microsoft.com/office/drawing/2014/main" val="20004"/>
                    </a:ext>
                  </a:extLst>
                </a:gridCol>
                <a:gridCol w="238125">
                  <a:extLst>
                    <a:ext uri="{9D8B030D-6E8A-4147-A177-3AD203B41FA5}">
                      <a16:colId xmlns:a16="http://schemas.microsoft.com/office/drawing/2014/main" val="20005"/>
                    </a:ext>
                  </a:extLst>
                </a:gridCol>
                <a:gridCol w="238125">
                  <a:extLst>
                    <a:ext uri="{9D8B030D-6E8A-4147-A177-3AD203B41FA5}">
                      <a16:colId xmlns:a16="http://schemas.microsoft.com/office/drawing/2014/main" val="20006"/>
                    </a:ext>
                  </a:extLst>
                </a:gridCol>
                <a:gridCol w="238125">
                  <a:extLst>
                    <a:ext uri="{9D8B030D-6E8A-4147-A177-3AD203B41FA5}">
                      <a16:colId xmlns:a16="http://schemas.microsoft.com/office/drawing/2014/main" val="20007"/>
                    </a:ext>
                  </a:extLst>
                </a:gridCol>
              </a:tblGrid>
              <a:tr h="331418">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1418">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8161">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3961835"/>
              </p:ext>
            </p:extLst>
          </p:nvPr>
        </p:nvGraphicFramePr>
        <p:xfrm>
          <a:off x="7316376" y="4267428"/>
          <a:ext cx="1745272" cy="2194560"/>
        </p:xfrm>
        <a:graphic>
          <a:graphicData uri="http://schemas.openxmlformats.org/drawingml/2006/table">
            <a:tbl>
              <a:tblPr firstRow="1" bandRow="1">
                <a:tableStyleId>{5C22544A-7EE6-4342-B048-85BDC9FD1C3A}</a:tableStyleId>
              </a:tblPr>
              <a:tblGrid>
                <a:gridCol w="213776">
                  <a:extLst>
                    <a:ext uri="{9D8B030D-6E8A-4147-A177-3AD203B41FA5}">
                      <a16:colId xmlns:a16="http://schemas.microsoft.com/office/drawing/2014/main" val="20000"/>
                    </a:ext>
                  </a:extLst>
                </a:gridCol>
                <a:gridCol w="222542">
                  <a:extLst>
                    <a:ext uri="{9D8B030D-6E8A-4147-A177-3AD203B41FA5}">
                      <a16:colId xmlns:a16="http://schemas.microsoft.com/office/drawing/2014/main" val="20001"/>
                    </a:ext>
                  </a:extLst>
                </a:gridCol>
                <a:gridCol w="218159">
                  <a:extLst>
                    <a:ext uri="{9D8B030D-6E8A-4147-A177-3AD203B41FA5}">
                      <a16:colId xmlns:a16="http://schemas.microsoft.com/office/drawing/2014/main" val="20002"/>
                    </a:ext>
                  </a:extLst>
                </a:gridCol>
                <a:gridCol w="218159">
                  <a:extLst>
                    <a:ext uri="{9D8B030D-6E8A-4147-A177-3AD203B41FA5}">
                      <a16:colId xmlns:a16="http://schemas.microsoft.com/office/drawing/2014/main" val="20003"/>
                    </a:ext>
                  </a:extLst>
                </a:gridCol>
                <a:gridCol w="218159">
                  <a:extLst>
                    <a:ext uri="{9D8B030D-6E8A-4147-A177-3AD203B41FA5}">
                      <a16:colId xmlns:a16="http://schemas.microsoft.com/office/drawing/2014/main" val="20004"/>
                    </a:ext>
                  </a:extLst>
                </a:gridCol>
                <a:gridCol w="218159">
                  <a:extLst>
                    <a:ext uri="{9D8B030D-6E8A-4147-A177-3AD203B41FA5}">
                      <a16:colId xmlns:a16="http://schemas.microsoft.com/office/drawing/2014/main" val="20005"/>
                    </a:ext>
                  </a:extLst>
                </a:gridCol>
                <a:gridCol w="218159">
                  <a:extLst>
                    <a:ext uri="{9D8B030D-6E8A-4147-A177-3AD203B41FA5}">
                      <a16:colId xmlns:a16="http://schemas.microsoft.com/office/drawing/2014/main" val="20006"/>
                    </a:ext>
                  </a:extLst>
                </a:gridCol>
                <a:gridCol w="218159">
                  <a:extLst>
                    <a:ext uri="{9D8B030D-6E8A-4147-A177-3AD203B41FA5}">
                      <a16:colId xmlns:a16="http://schemas.microsoft.com/office/drawing/2014/main" val="20007"/>
                    </a:ext>
                  </a:extLst>
                </a:gridCol>
              </a:tblGrid>
              <a:tr h="357505">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7505">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cxnSp>
        <p:nvCxnSpPr>
          <p:cNvPr id="7" name="Straight Connector 6"/>
          <p:cNvCxnSpPr/>
          <p:nvPr/>
        </p:nvCxnSpPr>
        <p:spPr bwMode="auto">
          <a:xfrm>
            <a:off x="1434152" y="3790222"/>
            <a:ext cx="2971800" cy="38100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1662752" y="3992152"/>
            <a:ext cx="2743200" cy="1790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flipV="1">
            <a:off x="1662752" y="4171222"/>
            <a:ext cx="2743200" cy="10287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V="1">
            <a:off x="1434152" y="4171222"/>
            <a:ext cx="2971800" cy="213360"/>
          </a:xfrm>
          <a:prstGeom prst="line">
            <a:avLst/>
          </a:prstGeom>
          <a:solidFill>
            <a:schemeClr val="accent1"/>
          </a:solidFill>
          <a:ln w="952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p:cNvCxnSpPr/>
          <p:nvPr/>
        </p:nvCxnSpPr>
        <p:spPr bwMode="auto">
          <a:xfrm>
            <a:off x="4405952" y="4113391"/>
            <a:ext cx="2971800" cy="32004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Connector 11"/>
          <p:cNvCxnSpPr/>
          <p:nvPr/>
        </p:nvCxnSpPr>
        <p:spPr bwMode="auto">
          <a:xfrm>
            <a:off x="4634552" y="4254361"/>
            <a:ext cx="2743200" cy="1790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Connector 12"/>
          <p:cNvCxnSpPr/>
          <p:nvPr/>
        </p:nvCxnSpPr>
        <p:spPr bwMode="auto">
          <a:xfrm flipV="1">
            <a:off x="4634552" y="4433431"/>
            <a:ext cx="2743200" cy="10287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flipV="1">
            <a:off x="4405952" y="4433431"/>
            <a:ext cx="2971800" cy="21336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1662752" y="5999033"/>
            <a:ext cx="1211870" cy="338554"/>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Input Image</a:t>
            </a:r>
          </a:p>
        </p:txBody>
      </p:sp>
      <p:sp>
        <p:nvSpPr>
          <p:cNvPr id="16" name="TextBox 15"/>
          <p:cNvSpPr txBox="1"/>
          <p:nvPr/>
        </p:nvSpPr>
        <p:spPr>
          <a:xfrm>
            <a:off x="4796574" y="6264696"/>
            <a:ext cx="1211870" cy="584775"/>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Layer 1 Feature Map</a:t>
            </a:r>
          </a:p>
        </p:txBody>
      </p:sp>
      <p:sp>
        <p:nvSpPr>
          <p:cNvPr id="17" name="TextBox 16"/>
          <p:cNvSpPr txBox="1"/>
          <p:nvPr/>
        </p:nvSpPr>
        <p:spPr>
          <a:xfrm>
            <a:off x="7762472" y="6552728"/>
            <a:ext cx="1211870" cy="584775"/>
          </a:xfrm>
          <a:prstGeom prst="rect">
            <a:avLst/>
          </a:prstGeom>
          <a:solidFill>
            <a:srgbClr val="F7615A"/>
          </a:solidFill>
        </p:spPr>
        <p:txBody>
          <a:bodyPr wrap="square" rtlCol="0">
            <a:spAutoFit/>
          </a:bodyPr>
          <a:lstStyle/>
          <a:p>
            <a:r>
              <a:rPr lang="en-US" sz="1600" dirty="0">
                <a:solidFill>
                  <a:schemeClr val="bg1"/>
                </a:solidFill>
                <a:latin typeface="Garamond" charset="0"/>
                <a:ea typeface="Garamond" charset="0"/>
                <a:cs typeface="Garamond" charset="0"/>
              </a:rPr>
              <a:t>Layer 2 Feature Map</a:t>
            </a:r>
          </a:p>
        </p:txBody>
      </p:sp>
      <p:graphicFrame>
        <p:nvGraphicFramePr>
          <p:cNvPr id="18" name="Table 17"/>
          <p:cNvGraphicFramePr>
            <a:graphicFrameLocks noGrp="1"/>
          </p:cNvGraphicFramePr>
          <p:nvPr>
            <p:extLst>
              <p:ext uri="{D42A27DB-BD31-4B8C-83A1-F6EECF244321}">
                <p14:modId xmlns:p14="http://schemas.microsoft.com/office/powerpoint/2010/main" val="3416207068"/>
              </p:ext>
            </p:extLst>
          </p:nvPr>
        </p:nvGraphicFramePr>
        <p:xfrm>
          <a:off x="3372748" y="4767401"/>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a:solidFill>
                            <a:srgbClr val="C00000"/>
                          </a:solidFill>
                        </a:rPr>
                        <a:t>w1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b="0" dirty="0">
                          <a:solidFill>
                            <a:srgbClr val="C00000"/>
                          </a:solidFill>
                        </a:rPr>
                        <a:t>w2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0"/>
                  </a:ext>
                </a:extLst>
              </a:tr>
              <a:tr h="309478">
                <a:tc>
                  <a:txBody>
                    <a:bodyPr/>
                    <a:lstStyle/>
                    <a:p>
                      <a:pPr algn="ctr"/>
                      <a:r>
                        <a:rPr lang="en-US" sz="1200" dirty="0">
                          <a:solidFill>
                            <a:srgbClr val="C00000"/>
                          </a:solidFill>
                        </a:rPr>
                        <a:t>w3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tc>
                  <a:txBody>
                    <a:bodyPr/>
                    <a:lstStyle/>
                    <a:p>
                      <a:pPr algn="ctr"/>
                      <a:r>
                        <a:rPr lang="en-US" sz="1200" dirty="0">
                          <a:solidFill>
                            <a:srgbClr val="C00000"/>
                          </a:solidFill>
                        </a:rPr>
                        <a:t>w4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90000"/>
                      </a:schemeClr>
                    </a:solidFill>
                  </a:tcPr>
                </a:tc>
                <a:extLst>
                  <a:ext uri="{0D108BD9-81ED-4DB2-BD59-A6C34878D82A}">
                    <a16:rowId xmlns:a16="http://schemas.microsoft.com/office/drawing/2014/main" val="10001"/>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0375966"/>
              </p:ext>
            </p:extLst>
          </p:nvPr>
        </p:nvGraphicFramePr>
        <p:xfrm>
          <a:off x="6381899" y="5079339"/>
          <a:ext cx="783500" cy="618956"/>
        </p:xfrm>
        <a:graphic>
          <a:graphicData uri="http://schemas.openxmlformats.org/drawingml/2006/table">
            <a:tbl>
              <a:tblPr firstRow="1" bandRow="1">
                <a:tableStyleId>{5C22544A-7EE6-4342-B048-85BDC9FD1C3A}</a:tableStyleId>
              </a:tblPr>
              <a:tblGrid>
                <a:gridCol w="391750">
                  <a:extLst>
                    <a:ext uri="{9D8B030D-6E8A-4147-A177-3AD203B41FA5}">
                      <a16:colId xmlns:a16="http://schemas.microsoft.com/office/drawing/2014/main" val="20000"/>
                    </a:ext>
                  </a:extLst>
                </a:gridCol>
                <a:gridCol w="391750">
                  <a:extLst>
                    <a:ext uri="{9D8B030D-6E8A-4147-A177-3AD203B41FA5}">
                      <a16:colId xmlns:a16="http://schemas.microsoft.com/office/drawing/2014/main" val="20001"/>
                    </a:ext>
                  </a:extLst>
                </a:gridCol>
              </a:tblGrid>
              <a:tr h="309478">
                <a:tc>
                  <a:txBody>
                    <a:bodyPr/>
                    <a:lstStyle/>
                    <a:p>
                      <a:pPr algn="ctr"/>
                      <a:r>
                        <a:rPr lang="en-US" sz="1200" b="0" dirty="0">
                          <a:solidFill>
                            <a:srgbClr val="C00000"/>
                          </a:solidFill>
                        </a:rPr>
                        <a:t>w5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b="0" dirty="0">
                          <a:solidFill>
                            <a:srgbClr val="C00000"/>
                          </a:solidFill>
                        </a:rPr>
                        <a:t>w6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0"/>
                  </a:ext>
                </a:extLst>
              </a:tr>
              <a:tr h="309478">
                <a:tc>
                  <a:txBody>
                    <a:bodyPr/>
                    <a:lstStyle/>
                    <a:p>
                      <a:pPr algn="ctr"/>
                      <a:r>
                        <a:rPr lang="en-US" sz="1200" dirty="0">
                          <a:solidFill>
                            <a:srgbClr val="C00000"/>
                          </a:solidFill>
                        </a:rPr>
                        <a:t>w7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sz="1200" dirty="0">
                          <a:solidFill>
                            <a:srgbClr val="C00000"/>
                          </a:solidFill>
                        </a:rPr>
                        <a:t>w8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CCFF"/>
                    </a:solidFill>
                  </a:tcPr>
                </a:tc>
                <a:extLst>
                  <a:ext uri="{0D108BD9-81ED-4DB2-BD59-A6C34878D82A}">
                    <a16:rowId xmlns:a16="http://schemas.microsoft.com/office/drawing/2014/main" val="10001"/>
                  </a:ext>
                </a:extLst>
              </a:tr>
            </a:tbl>
          </a:graphicData>
        </a:graphic>
      </p:graphicFrame>
      <p:sp>
        <p:nvSpPr>
          <p:cNvPr id="20" name="TextBox 19"/>
          <p:cNvSpPr txBox="1"/>
          <p:nvPr/>
        </p:nvSpPr>
        <p:spPr>
          <a:xfrm>
            <a:off x="3376627" y="5545614"/>
            <a:ext cx="775741" cy="338554"/>
          </a:xfrm>
          <a:prstGeom prst="rect">
            <a:avLst/>
          </a:prstGeom>
          <a:solidFill>
            <a:srgbClr val="F7615A"/>
          </a:solidFill>
        </p:spPr>
        <p:txBody>
          <a:bodyPr wrap="square" rtlCol="0">
            <a:spAutoFit/>
          </a:bodyPr>
          <a:lstStyle/>
          <a:p>
            <a:pPr algn="ctr"/>
            <a:r>
              <a:rPr lang="en-US" sz="1600" dirty="0">
                <a:solidFill>
                  <a:schemeClr val="bg1"/>
                </a:solidFill>
                <a:latin typeface="Garamond" charset="0"/>
                <a:ea typeface="Garamond" charset="0"/>
                <a:cs typeface="Garamond" charset="0"/>
              </a:rPr>
              <a:t>Filter 1</a:t>
            </a:r>
          </a:p>
        </p:txBody>
      </p:sp>
      <p:sp>
        <p:nvSpPr>
          <p:cNvPr id="21" name="TextBox 20"/>
          <p:cNvSpPr txBox="1"/>
          <p:nvPr/>
        </p:nvSpPr>
        <p:spPr>
          <a:xfrm>
            <a:off x="6369671" y="5830600"/>
            <a:ext cx="775741" cy="338554"/>
          </a:xfrm>
          <a:prstGeom prst="rect">
            <a:avLst/>
          </a:prstGeom>
          <a:solidFill>
            <a:srgbClr val="F7615A"/>
          </a:solidFill>
        </p:spPr>
        <p:txBody>
          <a:bodyPr wrap="square" rtlCol="0">
            <a:spAutoFit/>
          </a:bodyPr>
          <a:lstStyle/>
          <a:p>
            <a:pPr algn="ctr"/>
            <a:r>
              <a:rPr lang="en-US" sz="1600" dirty="0">
                <a:solidFill>
                  <a:schemeClr val="bg1"/>
                </a:solidFill>
                <a:latin typeface="Garamond" charset="0"/>
                <a:ea typeface="Garamond" charset="0"/>
                <a:cs typeface="Garamond" charset="0"/>
              </a:rPr>
              <a:t>Filter 2</a:t>
            </a:r>
          </a:p>
        </p:txBody>
      </p:sp>
      <p:sp>
        <p:nvSpPr>
          <p:cNvPr id="22" name="Rectangle 21"/>
          <p:cNvSpPr/>
          <p:nvPr/>
        </p:nvSpPr>
        <p:spPr bwMode="auto">
          <a:xfrm>
            <a:off x="1281752" y="3598168"/>
            <a:ext cx="838200" cy="1219200"/>
          </a:xfrm>
          <a:prstGeom prst="rect">
            <a:avLst/>
          </a:prstGeom>
          <a:no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3" name="TextBox 22">
            <a:extLst>
              <a:ext uri="{FF2B5EF4-FFF2-40B4-BE49-F238E27FC236}">
                <a16:creationId xmlns:a16="http://schemas.microsoft.com/office/drawing/2014/main" id="{63D29ED5-D3C0-4702-BBE5-20955C16AC7B}"/>
              </a:ext>
            </a:extLst>
          </p:cNvPr>
          <p:cNvSpPr txBox="1"/>
          <p:nvPr/>
        </p:nvSpPr>
        <p:spPr>
          <a:xfrm>
            <a:off x="1500808" y="7528411"/>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40464858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b="1" i="1" dirty="0">
                <a:solidFill>
                  <a:srgbClr val="0070C0"/>
                </a:solidFill>
              </a:rPr>
              <a:t>Max pooling</a:t>
            </a:r>
            <a:r>
              <a:rPr lang="en-US" dirty="0"/>
              <a:t>: reports the maximum output within a rectangular neighborhood</a:t>
            </a:r>
          </a:p>
          <a:p>
            <a:r>
              <a:rPr lang="en-US" b="1" i="1" dirty="0">
                <a:solidFill>
                  <a:srgbClr val="0070C0"/>
                </a:solidFill>
              </a:rPr>
              <a:t>Average pooling</a:t>
            </a:r>
            <a:r>
              <a:rPr lang="en-US" dirty="0"/>
              <a:t>: reports the average output of a rectangular neighborhood</a:t>
            </a:r>
          </a:p>
          <a:p>
            <a:r>
              <a:rPr lang="en-US" dirty="0"/>
              <a:t>Pooling layers reduce the spatial size of the feature maps</a:t>
            </a:r>
          </a:p>
          <a:p>
            <a:pPr lvl="1"/>
            <a:r>
              <a:rPr lang="en-US" dirty="0"/>
              <a:t>Reduce the number of parameters, prevent overfitting</a:t>
            </a:r>
          </a:p>
          <a:p>
            <a:endParaRPr lang="en-US" dirty="0"/>
          </a:p>
        </p:txBody>
      </p:sp>
      <p:sp>
        <p:nvSpPr>
          <p:cNvPr id="10" name="Content Placeholder 9">
            <a:extLst>
              <a:ext uri="{FF2B5EF4-FFF2-40B4-BE49-F238E27FC236}">
                <a16:creationId xmlns:a16="http://schemas.microsoft.com/office/drawing/2014/main" id="{2754E0F0-1D8A-4023-9FC2-20FD11D4639D}"/>
              </a:ext>
            </a:extLst>
          </p:cNvPr>
          <p:cNvSpPr>
            <a:spLocks noGrp="1"/>
          </p:cNvSpPr>
          <p:nvPr>
            <p:ph idx="10"/>
          </p:nvPr>
        </p:nvSpPr>
        <p:spPr/>
        <p:txBody>
          <a:bodyPr/>
          <a:lstStyle/>
          <a:p>
            <a:r>
              <a:rPr lang="en-US" dirty="0"/>
              <a:t>Convolutional Neural Networks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24403164"/>
              </p:ext>
            </p:extLst>
          </p:nvPr>
        </p:nvGraphicFramePr>
        <p:xfrm>
          <a:off x="1228828" y="4286310"/>
          <a:ext cx="2438400" cy="1524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381000">
                <a:tc>
                  <a:txBody>
                    <a:bodyPr/>
                    <a:lstStyle/>
                    <a:p>
                      <a:pPr algn="ctr"/>
                      <a:r>
                        <a:rPr lang="en-US" b="0"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b="0"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a:solidFill>
                            <a:srgbClr val="C00000"/>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2000"/>
                      </a:schemeClr>
                    </a:solidFill>
                  </a:tcPr>
                </a:tc>
                <a:extLst>
                  <a:ext uri="{0D108BD9-81ED-4DB2-BD59-A6C34878D82A}">
                    <a16:rowId xmlns:a16="http://schemas.microsoft.com/office/drawing/2014/main" val="10001"/>
                  </a:ext>
                </a:extLst>
              </a:tr>
              <a:tr h="381000">
                <a:tc>
                  <a:txBody>
                    <a:bodyPr/>
                    <a:lstStyle/>
                    <a:p>
                      <a:pPr algn="ctr"/>
                      <a:r>
                        <a:rPr lang="en-US" dirty="0" err="1">
                          <a:solidFill>
                            <a:srgbClr val="C00000"/>
                          </a:solidFill>
                        </a:rPr>
                        <a:t>3</a:t>
                      </a:r>
                      <a:endParaRPr lang="en-US"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2"/>
                  </a:ext>
                </a:extLst>
              </a:tr>
              <a:tr h="381000">
                <a:tc>
                  <a:txBody>
                    <a:bodyPr/>
                    <a:lstStyle/>
                    <a:p>
                      <a:pPr algn="ctr"/>
                      <a:r>
                        <a:rPr lang="en-US"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1765"/>
                      </a:srgbClr>
                    </a:solidFill>
                  </a:tcPr>
                </a:tc>
                <a:tc>
                  <a:txBody>
                    <a:bodyPr/>
                    <a:lstStyle/>
                    <a:p>
                      <a:pPr algn="ctr"/>
                      <a:r>
                        <a:rPr lang="en-US" dirty="0">
                          <a:solidFill>
                            <a:srgbClr val="C00000"/>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725"/>
                      </a:srgbClr>
                    </a:solidFill>
                  </a:tcPr>
                </a:tc>
                <a:extLst>
                  <a:ext uri="{0D108BD9-81ED-4DB2-BD59-A6C34878D82A}">
                    <a16:rowId xmlns:a16="http://schemas.microsoft.com/office/drawing/2014/main" val="10003"/>
                  </a:ext>
                </a:extLst>
              </a:tr>
            </a:tbl>
          </a:graphicData>
        </a:graphic>
      </p:graphicFrame>
      <p:sp>
        <p:nvSpPr>
          <p:cNvPr id="5" name="TextBox 4"/>
          <p:cNvSpPr txBox="1"/>
          <p:nvPr/>
        </p:nvSpPr>
        <p:spPr>
          <a:xfrm>
            <a:off x="4309120" y="3886200"/>
            <a:ext cx="4943372" cy="400110"/>
          </a:xfrm>
          <a:prstGeom prst="rect">
            <a:avLst/>
          </a:prstGeom>
          <a:noFill/>
        </p:spPr>
        <p:txBody>
          <a:bodyPr wrap="square" rtlCol="0">
            <a:spAutoFit/>
          </a:bodyPr>
          <a:lstStyle/>
          <a:p>
            <a:r>
              <a:rPr lang="en-US" sz="2000" dirty="0" err="1"/>
              <a:t>MaxPool</a:t>
            </a:r>
            <a:r>
              <a:rPr lang="en-US" sz="2000" dirty="0"/>
              <a:t> with a 2×2 filter with stride of 2</a:t>
            </a:r>
          </a:p>
        </p:txBody>
      </p:sp>
      <p:sp>
        <p:nvSpPr>
          <p:cNvPr id="6" name="TextBox 5"/>
          <p:cNvSpPr txBox="1"/>
          <p:nvPr/>
        </p:nvSpPr>
        <p:spPr>
          <a:xfrm>
            <a:off x="1762228" y="6038910"/>
            <a:ext cx="1211870" cy="338554"/>
          </a:xfrm>
          <a:prstGeom prst="rect">
            <a:avLst/>
          </a:prstGeom>
          <a:solidFill>
            <a:srgbClr val="F7615A"/>
          </a:solidFill>
        </p:spPr>
        <p:txBody>
          <a:bodyPr wrap="square" rtlCol="0">
            <a:spAutoFit/>
          </a:bodyPr>
          <a:lstStyle/>
          <a:p>
            <a:r>
              <a:rPr lang="en-US" sz="1600" dirty="0">
                <a:solidFill>
                  <a:schemeClr val="bg1"/>
                </a:solidFill>
                <a:ea typeface="Garamond" charset="0"/>
                <a:cs typeface="Garamond" charset="0"/>
              </a:rPr>
              <a:t>Input Matrix</a:t>
            </a:r>
          </a:p>
        </p:txBody>
      </p:sp>
      <p:sp>
        <p:nvSpPr>
          <p:cNvPr id="7" name="TextBox 6"/>
          <p:cNvSpPr txBox="1"/>
          <p:nvPr/>
        </p:nvSpPr>
        <p:spPr>
          <a:xfrm>
            <a:off x="5900625" y="5650116"/>
            <a:ext cx="1389611" cy="338554"/>
          </a:xfrm>
          <a:prstGeom prst="rect">
            <a:avLst/>
          </a:prstGeom>
          <a:solidFill>
            <a:srgbClr val="F7615A"/>
          </a:solidFill>
        </p:spPr>
        <p:txBody>
          <a:bodyPr wrap="square" rtlCol="0">
            <a:spAutoFit/>
          </a:bodyPr>
          <a:lstStyle/>
          <a:p>
            <a:r>
              <a:rPr lang="en-US" sz="1600" dirty="0">
                <a:solidFill>
                  <a:schemeClr val="bg1"/>
                </a:solidFill>
                <a:ea typeface="Garamond" charset="0"/>
                <a:cs typeface="Garamond" charset="0"/>
              </a:rPr>
              <a:t>Output Matrix</a:t>
            </a:r>
          </a:p>
        </p:txBody>
      </p:sp>
      <p:graphicFrame>
        <p:nvGraphicFramePr>
          <p:cNvPr id="8" name="Table 7"/>
          <p:cNvGraphicFramePr>
            <a:graphicFrameLocks noGrp="1"/>
          </p:cNvGraphicFramePr>
          <p:nvPr>
            <p:extLst>
              <p:ext uri="{D42A27DB-BD31-4B8C-83A1-F6EECF244321}">
                <p14:modId xmlns:p14="http://schemas.microsoft.com/office/powerpoint/2010/main" val="3861566139"/>
              </p:ext>
            </p:extLst>
          </p:nvPr>
        </p:nvGraphicFramePr>
        <p:xfrm>
          <a:off x="5893296" y="4540252"/>
          <a:ext cx="1219200" cy="7620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381000">
                <a:tc>
                  <a:txBody>
                    <a:bodyPr/>
                    <a:lstStyle/>
                    <a:p>
                      <a:pPr algn="ctr"/>
                      <a:r>
                        <a:rPr lang="en-US" b="0"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alpha val="52000"/>
                      </a:srgbClr>
                    </a:solidFill>
                  </a:tcPr>
                </a:tc>
                <a:tc>
                  <a:txBody>
                    <a:bodyPr/>
                    <a:lstStyle/>
                    <a:p>
                      <a:pPr algn="ctr"/>
                      <a:r>
                        <a:rPr lang="en-US" b="0" dirty="0">
                          <a:solidFill>
                            <a:srgbClr val="C00000"/>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alpha val="53000"/>
                      </a:schemeClr>
                    </a:solidFill>
                  </a:tcPr>
                </a:tc>
                <a:extLst>
                  <a:ext uri="{0D108BD9-81ED-4DB2-BD59-A6C34878D82A}">
                    <a16:rowId xmlns:a16="http://schemas.microsoft.com/office/drawing/2014/main" val="10000"/>
                  </a:ext>
                </a:extLst>
              </a:tr>
              <a:tr h="381000">
                <a:tc>
                  <a:txBody>
                    <a:bodyPr/>
                    <a:lstStyle/>
                    <a:p>
                      <a:pPr algn="ctr"/>
                      <a:r>
                        <a:rPr lang="en-US" dirty="0">
                          <a:solidFill>
                            <a:srgbClr val="C00000"/>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000">
                        <a:alpha val="53000"/>
                      </a:srgbClr>
                    </a:solidFill>
                  </a:tcPr>
                </a:tc>
                <a:tc>
                  <a:txBody>
                    <a:bodyPr/>
                    <a:lstStyle/>
                    <a:p>
                      <a:pPr algn="ctr"/>
                      <a:r>
                        <a:rPr lang="en-US" dirty="0">
                          <a:solidFill>
                            <a:srgbClr val="C00000"/>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FF">
                        <a:alpha val="53000"/>
                      </a:srgbClr>
                    </a:solidFill>
                  </a:tcPr>
                </a:tc>
                <a:extLst>
                  <a:ext uri="{0D108BD9-81ED-4DB2-BD59-A6C34878D82A}">
                    <a16:rowId xmlns:a16="http://schemas.microsoft.com/office/drawing/2014/main" val="10001"/>
                  </a:ext>
                </a:extLst>
              </a:tr>
            </a:tbl>
          </a:graphicData>
        </a:graphic>
      </p:graphicFrame>
      <p:sp>
        <p:nvSpPr>
          <p:cNvPr id="9" name="TextBox 8">
            <a:extLst>
              <a:ext uri="{FF2B5EF4-FFF2-40B4-BE49-F238E27FC236}">
                <a16:creationId xmlns:a16="http://schemas.microsoft.com/office/drawing/2014/main" id="{E70B2D22-7D7B-48FA-A638-2FBBB0DFDD80}"/>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2161869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(CNNs)</a:t>
            </a:r>
          </a:p>
        </p:txBody>
      </p:sp>
      <p:sp>
        <p:nvSpPr>
          <p:cNvPr id="3" name="Content Placeholder 2"/>
          <p:cNvSpPr>
            <a:spLocks noGrp="1"/>
          </p:cNvSpPr>
          <p:nvPr>
            <p:ph idx="1"/>
          </p:nvPr>
        </p:nvSpPr>
        <p:spPr/>
        <p:txBody>
          <a:bodyPr/>
          <a:lstStyle/>
          <a:p>
            <a:r>
              <a:rPr lang="en-US" dirty="0"/>
              <a:t>Feature extraction architecture</a:t>
            </a:r>
          </a:p>
          <a:p>
            <a:pPr lvl="1"/>
            <a:r>
              <a:rPr lang="en-US" dirty="0"/>
              <a:t>After 2 convolutional layers, a max-pooling layer reduces the size of the feature maps (typically by 2)</a:t>
            </a:r>
          </a:p>
          <a:p>
            <a:pPr lvl="1"/>
            <a:r>
              <a:rPr lang="en-US" dirty="0"/>
              <a:t>A fully convolutional and a </a:t>
            </a:r>
            <a:r>
              <a:rPr lang="en-US" dirty="0" err="1"/>
              <a:t>softmax</a:t>
            </a:r>
            <a:r>
              <a:rPr lang="en-US" dirty="0"/>
              <a:t> layers are added last to perform classification</a:t>
            </a:r>
          </a:p>
        </p:txBody>
      </p:sp>
      <p:sp>
        <p:nvSpPr>
          <p:cNvPr id="46" name="Content Placeholder 45">
            <a:extLst>
              <a:ext uri="{FF2B5EF4-FFF2-40B4-BE49-F238E27FC236}">
                <a16:creationId xmlns:a16="http://schemas.microsoft.com/office/drawing/2014/main" id="{B689A9D3-1DF1-4AF1-8C93-CEB5AF2C2834}"/>
              </a:ext>
            </a:extLst>
          </p:cNvPr>
          <p:cNvSpPr>
            <a:spLocks noGrp="1"/>
          </p:cNvSpPr>
          <p:nvPr>
            <p:ph idx="10"/>
          </p:nvPr>
        </p:nvSpPr>
        <p:spPr/>
        <p:txBody>
          <a:bodyPr/>
          <a:lstStyle/>
          <a:p>
            <a:r>
              <a:rPr lang="en-US" dirty="0"/>
              <a:t>Convolutional Neural Networks</a:t>
            </a:r>
          </a:p>
          <a:p>
            <a:endParaRPr lang="en-US" dirty="0"/>
          </a:p>
        </p:txBody>
      </p:sp>
      <p:sp>
        <p:nvSpPr>
          <p:cNvPr id="4" name="Flowchart: Process 3"/>
          <p:cNvSpPr/>
          <p:nvPr/>
        </p:nvSpPr>
        <p:spPr bwMode="auto">
          <a:xfrm>
            <a:off x="3488115" y="4162908"/>
            <a:ext cx="155530" cy="19050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5" name="Flowchart: Process 4"/>
          <p:cNvSpPr/>
          <p:nvPr/>
        </p:nvSpPr>
        <p:spPr bwMode="auto">
          <a:xfrm>
            <a:off x="4145307" y="4437042"/>
            <a:ext cx="182793" cy="1371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6" name="Flowchart: Process 5"/>
          <p:cNvSpPr/>
          <p:nvPr/>
        </p:nvSpPr>
        <p:spPr bwMode="auto">
          <a:xfrm>
            <a:off x="5180317" y="4665642"/>
            <a:ext cx="204107" cy="9144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7" name="Flowchart: Process 6"/>
          <p:cNvSpPr/>
          <p:nvPr/>
        </p:nvSpPr>
        <p:spPr bwMode="auto">
          <a:xfrm>
            <a:off x="6233900" y="4818042"/>
            <a:ext cx="232545" cy="609600"/>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8" name="Flowchart: Process 7"/>
          <p:cNvSpPr/>
          <p:nvPr/>
        </p:nvSpPr>
        <p:spPr bwMode="auto">
          <a:xfrm>
            <a:off x="7399749" y="4969803"/>
            <a:ext cx="145746" cy="312204"/>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nvGrpSpPr>
          <p:cNvPr id="9" name="Group 8"/>
          <p:cNvGrpSpPr/>
          <p:nvPr/>
        </p:nvGrpSpPr>
        <p:grpSpPr>
          <a:xfrm>
            <a:off x="3036782" y="3675042"/>
            <a:ext cx="478358" cy="2743200"/>
            <a:chOff x="1785463" y="2133600"/>
            <a:chExt cx="663815" cy="2743200"/>
          </a:xfrm>
        </p:grpSpPr>
        <p:grpSp>
          <p:nvGrpSpPr>
            <p:cNvPr id="10" name="Group 9"/>
            <p:cNvGrpSpPr/>
            <p:nvPr/>
          </p:nvGrpSpPr>
          <p:grpSpPr>
            <a:xfrm>
              <a:off x="1942180" y="2133600"/>
              <a:ext cx="374456" cy="2743200"/>
              <a:chOff x="990601" y="2133600"/>
              <a:chExt cx="435971" cy="2667000"/>
            </a:xfrm>
          </p:grpSpPr>
          <p:sp>
            <p:nvSpPr>
              <p:cNvPr id="13" name="Flowchart: Process 12"/>
              <p:cNvSpPr/>
              <p:nvPr/>
            </p:nvSpPr>
            <p:spPr bwMode="auto">
              <a:xfrm>
                <a:off x="990601"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4" name="Flowchart: Process 13"/>
              <p:cNvSpPr/>
              <p:nvPr/>
            </p:nvSpPr>
            <p:spPr bwMode="auto">
              <a:xfrm>
                <a:off x="1263083"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grpSp>
        <p:sp>
          <p:nvSpPr>
            <p:cNvPr id="11" name="TextBox 10"/>
            <p:cNvSpPr txBox="1"/>
            <p:nvPr/>
          </p:nvSpPr>
          <p:spPr>
            <a:xfrm rot="16200000">
              <a:off x="1770413" y="3344601"/>
              <a:ext cx="457201"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sp>
          <p:nvSpPr>
            <p:cNvPr id="12" name="TextBox 11"/>
            <p:cNvSpPr txBox="1"/>
            <p:nvPr/>
          </p:nvSpPr>
          <p:spPr>
            <a:xfrm rot="16200000">
              <a:off x="2007127" y="3364588"/>
              <a:ext cx="457202"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64</a:t>
              </a:r>
            </a:p>
          </p:txBody>
        </p:sp>
      </p:grpSp>
      <p:grpSp>
        <p:nvGrpSpPr>
          <p:cNvPr id="15" name="Group 14"/>
          <p:cNvGrpSpPr/>
          <p:nvPr/>
        </p:nvGrpSpPr>
        <p:grpSpPr>
          <a:xfrm>
            <a:off x="3615667" y="4162908"/>
            <a:ext cx="538674" cy="1905000"/>
            <a:chOff x="2588780" y="2621466"/>
            <a:chExt cx="747515" cy="1905000"/>
          </a:xfrm>
        </p:grpSpPr>
        <p:sp>
          <p:nvSpPr>
            <p:cNvPr id="16" name="Flowchart: Process 15"/>
            <p:cNvSpPr/>
            <p:nvPr/>
          </p:nvSpPr>
          <p:spPr bwMode="auto">
            <a:xfrm>
              <a:off x="2724095"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7" name="Flowchart: Process 16"/>
            <p:cNvSpPr/>
            <p:nvPr/>
          </p:nvSpPr>
          <p:spPr bwMode="auto">
            <a:xfrm>
              <a:off x="3041491"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18" name="TextBox 17"/>
            <p:cNvSpPr txBox="1"/>
            <p:nvPr/>
          </p:nvSpPr>
          <p:spPr>
            <a:xfrm rot="16200000">
              <a:off x="2535629" y="3360416"/>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sp>
          <p:nvSpPr>
            <p:cNvPr id="19" name="TextBox 18"/>
            <p:cNvSpPr txBox="1"/>
            <p:nvPr/>
          </p:nvSpPr>
          <p:spPr>
            <a:xfrm rot="16200000">
              <a:off x="2856043" y="3379460"/>
              <a:ext cx="533404" cy="427100"/>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128</a:t>
              </a:r>
            </a:p>
          </p:txBody>
        </p:sp>
      </p:grpSp>
      <p:grpSp>
        <p:nvGrpSpPr>
          <p:cNvPr id="20" name="Group 19"/>
          <p:cNvGrpSpPr/>
          <p:nvPr/>
        </p:nvGrpSpPr>
        <p:grpSpPr>
          <a:xfrm>
            <a:off x="4352049" y="4437042"/>
            <a:ext cx="825208" cy="1371600"/>
            <a:chOff x="3610654" y="2895600"/>
            <a:chExt cx="1145137" cy="1371600"/>
          </a:xfrm>
        </p:grpSpPr>
        <p:sp>
          <p:nvSpPr>
            <p:cNvPr id="21" name="Flowchart: Process 20"/>
            <p:cNvSpPr/>
            <p:nvPr/>
          </p:nvSpPr>
          <p:spPr bwMode="auto">
            <a:xfrm>
              <a:off x="3696791"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2" name="Flowchart: Process 21"/>
            <p:cNvSpPr/>
            <p:nvPr/>
          </p:nvSpPr>
          <p:spPr bwMode="auto">
            <a:xfrm>
              <a:off x="4056393"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3" name="Flowchart: Process 22"/>
            <p:cNvSpPr/>
            <p:nvPr/>
          </p:nvSpPr>
          <p:spPr bwMode="auto">
            <a:xfrm>
              <a:off x="4415995"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4" name="TextBox 23"/>
            <p:cNvSpPr txBox="1"/>
            <p:nvPr/>
          </p:nvSpPr>
          <p:spPr>
            <a:xfrm rot="16200000">
              <a:off x="3557503" y="336784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25" name="TextBox 24"/>
            <p:cNvSpPr txBox="1"/>
            <p:nvPr/>
          </p:nvSpPr>
          <p:spPr>
            <a:xfrm rot="16200000">
              <a:off x="3907632"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sp>
          <p:nvSpPr>
            <p:cNvPr id="26" name="TextBox 25"/>
            <p:cNvSpPr txBox="1"/>
            <p:nvPr/>
          </p:nvSpPr>
          <p:spPr>
            <a:xfrm rot="16200000">
              <a:off x="4275539" y="337946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256</a:t>
              </a:r>
            </a:p>
          </p:txBody>
        </p:sp>
      </p:grpSp>
      <p:grpSp>
        <p:nvGrpSpPr>
          <p:cNvPr id="27" name="Group 26"/>
          <p:cNvGrpSpPr/>
          <p:nvPr/>
        </p:nvGrpSpPr>
        <p:grpSpPr>
          <a:xfrm>
            <a:off x="5376805" y="4658208"/>
            <a:ext cx="834538" cy="921834"/>
            <a:chOff x="5032703" y="3116766"/>
            <a:chExt cx="1158085" cy="921834"/>
          </a:xfrm>
        </p:grpSpPr>
        <p:sp>
          <p:nvSpPr>
            <p:cNvPr id="28" name="Flowchart: Process 27"/>
            <p:cNvSpPr/>
            <p:nvPr/>
          </p:nvSpPr>
          <p:spPr bwMode="auto">
            <a:xfrm>
              <a:off x="5131582"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29" name="Flowchart: Process 28"/>
            <p:cNvSpPr/>
            <p:nvPr/>
          </p:nvSpPr>
          <p:spPr bwMode="auto">
            <a:xfrm>
              <a:off x="5491462" y="3124200"/>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0" name="Flowchart: Process 29"/>
            <p:cNvSpPr/>
            <p:nvPr/>
          </p:nvSpPr>
          <p:spPr bwMode="auto">
            <a:xfrm>
              <a:off x="5849676"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1" name="TextBox 30"/>
            <p:cNvSpPr txBox="1"/>
            <p:nvPr/>
          </p:nvSpPr>
          <p:spPr>
            <a:xfrm rot="16200000">
              <a:off x="4979552"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2" name="TextBox 31"/>
            <p:cNvSpPr txBox="1"/>
            <p:nvPr/>
          </p:nvSpPr>
          <p:spPr>
            <a:xfrm rot="16200000">
              <a:off x="5387278" y="3367850"/>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3" name="TextBox 32"/>
            <p:cNvSpPr txBox="1"/>
            <p:nvPr/>
          </p:nvSpPr>
          <p:spPr>
            <a:xfrm rot="16200000">
              <a:off x="5710536" y="3379461"/>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grpSp>
        <p:nvGrpSpPr>
          <p:cNvPr id="34" name="Group 33"/>
          <p:cNvGrpSpPr/>
          <p:nvPr/>
        </p:nvGrpSpPr>
        <p:grpSpPr>
          <a:xfrm>
            <a:off x="6488313" y="4818042"/>
            <a:ext cx="879980" cy="613317"/>
            <a:chOff x="6575140" y="3276600"/>
            <a:chExt cx="1221145" cy="613317"/>
          </a:xfrm>
        </p:grpSpPr>
        <p:sp>
          <p:nvSpPr>
            <p:cNvPr id="35" name="Flowchart: Process 34"/>
            <p:cNvSpPr/>
            <p:nvPr/>
          </p:nvSpPr>
          <p:spPr bwMode="auto">
            <a:xfrm>
              <a:off x="6611234"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6" name="Flowchart: Process 35"/>
            <p:cNvSpPr/>
            <p:nvPr/>
          </p:nvSpPr>
          <p:spPr bwMode="auto">
            <a:xfrm>
              <a:off x="7002273"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7" name="Flowchart: Process 36"/>
            <p:cNvSpPr/>
            <p:nvPr/>
          </p:nvSpPr>
          <p:spPr bwMode="auto">
            <a:xfrm>
              <a:off x="7400906" y="3280317"/>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p:sp>
          <p:nvSpPr>
            <p:cNvPr id="38" name="TextBox 37"/>
            <p:cNvSpPr txBox="1"/>
            <p:nvPr/>
          </p:nvSpPr>
          <p:spPr>
            <a:xfrm rot="16200000">
              <a:off x="6521989" y="3372494"/>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39" name="TextBox 38"/>
            <p:cNvSpPr txBox="1"/>
            <p:nvPr/>
          </p:nvSpPr>
          <p:spPr>
            <a:xfrm rot="16200000">
              <a:off x="6912314" y="3379459"/>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sp>
          <p:nvSpPr>
            <p:cNvPr id="40" name="TextBox 39"/>
            <p:cNvSpPr txBox="1"/>
            <p:nvPr/>
          </p:nvSpPr>
          <p:spPr>
            <a:xfrm rot="16200000">
              <a:off x="7316033" y="3367848"/>
              <a:ext cx="533404" cy="427101"/>
            </a:xfrm>
            <a:prstGeom prst="rect">
              <a:avLst/>
            </a:prstGeom>
            <a:solidFill>
              <a:schemeClr val="bg1">
                <a:alpha val="61000"/>
              </a:schemeClr>
            </a:solidFill>
          </p:spPr>
          <p:txBody>
            <a:bodyPr wrap="square" rtlCol="0">
              <a:spAutoFit/>
            </a:bodyPr>
            <a:lstStyle/>
            <a:p>
              <a:r>
                <a:rPr lang="en-US" sz="1400" dirty="0">
                  <a:latin typeface="Garamond" panose="02020404030301010803" pitchFamily="18" charset="0"/>
                </a:rPr>
                <a:t>512</a:t>
              </a:r>
            </a:p>
          </p:txBody>
        </p:sp>
      </p:grpSp>
      <p:pic>
        <p:nvPicPr>
          <p:cNvPr id="41" name="Picture 4" descr="Image result for airbnb photo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0800000" flipV="1">
            <a:off x="427757" y="4296124"/>
            <a:ext cx="2584942" cy="1391316"/>
          </a:xfrm>
          <a:prstGeom prst="rect">
            <a:avLst/>
          </a:prstGeom>
          <a:noFill/>
          <a:extLst>
            <a:ext uri="{909E8E84-426E-40dd-AFC4-6F175D3DCCD1}">
              <a14:hiddenFill xmlns:a14="http://schemas.microsoft.com/office/drawing/2010/main" xmlns="">
                <a:solidFill>
                  <a:srgbClr val="FFFFFF"/>
                </a:solidFill>
              </a14:hiddenFill>
            </a:ext>
          </a:extLst>
        </p:spPr>
      </p:pic>
      <p:sp>
        <p:nvSpPr>
          <p:cNvPr id="42" name="TextBox 41"/>
          <p:cNvSpPr txBox="1"/>
          <p:nvPr/>
        </p:nvSpPr>
        <p:spPr>
          <a:xfrm>
            <a:off x="5377998" y="6132028"/>
            <a:ext cx="430887" cy="1033163"/>
          </a:xfrm>
          <a:prstGeom prst="rect">
            <a:avLst/>
          </a:prstGeom>
          <a:pattFill prst="narHorz">
            <a:fgClr>
              <a:srgbClr val="F7615A"/>
            </a:fgClr>
            <a:bgClr>
              <a:schemeClr val="bg1"/>
            </a:bgClr>
          </a:pattFill>
        </p:spPr>
        <p:txBody>
          <a:bodyPr vert="vert270" wrap="square" rtlCol="0">
            <a:spAutoFit/>
          </a:bodyPr>
          <a:lstStyle/>
          <a:p>
            <a:pPr algn="ctr"/>
            <a:r>
              <a:rPr lang="en-US" sz="1600" dirty="0" err="1">
                <a:latin typeface="Garamond" panose="02020404030301010803" pitchFamily="18" charset="0"/>
              </a:rPr>
              <a:t>Conv</a:t>
            </a:r>
            <a:r>
              <a:rPr lang="en-US" sz="1600" dirty="0">
                <a:latin typeface="Garamond" panose="02020404030301010803" pitchFamily="18" charset="0"/>
              </a:rPr>
              <a:t> layer</a:t>
            </a:r>
          </a:p>
        </p:txBody>
      </p:sp>
      <p:sp>
        <p:nvSpPr>
          <p:cNvPr id="43" name="TextBox 42"/>
          <p:cNvSpPr txBox="1"/>
          <p:nvPr/>
        </p:nvSpPr>
        <p:spPr>
          <a:xfrm>
            <a:off x="5966465" y="6118448"/>
            <a:ext cx="430887" cy="1033163"/>
          </a:xfrm>
          <a:prstGeom prst="rect">
            <a:avLst/>
          </a:prstGeom>
          <a:solidFill>
            <a:srgbClr val="F7615A"/>
          </a:solidFill>
        </p:spPr>
        <p:txBody>
          <a:bodyPr vert="vert270" wrap="square" rtlCol="0">
            <a:spAutoFit/>
          </a:bodyPr>
          <a:lstStyle/>
          <a:p>
            <a:pPr algn="ctr"/>
            <a:r>
              <a:rPr lang="en-US" sz="1600" dirty="0">
                <a:solidFill>
                  <a:schemeClr val="bg1"/>
                </a:solidFill>
                <a:latin typeface="Garamond" panose="02020404030301010803" pitchFamily="18" charset="0"/>
              </a:rPr>
              <a:t>Max Pool</a:t>
            </a:r>
          </a:p>
        </p:txBody>
      </p:sp>
      <p:sp>
        <p:nvSpPr>
          <p:cNvPr id="44" name="TextBox 43"/>
          <p:cNvSpPr txBox="1"/>
          <p:nvPr/>
        </p:nvSpPr>
        <p:spPr>
          <a:xfrm>
            <a:off x="6502071" y="6514382"/>
            <a:ext cx="2058068" cy="338554"/>
          </a:xfrm>
          <a:prstGeom prst="rect">
            <a:avLst/>
          </a:prstGeom>
          <a:solidFill>
            <a:schemeClr val="accent1">
              <a:lumMod val="75000"/>
            </a:schemeClr>
          </a:solidFill>
        </p:spPr>
        <p:txBody>
          <a:bodyPr vert="horz" wrap="square" rtlCol="0">
            <a:spAutoFit/>
          </a:bodyPr>
          <a:lstStyle/>
          <a:p>
            <a:pPr algn="ctr"/>
            <a:r>
              <a:rPr lang="en-US" sz="1600" dirty="0">
                <a:solidFill>
                  <a:schemeClr val="bg1"/>
                </a:solidFill>
                <a:latin typeface="Garamond" panose="02020404030301010803" pitchFamily="18" charset="0"/>
              </a:rPr>
              <a:t>Fully Connected Layer</a:t>
            </a:r>
          </a:p>
        </p:txBody>
      </p:sp>
      <p:sp>
        <p:nvSpPr>
          <p:cNvPr id="45" name="TextBox 44"/>
          <p:cNvSpPr txBox="1"/>
          <p:nvPr/>
        </p:nvSpPr>
        <p:spPr>
          <a:xfrm>
            <a:off x="7652427" y="4991782"/>
            <a:ext cx="408308" cy="262570"/>
          </a:xfrm>
          <a:prstGeom prst="rect">
            <a:avLst/>
          </a:prstGeom>
          <a:solidFill>
            <a:schemeClr val="accent1">
              <a:lumMod val="75000"/>
            </a:schemeClr>
          </a:solidFill>
        </p:spPr>
        <p:txBody>
          <a:bodyPr vert="horz" wrap="square" rtlCol="0">
            <a:spAutoFit/>
          </a:bodyPr>
          <a:lstStyle/>
          <a:p>
            <a:pPr algn="ctr"/>
            <a:endParaRPr lang="en-US" sz="2000" dirty="0">
              <a:solidFill>
                <a:schemeClr val="bg1"/>
              </a:solidFill>
              <a:latin typeface="Garamond" panose="02020404030301010803" pitchFamily="18" charset="0"/>
            </a:endParaRPr>
          </a:p>
        </p:txBody>
      </p:sp>
      <p:sp>
        <p:nvSpPr>
          <p:cNvPr id="61" name="TextBox 60"/>
          <p:cNvSpPr txBox="1"/>
          <p:nvPr/>
        </p:nvSpPr>
        <p:spPr>
          <a:xfrm>
            <a:off x="8463142" y="3670176"/>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Living Room</a:t>
            </a:r>
          </a:p>
        </p:txBody>
      </p:sp>
      <p:sp>
        <p:nvSpPr>
          <p:cNvPr id="62" name="TextBox 61"/>
          <p:cNvSpPr txBox="1"/>
          <p:nvPr/>
        </p:nvSpPr>
        <p:spPr>
          <a:xfrm>
            <a:off x="8463142" y="4282422"/>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Bedroom</a:t>
            </a:r>
          </a:p>
        </p:txBody>
      </p:sp>
      <p:sp>
        <p:nvSpPr>
          <p:cNvPr id="63" name="TextBox 62"/>
          <p:cNvSpPr txBox="1"/>
          <p:nvPr/>
        </p:nvSpPr>
        <p:spPr>
          <a:xfrm>
            <a:off x="8463142" y="492831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Kitchen</a:t>
            </a:r>
          </a:p>
        </p:txBody>
      </p:sp>
      <p:sp>
        <p:nvSpPr>
          <p:cNvPr id="64" name="TextBox 63"/>
          <p:cNvSpPr txBox="1"/>
          <p:nvPr/>
        </p:nvSpPr>
        <p:spPr>
          <a:xfrm>
            <a:off x="8485701" y="550052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Bathroom</a:t>
            </a:r>
          </a:p>
        </p:txBody>
      </p:sp>
      <p:sp>
        <p:nvSpPr>
          <p:cNvPr id="65" name="TextBox 64"/>
          <p:cNvSpPr txBox="1"/>
          <p:nvPr/>
        </p:nvSpPr>
        <p:spPr>
          <a:xfrm>
            <a:off x="8499974" y="6102257"/>
            <a:ext cx="1137738" cy="307777"/>
          </a:xfrm>
          <a:prstGeom prst="rect">
            <a:avLst/>
          </a:prstGeom>
          <a:noFill/>
          <a:ln w="28575">
            <a:solidFill>
              <a:srgbClr val="C00000"/>
            </a:solidFill>
          </a:ln>
        </p:spPr>
        <p:txBody>
          <a:bodyPr wrap="square" rtlCol="0">
            <a:spAutoFit/>
          </a:bodyPr>
          <a:lstStyle/>
          <a:p>
            <a:pPr algn="ctr"/>
            <a:r>
              <a:rPr lang="en-US" sz="1400" dirty="0">
                <a:latin typeface="Garamond" panose="02020404030301010803" pitchFamily="18" charset="0"/>
              </a:rPr>
              <a:t>Outdoor</a:t>
            </a:r>
          </a:p>
        </p:txBody>
      </p:sp>
      <p:cxnSp>
        <p:nvCxnSpPr>
          <p:cNvPr id="66" name="Straight Arrow Connector 65"/>
          <p:cNvCxnSpPr>
            <a:endCxn id="61" idx="1"/>
          </p:cNvCxnSpPr>
          <p:nvPr/>
        </p:nvCxnSpPr>
        <p:spPr bwMode="auto">
          <a:xfrm flipV="1">
            <a:off x="8113109" y="3824065"/>
            <a:ext cx="350033" cy="128695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Arrow Connector 66"/>
          <p:cNvCxnSpPr>
            <a:endCxn id="62" idx="1"/>
          </p:cNvCxnSpPr>
          <p:nvPr/>
        </p:nvCxnSpPr>
        <p:spPr bwMode="auto">
          <a:xfrm flipV="1">
            <a:off x="8113109" y="4436311"/>
            <a:ext cx="350033" cy="6747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Arrow Connector 67"/>
          <p:cNvCxnSpPr>
            <a:endCxn id="63" idx="1"/>
          </p:cNvCxnSpPr>
          <p:nvPr/>
        </p:nvCxnSpPr>
        <p:spPr bwMode="auto">
          <a:xfrm flipV="1">
            <a:off x="8113109" y="5082206"/>
            <a:ext cx="350033" cy="288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Arrow Connector 68"/>
          <p:cNvCxnSpPr>
            <a:endCxn id="64" idx="1"/>
          </p:cNvCxnSpPr>
          <p:nvPr/>
        </p:nvCxnSpPr>
        <p:spPr bwMode="auto">
          <a:xfrm>
            <a:off x="8113109" y="5111020"/>
            <a:ext cx="372592" cy="5433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Straight Arrow Connector 69"/>
          <p:cNvCxnSpPr>
            <a:endCxn id="65" idx="1"/>
          </p:cNvCxnSpPr>
          <p:nvPr/>
        </p:nvCxnSpPr>
        <p:spPr bwMode="auto">
          <a:xfrm>
            <a:off x="8113109" y="5111020"/>
            <a:ext cx="386865" cy="11451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EAD48975-CFA7-4C85-8667-EF1B28E5E6E8}"/>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spTree>
    <p:extLst>
      <p:ext uri="{BB962C8B-B14F-4D97-AF65-F5344CB8AC3E}">
        <p14:creationId xmlns:p14="http://schemas.microsoft.com/office/powerpoint/2010/main" val="15678335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FDD5D-89F9-4B3E-ADBB-F9E5FFB11D3D}"/>
              </a:ext>
            </a:extLst>
          </p:cNvPr>
          <p:cNvSpPr>
            <a:spLocks noGrp="1"/>
          </p:cNvSpPr>
          <p:nvPr>
            <p:ph type="title"/>
          </p:nvPr>
        </p:nvSpPr>
        <p:spPr/>
        <p:txBody>
          <a:bodyPr/>
          <a:lstStyle/>
          <a:p>
            <a:r>
              <a:rPr lang="en-US" dirty="0"/>
              <a:t>Residual CNNs</a:t>
            </a:r>
          </a:p>
        </p:txBody>
      </p:sp>
      <p:sp>
        <p:nvSpPr>
          <p:cNvPr id="3" name="Content Placeholder 2">
            <a:extLst>
              <a:ext uri="{FF2B5EF4-FFF2-40B4-BE49-F238E27FC236}">
                <a16:creationId xmlns:a16="http://schemas.microsoft.com/office/drawing/2014/main" id="{59F8748B-D995-46CB-AF96-955BC2BC4E96}"/>
              </a:ext>
            </a:extLst>
          </p:cNvPr>
          <p:cNvSpPr>
            <a:spLocks noGrp="1"/>
          </p:cNvSpPr>
          <p:nvPr>
            <p:ph idx="1"/>
          </p:nvPr>
        </p:nvSpPr>
        <p:spPr>
          <a:xfrm>
            <a:off x="276673" y="2090803"/>
            <a:ext cx="7344815" cy="5367667"/>
          </a:xfrm>
        </p:spPr>
        <p:txBody>
          <a:bodyPr/>
          <a:lstStyle/>
          <a:p>
            <a:r>
              <a:rPr lang="en-US" b="1" i="1" dirty="0">
                <a:solidFill>
                  <a:srgbClr val="0070C0"/>
                </a:solidFill>
              </a:rPr>
              <a:t>Residual networks</a:t>
            </a:r>
            <a:r>
              <a:rPr lang="en-US" dirty="0"/>
              <a:t> (</a:t>
            </a:r>
            <a:r>
              <a:rPr lang="en-US" dirty="0" err="1"/>
              <a:t>ResNets</a:t>
            </a:r>
            <a:r>
              <a:rPr lang="en-US" dirty="0"/>
              <a:t>)</a:t>
            </a:r>
          </a:p>
          <a:p>
            <a:pPr lvl="1"/>
            <a:r>
              <a:rPr lang="en-US" dirty="0"/>
              <a:t>Introduce “identity” </a:t>
            </a:r>
            <a:r>
              <a:rPr lang="en-US" dirty="0">
                <a:solidFill>
                  <a:srgbClr val="FF0000"/>
                </a:solidFill>
              </a:rPr>
              <a:t>skip connections</a:t>
            </a:r>
          </a:p>
          <a:p>
            <a:pPr lvl="2"/>
            <a:r>
              <a:rPr lang="en-US" dirty="0"/>
              <a:t>Layer inputs are propagated and added to the layer output</a:t>
            </a:r>
          </a:p>
          <a:p>
            <a:pPr lvl="2"/>
            <a:r>
              <a:rPr lang="en-US" dirty="0"/>
              <a:t>Mitigate the problem of vanishing gradients during training</a:t>
            </a:r>
          </a:p>
          <a:p>
            <a:pPr lvl="2"/>
            <a:r>
              <a:rPr lang="en-US" dirty="0"/>
              <a:t>Allow training very deep NN (with over 1,000 layers)</a:t>
            </a:r>
          </a:p>
          <a:p>
            <a:pPr lvl="1"/>
            <a:r>
              <a:rPr lang="en-US" dirty="0"/>
              <a:t>Several </a:t>
            </a:r>
            <a:r>
              <a:rPr lang="en-US" dirty="0" err="1"/>
              <a:t>ResNet</a:t>
            </a:r>
            <a:r>
              <a:rPr lang="en-US" dirty="0"/>
              <a:t> variants exist: 18, 34, 50, 101, 152, and 200 layers</a:t>
            </a:r>
          </a:p>
          <a:p>
            <a:pPr lvl="1"/>
            <a:r>
              <a:rPr lang="en-US" dirty="0"/>
              <a:t>Are used as base models of other state-of-the-art NNs </a:t>
            </a:r>
          </a:p>
          <a:p>
            <a:pPr lvl="2"/>
            <a:r>
              <a:rPr lang="en-US" dirty="0"/>
              <a:t>Other similar models: </a:t>
            </a:r>
            <a:r>
              <a:rPr lang="en-US" dirty="0" err="1"/>
              <a:t>ResNeXT</a:t>
            </a:r>
            <a:r>
              <a:rPr lang="en-US" dirty="0"/>
              <a:t>, </a:t>
            </a:r>
            <a:r>
              <a:rPr lang="en-US" dirty="0" err="1"/>
              <a:t>DenseNet</a:t>
            </a:r>
            <a:endParaRPr lang="en-US" dirty="0"/>
          </a:p>
          <a:p>
            <a:pPr lvl="1"/>
            <a:endParaRPr lang="en-US" dirty="0"/>
          </a:p>
        </p:txBody>
      </p:sp>
      <p:sp>
        <p:nvSpPr>
          <p:cNvPr id="5" name="Content Placeholder 4">
            <a:extLst>
              <a:ext uri="{FF2B5EF4-FFF2-40B4-BE49-F238E27FC236}">
                <a16:creationId xmlns:a16="http://schemas.microsoft.com/office/drawing/2014/main" id="{E752A4E8-3022-4FBD-AA5E-8AC466FED283}"/>
              </a:ext>
            </a:extLst>
          </p:cNvPr>
          <p:cNvSpPr>
            <a:spLocks noGrp="1"/>
          </p:cNvSpPr>
          <p:nvPr>
            <p:ph idx="10"/>
          </p:nvPr>
        </p:nvSpPr>
        <p:spPr/>
        <p:txBody>
          <a:bodyPr/>
          <a:lstStyle/>
          <a:p>
            <a:r>
              <a:rPr lang="en-US" dirty="0"/>
              <a:t>Convolutional Neural Networks</a:t>
            </a:r>
          </a:p>
          <a:p>
            <a:endParaRPr lang="en-US" dirty="0"/>
          </a:p>
        </p:txBody>
      </p:sp>
      <p:pic>
        <p:nvPicPr>
          <p:cNvPr id="46082" name="Picture 2" descr="ResNet (34, 50, 101): Residual CNNs for Image Classification Tasks">
            <a:extLst>
              <a:ext uri="{FF2B5EF4-FFF2-40B4-BE49-F238E27FC236}">
                <a16:creationId xmlns:a16="http://schemas.microsoft.com/office/drawing/2014/main" id="{F0677D04-6335-4D25-8AF0-E947D7F119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6952" y="4966320"/>
            <a:ext cx="3609498" cy="20280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838937" y="1653952"/>
            <a:ext cx="1726767" cy="5976664"/>
          </a:xfrm>
          <a:prstGeom prst="rect">
            <a:avLst/>
          </a:prstGeom>
        </p:spPr>
      </p:pic>
    </p:spTree>
    <p:extLst>
      <p:ext uri="{BB962C8B-B14F-4D97-AF65-F5344CB8AC3E}">
        <p14:creationId xmlns:p14="http://schemas.microsoft.com/office/powerpoint/2010/main" val="13429589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(RNNs)</a:t>
            </a:r>
          </a:p>
        </p:txBody>
      </p:sp>
      <p:sp>
        <p:nvSpPr>
          <p:cNvPr id="3" name="Content Placeholder 2"/>
          <p:cNvSpPr>
            <a:spLocks noGrp="1"/>
          </p:cNvSpPr>
          <p:nvPr>
            <p:ph idx="1"/>
          </p:nvPr>
        </p:nvSpPr>
        <p:spPr/>
        <p:txBody>
          <a:bodyPr/>
          <a:lstStyle/>
          <a:p>
            <a:r>
              <a:rPr lang="en-US" b="1" i="1" dirty="0">
                <a:solidFill>
                  <a:srgbClr val="0070C0"/>
                </a:solidFill>
              </a:rPr>
              <a:t>Recurrent NNs </a:t>
            </a:r>
            <a:r>
              <a:rPr lang="en-US" dirty="0"/>
              <a:t>are used for modeling </a:t>
            </a:r>
            <a:r>
              <a:rPr lang="en-US" dirty="0">
                <a:solidFill>
                  <a:srgbClr val="FF0000"/>
                </a:solidFill>
              </a:rPr>
              <a:t>sequential data </a:t>
            </a:r>
            <a:r>
              <a:rPr lang="en-US" dirty="0"/>
              <a:t>and data with varying length of inputs and outputs</a:t>
            </a:r>
          </a:p>
          <a:p>
            <a:pPr lvl="1"/>
            <a:r>
              <a:rPr lang="en-US" dirty="0"/>
              <a:t>Videos, text, speech, DNA sequences, human skeletal data</a:t>
            </a:r>
          </a:p>
          <a:p>
            <a:r>
              <a:rPr lang="en-US" dirty="0"/>
              <a:t>RNNs introduce recurrent connections between the neurons</a:t>
            </a:r>
          </a:p>
          <a:p>
            <a:pPr lvl="1"/>
            <a:r>
              <a:rPr lang="en-US" dirty="0"/>
              <a:t>This allows processing sequential data one element at a time by selectively passing information across a sequence</a:t>
            </a:r>
          </a:p>
          <a:p>
            <a:pPr lvl="1"/>
            <a:r>
              <a:rPr lang="en-US" dirty="0"/>
              <a:t>Memory of the previous inputs is stored in the model’s internal state and affect the model predictions</a:t>
            </a:r>
          </a:p>
          <a:p>
            <a:pPr lvl="1"/>
            <a:r>
              <a:rPr lang="en-US" dirty="0"/>
              <a:t>Can capture correlations in sequential data</a:t>
            </a:r>
          </a:p>
          <a:p>
            <a:r>
              <a:rPr lang="en-US" dirty="0"/>
              <a:t>RNNs use </a:t>
            </a:r>
            <a:r>
              <a:rPr lang="en-US" dirty="0">
                <a:solidFill>
                  <a:srgbClr val="FF0000"/>
                </a:solidFill>
              </a:rPr>
              <a:t>backpropagation-through-time</a:t>
            </a:r>
            <a:r>
              <a:rPr lang="en-US" dirty="0"/>
              <a:t> for training</a:t>
            </a:r>
          </a:p>
          <a:p>
            <a:r>
              <a:rPr lang="en-US" dirty="0"/>
              <a:t>RNNs are more sensitive to the vanishing gradient problem than CNNs</a:t>
            </a:r>
          </a:p>
          <a:p>
            <a:pPr lvl="1"/>
            <a:endParaRPr lang="en-US" dirty="0"/>
          </a:p>
          <a:p>
            <a:endParaRPr lang="en-US" dirty="0"/>
          </a:p>
        </p:txBody>
      </p:sp>
      <p:sp>
        <p:nvSpPr>
          <p:cNvPr id="4" name="Content Placeholder 3">
            <a:extLst>
              <a:ext uri="{FF2B5EF4-FFF2-40B4-BE49-F238E27FC236}">
                <a16:creationId xmlns:a16="http://schemas.microsoft.com/office/drawing/2014/main" id="{8E249AF0-68C1-4CF4-A9BB-0D5B58D04142}"/>
              </a:ext>
            </a:extLst>
          </p:cNvPr>
          <p:cNvSpPr>
            <a:spLocks noGrp="1"/>
          </p:cNvSpPr>
          <p:nvPr>
            <p:ph idx="10"/>
          </p:nvPr>
        </p:nvSpPr>
        <p:spPr/>
        <p:txBody>
          <a:bodyPr/>
          <a:lstStyle/>
          <a:p>
            <a:r>
              <a:rPr lang="en-US" dirty="0"/>
              <a:t>Recurrent Neural Networks</a:t>
            </a:r>
          </a:p>
          <a:p>
            <a:endParaRPr lang="en-US" dirty="0"/>
          </a:p>
        </p:txBody>
      </p:sp>
    </p:spTree>
    <p:extLst>
      <p:ext uri="{BB962C8B-B14F-4D97-AF65-F5344CB8AC3E}">
        <p14:creationId xmlns:p14="http://schemas.microsoft.com/office/powerpoint/2010/main" val="152806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Recurrent Neural Networks (RNNs)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RNN use same set of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h</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𝑥</m:t>
                        </m:r>
                      </m:sub>
                    </m:sSub>
                  </m:oMath>
                </a14:m>
                <a:r>
                  <a:rPr lang="en-US" dirty="0"/>
                  <a:t> </a:t>
                </a:r>
                <a:r>
                  <a:rPr lang="en-US" dirty="0">
                    <a:solidFill>
                      <a:srgbClr val="FF0000"/>
                    </a:solidFill>
                  </a:rPr>
                  <a:t>across all time steps</a:t>
                </a:r>
              </a:p>
              <a:p>
                <a:pPr lvl="1"/>
                <a:r>
                  <a:rPr lang="en-US" dirty="0"/>
                  <a:t>A sequence of </a:t>
                </a:r>
                <a:r>
                  <a:rPr lang="en-US" dirty="0">
                    <a:solidFill>
                      <a:srgbClr val="FF0000"/>
                    </a:solidFill>
                  </a:rPr>
                  <a:t>hidden states </a:t>
                </a:r>
                <a14:m>
                  <m:oMath xmlns:m="http://schemas.openxmlformats.org/officeDocument/2006/math">
                    <m:d>
                      <m:dPr>
                        <m:begChr m:val="{"/>
                        <m:endChr m:val="}"/>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𝑜</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𝑜</m:t>
                                </m:r>
                              </m:sub>
                            </m:sSub>
                            <m:r>
                              <a:rPr lang="en-US" i="1" dirty="0">
                                <a:latin typeface="Cambria Math" panose="02040503050406030204" pitchFamily="18" charset="0"/>
                              </a:rPr>
                              <m:t>h</m:t>
                            </m:r>
                          </m:e>
                          <m:sub>
                            <m:r>
                              <a:rPr lang="en-US" i="1" dirty="0">
                                <a:latin typeface="Cambria Math" panose="02040503050406030204" pitchFamily="18" charset="0"/>
                              </a:rPr>
                              <m:t>2</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3</m:t>
                            </m:r>
                          </m:sub>
                        </m:sSub>
                        <m:r>
                          <a:rPr lang="en-US" i="1" dirty="0">
                            <a:latin typeface="Cambria Math" panose="02040503050406030204" pitchFamily="18" charset="0"/>
                          </a:rPr>
                          <m:t>, …</m:t>
                        </m:r>
                      </m:e>
                    </m:d>
                    <m:r>
                      <a:rPr lang="en-US" b="0" i="1" dirty="0" smtClean="0">
                        <a:latin typeface="Cambria Math" panose="02040503050406030204" pitchFamily="18" charset="0"/>
                      </a:rPr>
                      <m:t> </m:t>
                    </m:r>
                  </m:oMath>
                </a14:m>
                <a:r>
                  <a:rPr lang="en-US" dirty="0"/>
                  <a:t>is learned, which represents the memory of the network</a:t>
                </a:r>
              </a:p>
              <a:p>
                <a:pPr lvl="1"/>
                <a:r>
                  <a:rPr lang="en-US" dirty="0"/>
                  <a:t>The hidden state at step </a:t>
                </a:r>
                <a:r>
                  <a:rPr lang="en-US" i="1" dirty="0"/>
                  <a:t>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is calculated based on the previous hidden state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oMath>
                </a14:m>
                <a:r>
                  <a:rPr lang="en-US" dirty="0"/>
                  <a:t> and the input at the current step </a:t>
                </a:r>
                <a14:m>
                  <m:oMath xmlns:m="http://schemas.openxmlformats.org/officeDocument/2006/math">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oMath>
                </a14:m>
                <a:r>
                  <a:rPr lang="en-US" dirty="0"/>
                  <a:t>, i.e.,</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h</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𝑥</m:t>
                            </m:r>
                          </m:sub>
                        </m:sSub>
                        <m:r>
                          <a:rPr lang="en-US" i="1">
                            <a:latin typeface="Cambria Math" panose="02040503050406030204" pitchFamily="18" charset="0"/>
                          </a:rPr>
                          <m:t>∗</m:t>
                        </m:r>
                        <m:r>
                          <a:rPr lang="en-US" i="1">
                            <a:latin typeface="Cambria Math" panose="02040503050406030204" pitchFamily="18" charset="0"/>
                          </a:rPr>
                          <m:t>𝑥</m:t>
                        </m:r>
                        <m:d>
                          <m:dPr>
                            <m:ctrlPr>
                              <a:rPr lang="en-US" i="1">
                                <a:latin typeface="Cambria Math" panose="02040503050406030204" pitchFamily="18" charset="0"/>
                              </a:rPr>
                            </m:ctrlPr>
                          </m:dPr>
                          <m:e>
                            <m:r>
                              <a:rPr lang="en-US" i="1">
                                <a:latin typeface="Cambria Math" panose="02040503050406030204" pitchFamily="18" charset="0"/>
                              </a:rPr>
                              <m:t>𝑡</m:t>
                            </m:r>
                          </m:e>
                        </m:d>
                      </m:e>
                    </m:d>
                  </m:oMath>
                </a14:m>
                <a:endParaRPr lang="en-US" dirty="0"/>
              </a:p>
              <a:p>
                <a:pPr lvl="1"/>
                <a:r>
                  <a:rPr lang="en-US" dirty="0"/>
                  <a:t>The function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h</m:t>
                        </m:r>
                      </m:sub>
                    </m:sSub>
                    <m:d>
                      <m:dPr>
                        <m:ctrlPr>
                          <a:rPr lang="en-US" i="1" smtClean="0">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e>
                    </m:d>
                  </m:oMath>
                </a14:m>
                <a:r>
                  <a:rPr lang="en-US" dirty="0"/>
                  <a:t> is a nonlinear activation function, e.g., </a:t>
                </a:r>
                <a:r>
                  <a:rPr lang="en-US" dirty="0" err="1"/>
                  <a:t>ReLU</a:t>
                </a:r>
                <a:r>
                  <a:rPr lang="en-US" dirty="0"/>
                  <a:t> or </a:t>
                </a:r>
                <a:r>
                  <a:rPr lang="en-US" dirty="0" err="1"/>
                  <a:t>tanh</a:t>
                </a:r>
                <a:endParaRPr lang="en-US" dirty="0"/>
              </a:p>
              <a:p>
                <a:r>
                  <a:rPr lang="en-US" dirty="0"/>
                  <a:t>RNN shown rolled over time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99" t="-795"/>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8AD0FB9-9872-4995-8E78-A408A50A143F}"/>
              </a:ext>
            </a:extLst>
          </p:cNvPr>
          <p:cNvSpPr>
            <a:spLocks noGrp="1"/>
          </p:cNvSpPr>
          <p:nvPr>
            <p:ph idx="10"/>
          </p:nvPr>
        </p:nvSpPr>
        <p:spPr/>
        <p:txBody>
          <a:bodyPr/>
          <a:lstStyle/>
          <a:p>
            <a:r>
              <a:rPr lang="en-US" dirty="0"/>
              <a:t>Recurrent Neural Networks</a:t>
            </a:r>
          </a:p>
          <a:p>
            <a:endParaRPr lang="en-US" dirty="0"/>
          </a:p>
        </p:txBody>
      </p:sp>
      <p:grpSp>
        <p:nvGrpSpPr>
          <p:cNvPr id="9" name="Group 8"/>
          <p:cNvGrpSpPr/>
          <p:nvPr/>
        </p:nvGrpSpPr>
        <p:grpSpPr>
          <a:xfrm>
            <a:off x="850771" y="5071384"/>
            <a:ext cx="2707769" cy="1793358"/>
            <a:chOff x="734104" y="4062374"/>
            <a:chExt cx="2707769" cy="1793358"/>
          </a:xfrm>
        </p:grpSpPr>
        <p:sp>
          <p:nvSpPr>
            <p:cNvPr id="10" name="TextBox 9"/>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x1</a:t>
              </a:r>
            </a:p>
          </p:txBody>
        </p:sp>
        <p:sp>
          <p:nvSpPr>
            <p:cNvPr id="11" name="TextBox 10"/>
            <p:cNvSpPr txBox="1"/>
            <p:nvPr/>
          </p:nvSpPr>
          <p:spPr>
            <a:xfrm>
              <a:off x="734104" y="4337827"/>
              <a:ext cx="529312" cy="369332"/>
            </a:xfrm>
            <a:prstGeom prst="rect">
              <a:avLst/>
            </a:prstGeom>
            <a:solidFill>
              <a:schemeClr val="bg1"/>
            </a:solidFill>
            <a:ln w="38100">
              <a:solidFill>
                <a:srgbClr val="C00000"/>
              </a:solidFill>
            </a:ln>
          </p:spPr>
          <p:txBody>
            <a:bodyPr wrap="square" rtlCol="0">
              <a:spAutoFit/>
            </a:bodyPr>
            <a:lstStyle/>
            <a:p>
              <a:pPr algn="ctr"/>
              <a:r>
                <a:rPr lang="en-US" sz="1800" dirty="0"/>
                <a:t>h0</a:t>
              </a:r>
            </a:p>
          </p:txBody>
        </p:sp>
        <p:grpSp>
          <p:nvGrpSpPr>
            <p:cNvPr id="12" name="Group 11"/>
            <p:cNvGrpSpPr/>
            <p:nvPr/>
          </p:nvGrpSpPr>
          <p:grpSpPr>
            <a:xfrm>
              <a:off x="1905000" y="4247040"/>
              <a:ext cx="637445" cy="562051"/>
              <a:chOff x="3858302" y="3151589"/>
              <a:chExt cx="637445" cy="562051"/>
            </a:xfrm>
          </p:grpSpPr>
          <p:sp>
            <p:nvSpPr>
              <p:cNvPr id="19" name="Oval 18"/>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20" name="TextBox 19"/>
                  <p:cNvSpPr txBox="1"/>
                  <p:nvPr/>
                </p:nvSpPr>
                <p:spPr>
                  <a:xfrm>
                    <a:off x="3934555" y="3247949"/>
                    <a:ext cx="456087"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20" name="TextBox 19"/>
                  <p:cNvSpPr txBox="1">
                    <a:spLocks noRot="1" noChangeAspect="1" noMove="1" noResize="1" noEditPoints="1" noAdjustHandles="1" noChangeArrowheads="1" noChangeShapeType="1" noTextEdit="1"/>
                  </p:cNvSpPr>
                  <p:nvPr/>
                </p:nvSpPr>
                <p:spPr>
                  <a:xfrm>
                    <a:off x="3934555" y="3247949"/>
                    <a:ext cx="456087" cy="308674"/>
                  </a:xfrm>
                  <a:prstGeom prst="rect">
                    <a:avLst/>
                  </a:prstGeom>
                  <a:blipFill>
                    <a:blip r:embed="rId4"/>
                    <a:stretch>
                      <a:fillRect l="-25333" t="-25490" r="-34667" b="-49020"/>
                    </a:stretch>
                  </a:blipFill>
                </p:spPr>
                <p:txBody>
                  <a:bodyPr/>
                  <a:lstStyle/>
                  <a:p>
                    <a:r>
                      <a:rPr lang="en-US">
                        <a:noFill/>
                      </a:rPr>
                      <a:t> </a:t>
                    </a:r>
                  </a:p>
                </p:txBody>
              </p:sp>
            </mc:Fallback>
          </mc:AlternateContent>
        </p:grpSp>
        <p:cxnSp>
          <p:nvCxnSpPr>
            <p:cNvPr id="13" name="Straight Arrow Connector 12"/>
            <p:cNvCxnSpPr>
              <a:stCxn id="11" idx="3"/>
              <a:endCxn id="19"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10" idx="0"/>
              <a:endCxn id="19"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TextBox 14"/>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6"/>
                  <a:stretch>
                    <a:fillRect l="-6579" r="-2632"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7"/>
                  <a:stretch>
                    <a:fillRect l="-8219" b="-11475"/>
                  </a:stretch>
                </a:blipFill>
              </p:spPr>
              <p:txBody>
                <a:bodyPr/>
                <a:lstStyle/>
                <a:p>
                  <a:r>
                    <a:rPr lang="en-US">
                      <a:noFill/>
                    </a:rPr>
                    <a:t> </a:t>
                  </a:r>
                </a:p>
              </p:txBody>
            </p:sp>
          </mc:Fallback>
        </mc:AlternateContent>
        <p:sp>
          <p:nvSpPr>
            <p:cNvPr id="17" name="TextBox 16"/>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h1</a:t>
              </a:r>
            </a:p>
          </p:txBody>
        </p:sp>
        <p:cxnSp>
          <p:nvCxnSpPr>
            <p:cNvPr id="18" name="Straight Arrow Connector 17"/>
            <p:cNvCxnSpPr>
              <a:stCxn id="19" idx="6"/>
              <a:endCxn id="17"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4" name="Group 23"/>
          <p:cNvGrpSpPr/>
          <p:nvPr/>
        </p:nvGrpSpPr>
        <p:grpSpPr>
          <a:xfrm>
            <a:off x="3580820" y="5071384"/>
            <a:ext cx="2178457" cy="1793358"/>
            <a:chOff x="1263416" y="4062374"/>
            <a:chExt cx="2178457" cy="1793358"/>
          </a:xfrm>
        </p:grpSpPr>
        <p:sp>
          <p:nvSpPr>
            <p:cNvPr id="25" name="TextBox 24"/>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x2</a:t>
              </a:r>
            </a:p>
          </p:txBody>
        </p:sp>
        <p:grpSp>
          <p:nvGrpSpPr>
            <p:cNvPr id="26" name="Group 25"/>
            <p:cNvGrpSpPr/>
            <p:nvPr/>
          </p:nvGrpSpPr>
          <p:grpSpPr>
            <a:xfrm>
              <a:off x="1905000" y="4247040"/>
              <a:ext cx="637445" cy="562051"/>
              <a:chOff x="3858302" y="3151589"/>
              <a:chExt cx="637445" cy="562051"/>
            </a:xfrm>
          </p:grpSpPr>
          <p:sp>
            <p:nvSpPr>
              <p:cNvPr id="33" name="Oval 32"/>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34" name="TextBox 33"/>
                  <p:cNvSpPr txBox="1"/>
                  <p:nvPr/>
                </p:nvSpPr>
                <p:spPr>
                  <a:xfrm>
                    <a:off x="3934555" y="3247949"/>
                    <a:ext cx="454483"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34" name="TextBox 33"/>
                  <p:cNvSpPr txBox="1">
                    <a:spLocks noRot="1" noChangeAspect="1" noMove="1" noResize="1" noEditPoints="1" noAdjustHandles="1" noChangeArrowheads="1" noChangeShapeType="1" noTextEdit="1"/>
                  </p:cNvSpPr>
                  <p:nvPr/>
                </p:nvSpPr>
                <p:spPr>
                  <a:xfrm>
                    <a:off x="3934555" y="3247949"/>
                    <a:ext cx="454483" cy="308674"/>
                  </a:xfrm>
                  <a:prstGeom prst="rect">
                    <a:avLst/>
                  </a:prstGeom>
                  <a:blipFill>
                    <a:blip r:embed="rId8"/>
                    <a:stretch>
                      <a:fillRect l="-25333" t="-25490" r="-34667" b="-49020"/>
                    </a:stretch>
                  </a:blipFill>
                </p:spPr>
                <p:txBody>
                  <a:bodyPr/>
                  <a:lstStyle/>
                  <a:p>
                    <a:r>
                      <a:rPr lang="en-US">
                        <a:noFill/>
                      </a:rPr>
                      <a:t> </a:t>
                    </a:r>
                  </a:p>
                </p:txBody>
              </p:sp>
            </mc:Fallback>
          </mc:AlternateContent>
        </p:grpSp>
        <p:cxnSp>
          <p:nvCxnSpPr>
            <p:cNvPr id="27" name="Straight Arrow Connector 26"/>
            <p:cNvCxnSpPr>
              <a:endCxn id="33"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25" idx="0"/>
              <a:endCxn id="33"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9" name="TextBox 28"/>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9"/>
                  <a:stretch>
                    <a:fillRect l="-6579" r="-2632"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10"/>
                  <a:stretch>
                    <a:fillRect l="-6849" b="-11475"/>
                  </a:stretch>
                </a:blipFill>
              </p:spPr>
              <p:txBody>
                <a:bodyPr/>
                <a:lstStyle/>
                <a:p>
                  <a:r>
                    <a:rPr lang="en-US">
                      <a:noFill/>
                    </a:rPr>
                    <a:t> </a:t>
                  </a:r>
                </a:p>
              </p:txBody>
            </p:sp>
          </mc:Fallback>
        </mc:AlternateContent>
        <p:sp>
          <p:nvSpPr>
            <p:cNvPr id="31" name="TextBox 30"/>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h2</a:t>
              </a:r>
            </a:p>
          </p:txBody>
        </p:sp>
        <p:cxnSp>
          <p:nvCxnSpPr>
            <p:cNvPr id="32" name="Straight Arrow Connector 31"/>
            <p:cNvCxnSpPr>
              <a:stCxn id="33" idx="6"/>
              <a:endCxn id="31"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5" name="Group 34"/>
          <p:cNvGrpSpPr/>
          <p:nvPr/>
        </p:nvGrpSpPr>
        <p:grpSpPr>
          <a:xfrm>
            <a:off x="5766304" y="5071384"/>
            <a:ext cx="2178457" cy="1793358"/>
            <a:chOff x="1263416" y="4062374"/>
            <a:chExt cx="2178457" cy="1793358"/>
          </a:xfrm>
        </p:grpSpPr>
        <p:sp>
          <p:nvSpPr>
            <p:cNvPr id="36" name="TextBox 35"/>
            <p:cNvSpPr txBox="1"/>
            <p:nvPr/>
          </p:nvSpPr>
          <p:spPr>
            <a:xfrm>
              <a:off x="1956566" y="5486400"/>
              <a:ext cx="528701" cy="369332"/>
            </a:xfrm>
            <a:prstGeom prst="rect">
              <a:avLst/>
            </a:prstGeom>
            <a:solidFill>
              <a:schemeClr val="bg1"/>
            </a:solidFill>
            <a:ln w="38100">
              <a:solidFill>
                <a:srgbClr val="C00000"/>
              </a:solidFill>
            </a:ln>
          </p:spPr>
          <p:txBody>
            <a:bodyPr wrap="square" rtlCol="0">
              <a:spAutoFit/>
            </a:bodyPr>
            <a:lstStyle/>
            <a:p>
              <a:pPr algn="ctr"/>
              <a:r>
                <a:rPr lang="en-US" sz="1800" dirty="0"/>
                <a:t>x3</a:t>
              </a:r>
            </a:p>
          </p:txBody>
        </p:sp>
        <p:grpSp>
          <p:nvGrpSpPr>
            <p:cNvPr id="37" name="Group 36"/>
            <p:cNvGrpSpPr/>
            <p:nvPr/>
          </p:nvGrpSpPr>
          <p:grpSpPr>
            <a:xfrm>
              <a:off x="1905000" y="4247040"/>
              <a:ext cx="637445" cy="562051"/>
              <a:chOff x="3858302" y="3151589"/>
              <a:chExt cx="637445" cy="562051"/>
            </a:xfrm>
          </p:grpSpPr>
          <p:sp>
            <p:nvSpPr>
              <p:cNvPr id="44" name="Oval 43"/>
              <p:cNvSpPr/>
              <p:nvPr/>
            </p:nvSpPr>
            <p:spPr bwMode="auto">
              <a:xfrm>
                <a:off x="3858302" y="3151589"/>
                <a:ext cx="637445"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45" name="TextBox 44"/>
                  <p:cNvSpPr txBox="1"/>
                  <p:nvPr/>
                </p:nvSpPr>
                <p:spPr>
                  <a:xfrm>
                    <a:off x="3934555" y="3247949"/>
                    <a:ext cx="454483" cy="308674"/>
                  </a:xfrm>
                  <a:prstGeom prst="rect">
                    <a:avLst/>
                  </a:prstGeom>
                  <a:solidFill>
                    <a:srgbClr val="C00000"/>
                  </a:solidFill>
                </p:spPr>
                <p:txBody>
                  <a:bodyPr wrap="non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h</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45" name="TextBox 44"/>
                  <p:cNvSpPr txBox="1">
                    <a:spLocks noRot="1" noChangeAspect="1" noMove="1" noResize="1" noEditPoints="1" noAdjustHandles="1" noChangeArrowheads="1" noChangeShapeType="1" noTextEdit="1"/>
                  </p:cNvSpPr>
                  <p:nvPr/>
                </p:nvSpPr>
                <p:spPr>
                  <a:xfrm>
                    <a:off x="3934555" y="3247949"/>
                    <a:ext cx="454483" cy="308674"/>
                  </a:xfrm>
                  <a:prstGeom prst="rect">
                    <a:avLst/>
                  </a:prstGeom>
                  <a:blipFill>
                    <a:blip r:embed="rId11"/>
                    <a:stretch>
                      <a:fillRect l="-27027" t="-25490" r="-35135" b="-49020"/>
                    </a:stretch>
                  </a:blipFill>
                </p:spPr>
                <p:txBody>
                  <a:bodyPr/>
                  <a:lstStyle/>
                  <a:p>
                    <a:r>
                      <a:rPr lang="en-US">
                        <a:noFill/>
                      </a:rPr>
                      <a:t> </a:t>
                    </a:r>
                  </a:p>
                </p:txBody>
              </p:sp>
            </mc:Fallback>
          </mc:AlternateContent>
        </p:grpSp>
        <p:cxnSp>
          <p:nvCxnSpPr>
            <p:cNvPr id="38" name="Straight Arrow Connector 37"/>
            <p:cNvCxnSpPr>
              <a:endCxn id="44" idx="2"/>
            </p:cNvCxnSpPr>
            <p:nvPr/>
          </p:nvCxnSpPr>
          <p:spPr bwMode="auto">
            <a:xfrm>
              <a:off x="1263416" y="4522493"/>
              <a:ext cx="641584"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Arrow Connector 38"/>
            <p:cNvCxnSpPr>
              <a:stCxn id="36" idx="0"/>
              <a:endCxn id="44" idx="4"/>
            </p:cNvCxnSpPr>
            <p:nvPr/>
          </p:nvCxnSpPr>
          <p:spPr bwMode="auto">
            <a:xfrm flipV="1">
              <a:off x="2220917" y="4809091"/>
              <a:ext cx="2806" cy="6773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40" name="TextBox 39"/>
                <p:cNvSpPr txBox="1"/>
                <p:nvPr/>
              </p:nvSpPr>
              <p:spPr>
                <a:xfrm>
                  <a:off x="1339667" y="4062374"/>
                  <a:ext cx="4603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h</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339667" y="4062374"/>
                  <a:ext cx="460319" cy="369332"/>
                </a:xfrm>
                <a:prstGeom prst="rect">
                  <a:avLst/>
                </a:prstGeom>
                <a:blipFill rotWithShape="0">
                  <a:blip r:embed="rId12"/>
                  <a:stretch>
                    <a:fillRect l="-8000" r="-4000" b="-180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1776051" y="4897398"/>
                  <a:ext cx="4448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𝑥</m:t>
                            </m:r>
                          </m:sub>
                        </m:sSub>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776051" y="4897398"/>
                  <a:ext cx="444865" cy="369332"/>
                </a:xfrm>
                <a:prstGeom prst="rect">
                  <a:avLst/>
                </a:prstGeom>
                <a:blipFill rotWithShape="0">
                  <a:blip r:embed="rId13"/>
                  <a:stretch>
                    <a:fillRect l="-8333" b="-11475"/>
                  </a:stretch>
                </a:blipFill>
              </p:spPr>
              <p:txBody>
                <a:bodyPr/>
                <a:lstStyle/>
                <a:p>
                  <a:r>
                    <a:rPr lang="en-US">
                      <a:noFill/>
                    </a:rPr>
                    <a:t> </a:t>
                  </a:r>
                </a:p>
              </p:txBody>
            </p:sp>
          </mc:Fallback>
        </mc:AlternateContent>
        <p:sp>
          <p:nvSpPr>
            <p:cNvPr id="42" name="TextBox 41"/>
            <p:cNvSpPr txBox="1"/>
            <p:nvPr/>
          </p:nvSpPr>
          <p:spPr>
            <a:xfrm>
              <a:off x="2895600" y="4337827"/>
              <a:ext cx="546273" cy="369332"/>
            </a:xfrm>
            <a:prstGeom prst="rect">
              <a:avLst/>
            </a:prstGeom>
            <a:solidFill>
              <a:schemeClr val="bg1"/>
            </a:solidFill>
            <a:ln w="38100">
              <a:solidFill>
                <a:srgbClr val="C00000"/>
              </a:solidFill>
            </a:ln>
          </p:spPr>
          <p:txBody>
            <a:bodyPr wrap="square" rtlCol="0">
              <a:spAutoFit/>
            </a:bodyPr>
            <a:lstStyle/>
            <a:p>
              <a:pPr algn="ctr"/>
              <a:r>
                <a:rPr lang="en-US" sz="1800" dirty="0"/>
                <a:t>h3</a:t>
              </a:r>
            </a:p>
          </p:txBody>
        </p:sp>
        <p:cxnSp>
          <p:nvCxnSpPr>
            <p:cNvPr id="43" name="Straight Arrow Connector 42"/>
            <p:cNvCxnSpPr>
              <a:stCxn id="44" idx="6"/>
              <a:endCxn id="42" idx="1"/>
            </p:cNvCxnSpPr>
            <p:nvPr/>
          </p:nvCxnSpPr>
          <p:spPr bwMode="auto">
            <a:xfrm flipV="1">
              <a:off x="2542445" y="4522493"/>
              <a:ext cx="353155" cy="557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6" name="Oval 45"/>
          <p:cNvSpPr/>
          <p:nvPr/>
        </p:nvSpPr>
        <p:spPr bwMode="auto">
          <a:xfrm>
            <a:off x="8402411" y="5229358"/>
            <a:ext cx="695573" cy="562051"/>
          </a:xfrm>
          <a:prstGeom prst="ellipse">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anose="020B0604020202020204" pitchFamily="34" charset="0"/>
              <a:ea typeface="ヒラギノ角ゴ Pro W3" pitchFamily="86" charset="-128"/>
            </a:endParaRPr>
          </a:p>
        </p:txBody>
      </p:sp>
      <mc:AlternateContent xmlns:mc="http://schemas.openxmlformats.org/markup-compatibility/2006" xmlns:a14="http://schemas.microsoft.com/office/drawing/2010/main">
        <mc:Choice Requires="a14">
          <p:sp>
            <p:nvSpPr>
              <p:cNvPr id="47" name="TextBox 46"/>
              <p:cNvSpPr txBox="1"/>
              <p:nvPr/>
            </p:nvSpPr>
            <p:spPr>
              <a:xfrm>
                <a:off x="8490550" y="5320144"/>
                <a:ext cx="519297" cy="332912"/>
              </a:xfrm>
              <a:prstGeom prst="rect">
                <a:avLst/>
              </a:prstGeom>
              <a:solidFill>
                <a:srgbClr val="C00000"/>
              </a:solidFill>
            </p:spPr>
            <p:txBody>
              <a:bodyPr wrap="square" lIns="0" tIns="0" rIns="0" bIns="0"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𝑦</m:t>
                        </m:r>
                      </m:sub>
                    </m:sSub>
                  </m:oMath>
                </a14:m>
                <a:r>
                  <a:rPr lang="en-US" dirty="0">
                    <a:solidFill>
                      <a:schemeClr val="bg1"/>
                    </a:solidFill>
                  </a:rPr>
                  <a:t>(</a:t>
                </a:r>
                <a:r>
                  <a:rPr lang="en-US" dirty="0">
                    <a:solidFill>
                      <a:schemeClr val="bg1"/>
                    </a:solidFill>
                    <a:latin typeface="Palatino Linotype" panose="02040502050505030304" pitchFamily="18" charset="0"/>
                  </a:rPr>
                  <a:t>·</a:t>
                </a:r>
                <a:r>
                  <a:rPr lang="en-US" dirty="0">
                    <a:solidFill>
                      <a:schemeClr val="bg1"/>
                    </a:solidFill>
                  </a:rPr>
                  <a:t>)</a:t>
                </a:r>
              </a:p>
            </p:txBody>
          </p:sp>
        </mc:Choice>
        <mc:Fallback xmlns="">
          <p:sp>
            <p:nvSpPr>
              <p:cNvPr id="47" name="TextBox 46"/>
              <p:cNvSpPr txBox="1">
                <a:spLocks noRot="1" noChangeAspect="1" noMove="1" noResize="1" noEditPoints="1" noAdjustHandles="1" noChangeArrowheads="1" noChangeShapeType="1" noTextEdit="1"/>
              </p:cNvSpPr>
              <p:nvPr/>
            </p:nvSpPr>
            <p:spPr>
              <a:xfrm>
                <a:off x="8490550" y="5320144"/>
                <a:ext cx="519297" cy="332912"/>
              </a:xfrm>
              <a:prstGeom prst="rect">
                <a:avLst/>
              </a:prstGeom>
              <a:blipFill>
                <a:blip r:embed="rId14"/>
                <a:stretch>
                  <a:fillRect l="-23529" t="-22222" r="-16471" b="-40741"/>
                </a:stretch>
              </a:blipFill>
            </p:spPr>
            <p:txBody>
              <a:bodyPr/>
              <a:lstStyle/>
              <a:p>
                <a:r>
                  <a:rPr lang="en-US">
                    <a:noFill/>
                  </a:rPr>
                  <a:t> </a:t>
                </a:r>
              </a:p>
            </p:txBody>
          </p:sp>
        </mc:Fallback>
      </mc:AlternateContent>
      <p:cxnSp>
        <p:nvCxnSpPr>
          <p:cNvPr id="48" name="Straight Arrow Connector 47"/>
          <p:cNvCxnSpPr>
            <a:stCxn id="42" idx="3"/>
          </p:cNvCxnSpPr>
          <p:nvPr/>
        </p:nvCxnSpPr>
        <p:spPr bwMode="auto">
          <a:xfrm flipV="1">
            <a:off x="7944761" y="5530877"/>
            <a:ext cx="496710" cy="62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Arrow Connector 48"/>
          <p:cNvCxnSpPr>
            <a:endCxn id="51" idx="2"/>
          </p:cNvCxnSpPr>
          <p:nvPr/>
        </p:nvCxnSpPr>
        <p:spPr bwMode="auto">
          <a:xfrm flipV="1">
            <a:off x="8750197" y="4966320"/>
            <a:ext cx="0" cy="2630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50" name="TextBox 49"/>
              <p:cNvSpPr txBox="1"/>
              <p:nvPr/>
            </p:nvSpPr>
            <p:spPr>
              <a:xfrm>
                <a:off x="7949252" y="5071717"/>
                <a:ext cx="453907" cy="39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𝑦</m:t>
                          </m:r>
                        </m:sub>
                      </m:sSub>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7949252" y="5071717"/>
                <a:ext cx="453907" cy="398507"/>
              </a:xfrm>
              <a:prstGeom prst="rect">
                <a:avLst/>
              </a:prstGeom>
              <a:blipFill>
                <a:blip r:embed="rId15"/>
                <a:stretch>
                  <a:fillRect b="-1538"/>
                </a:stretch>
              </a:blipFill>
            </p:spPr>
            <p:txBody>
              <a:bodyPr/>
              <a:lstStyle/>
              <a:p>
                <a:r>
                  <a:rPr lang="en-US">
                    <a:noFill/>
                  </a:rPr>
                  <a:t> </a:t>
                </a:r>
              </a:p>
            </p:txBody>
          </p:sp>
        </mc:Fallback>
      </mc:AlternateContent>
      <p:sp>
        <p:nvSpPr>
          <p:cNvPr id="51" name="TextBox 50"/>
          <p:cNvSpPr txBox="1"/>
          <p:nvPr/>
        </p:nvSpPr>
        <p:spPr>
          <a:xfrm>
            <a:off x="8078706" y="4596988"/>
            <a:ext cx="1342982" cy="369332"/>
          </a:xfrm>
          <a:prstGeom prst="rect">
            <a:avLst/>
          </a:prstGeom>
          <a:solidFill>
            <a:schemeClr val="bg1"/>
          </a:solidFill>
          <a:ln w="38100">
            <a:solidFill>
              <a:srgbClr val="C00000"/>
            </a:solidFill>
          </a:ln>
        </p:spPr>
        <p:txBody>
          <a:bodyPr wrap="square" rtlCol="0">
            <a:spAutoFit/>
          </a:bodyPr>
          <a:lstStyle/>
          <a:p>
            <a:pPr algn="ctr"/>
            <a:r>
              <a:rPr lang="en-US" sz="1800" dirty="0"/>
              <a:t>OUTPUT</a:t>
            </a:r>
          </a:p>
        </p:txBody>
      </p:sp>
      <p:sp>
        <p:nvSpPr>
          <p:cNvPr id="53" name="TextBox 52">
            <a:extLst>
              <a:ext uri="{FF2B5EF4-FFF2-40B4-BE49-F238E27FC236}">
                <a16:creationId xmlns:a16="http://schemas.microsoft.com/office/drawing/2014/main" id="{AEF606FA-44B1-46D7-B26B-DA5AC11495A4}"/>
              </a:ext>
            </a:extLst>
          </p:cNvPr>
          <p:cNvSpPr txBox="1"/>
          <p:nvPr/>
        </p:nvSpPr>
        <p:spPr>
          <a:xfrm>
            <a:off x="1500808" y="7526179"/>
            <a:ext cx="6912768"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mc:AlternateContent xmlns:mc="http://schemas.openxmlformats.org/markup-compatibility/2006" xmlns:a14="http://schemas.microsoft.com/office/drawing/2010/main">
        <mc:Choice Requires="a14">
          <p:sp>
            <p:nvSpPr>
              <p:cNvPr id="54" name="TextBox 53"/>
              <p:cNvSpPr txBox="1"/>
              <p:nvPr/>
            </p:nvSpPr>
            <p:spPr>
              <a:xfrm>
                <a:off x="2601934" y="6982544"/>
                <a:ext cx="3708367" cy="369332"/>
              </a:xfrm>
              <a:prstGeom prst="rect">
                <a:avLst/>
              </a:prstGeom>
              <a:solidFill>
                <a:schemeClr val="bg1"/>
              </a:solidFill>
              <a:ln w="38100">
                <a:solidFill>
                  <a:srgbClr val="C00000"/>
                </a:solidFill>
              </a:ln>
            </p:spPr>
            <p:txBody>
              <a:bodyPr wrap="square" rtlCol="0">
                <a:spAutoFit/>
              </a:bodyPr>
              <a:lstStyle/>
              <a:p>
                <a:r>
                  <a:rPr lang="en-US" sz="1800" dirty="0"/>
                  <a:t>INPUT SEQUENCE: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1</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2</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i="1" dirty="0">
                            <a:latin typeface="Cambria Math" panose="02040503050406030204" pitchFamily="18" charset="0"/>
                          </a:rPr>
                          <m:t>𝑥</m:t>
                        </m:r>
                      </m:e>
                      <m:sub>
                        <m:r>
                          <a:rPr lang="en-US" sz="1800" i="1" dirty="0">
                            <a:latin typeface="Cambria Math" panose="02040503050406030204" pitchFamily="18" charset="0"/>
                          </a:rPr>
                          <m:t>3</m:t>
                        </m:r>
                      </m:sub>
                    </m:sSub>
                    <m:r>
                      <a:rPr lang="en-US" sz="1800" i="1" dirty="0">
                        <a:latin typeface="Cambria Math" panose="02040503050406030204" pitchFamily="18" charset="0"/>
                      </a:rPr>
                      <m:t>, ….</m:t>
                    </m:r>
                  </m:oMath>
                </a14:m>
                <a:endParaRPr lang="en-US" sz="18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01934" y="6982544"/>
                <a:ext cx="3708367" cy="369332"/>
              </a:xfrm>
              <a:prstGeom prst="rect">
                <a:avLst/>
              </a:prstGeom>
              <a:blipFill>
                <a:blip r:embed="rId16"/>
                <a:stretch>
                  <a:fillRect l="-977" t="-2985" b="-17910"/>
                </a:stretch>
              </a:blipFill>
              <a:ln w="3810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716832" y="4596988"/>
                <a:ext cx="4474760" cy="369332"/>
              </a:xfrm>
              <a:prstGeom prst="rect">
                <a:avLst/>
              </a:prstGeom>
              <a:solidFill>
                <a:schemeClr val="bg1"/>
              </a:solidFill>
              <a:ln w="38100">
                <a:solidFill>
                  <a:srgbClr val="C00000"/>
                </a:solidFill>
              </a:ln>
            </p:spPr>
            <p:txBody>
              <a:bodyPr wrap="square" rtlCol="0">
                <a:spAutoFit/>
              </a:bodyPr>
              <a:lstStyle/>
              <a:p>
                <a:r>
                  <a:rPr lang="en-US" sz="1800" dirty="0"/>
                  <a:t>HIDDEN STATES SEQUENCE: </a:t>
                </a:r>
                <a14:m>
                  <m:oMath xmlns:m="http://schemas.openxmlformats.org/officeDocument/2006/math">
                    <m:sSub>
                      <m:sSubPr>
                        <m:ctrlPr>
                          <a:rPr lang="en-US" sz="1800" i="1" dirty="0">
                            <a:latin typeface="Cambria Math" panose="02040503050406030204" pitchFamily="18" charset="0"/>
                          </a:rPr>
                        </m:ctrlPr>
                      </m:sSubPr>
                      <m:e>
                        <m:sSub>
                          <m:sSubPr>
                            <m:ctrlPr>
                              <a:rPr lang="en-US" sz="1800" i="1" dirty="0">
                                <a:latin typeface="Cambria Math" panose="02040503050406030204" pitchFamily="18" charset="0"/>
                              </a:rPr>
                            </m:ctrlPr>
                          </m:sSubPr>
                          <m:e>
                            <m:r>
                              <a:rPr lang="en-US" sz="1800" i="1" dirty="0">
                                <a:latin typeface="Cambria Math" panose="02040503050406030204" pitchFamily="18" charset="0"/>
                              </a:rPr>
                              <m:t>h</m:t>
                            </m:r>
                          </m:e>
                          <m:sub>
                            <m:r>
                              <a:rPr lang="en-US" sz="1800" b="0" i="1" dirty="0" smtClean="0">
                                <a:latin typeface="Cambria Math" panose="02040503050406030204" pitchFamily="18" charset="0"/>
                              </a:rPr>
                              <m:t>𝑜</m:t>
                            </m:r>
                          </m:sub>
                        </m:sSub>
                        <m:r>
                          <a:rPr lang="en-US" sz="1800" b="0" i="1" dirty="0" smtClean="0">
                            <a:latin typeface="Cambria Math" panose="02040503050406030204" pitchFamily="18" charset="0"/>
                          </a:rPr>
                          <m:t>,</m:t>
                        </m:r>
                        <m:r>
                          <a:rPr lang="en-US" sz="1800" b="0" i="1" dirty="0" smtClean="0">
                            <a:latin typeface="Cambria Math" panose="02040503050406030204" pitchFamily="18" charset="0"/>
                          </a:rPr>
                          <m:t>h</m:t>
                        </m:r>
                      </m:e>
                      <m:sub>
                        <m:r>
                          <a:rPr lang="en-US" sz="1800" i="1" dirty="0">
                            <a:latin typeface="Cambria Math" panose="02040503050406030204" pitchFamily="18" charset="0"/>
                          </a:rPr>
                          <m:t>1</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h</m:t>
                        </m:r>
                      </m:e>
                      <m:sub>
                        <m:r>
                          <a:rPr lang="en-US" sz="1800" i="1" dirty="0">
                            <a:latin typeface="Cambria Math" panose="02040503050406030204" pitchFamily="18" charset="0"/>
                          </a:rPr>
                          <m:t>2</m:t>
                        </m:r>
                      </m:sub>
                    </m:sSub>
                    <m:r>
                      <a:rPr lang="en-US" sz="1800" i="1" dirty="0">
                        <a:latin typeface="Cambria Math" panose="02040503050406030204" pitchFamily="18" charset="0"/>
                      </a:rPr>
                      <m:t>,</m:t>
                    </m:r>
                    <m:sSub>
                      <m:sSubPr>
                        <m:ctrlPr>
                          <a:rPr lang="en-US" sz="1800" i="1" dirty="0">
                            <a:latin typeface="Cambria Math" panose="02040503050406030204" pitchFamily="18" charset="0"/>
                          </a:rPr>
                        </m:ctrlPr>
                      </m:sSubPr>
                      <m:e>
                        <m:r>
                          <a:rPr lang="en-US" sz="1800" b="0" i="1" dirty="0" smtClean="0">
                            <a:latin typeface="Cambria Math" panose="02040503050406030204" pitchFamily="18" charset="0"/>
                          </a:rPr>
                          <m:t>h</m:t>
                        </m:r>
                      </m:e>
                      <m:sub>
                        <m:r>
                          <a:rPr lang="en-US" sz="1800" i="1" dirty="0">
                            <a:latin typeface="Cambria Math" panose="02040503050406030204" pitchFamily="18" charset="0"/>
                          </a:rPr>
                          <m:t>3</m:t>
                        </m:r>
                      </m:sub>
                    </m:sSub>
                    <m:r>
                      <a:rPr lang="en-US" sz="1800" i="1" dirty="0">
                        <a:latin typeface="Cambria Math" panose="02040503050406030204" pitchFamily="18" charset="0"/>
                      </a:rPr>
                      <m:t>, ….</m:t>
                    </m:r>
                  </m:oMath>
                </a14:m>
                <a:endParaRPr lang="en-US" sz="1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716832" y="4596988"/>
                <a:ext cx="4474760" cy="369332"/>
              </a:xfrm>
              <a:prstGeom prst="rect">
                <a:avLst/>
              </a:prstGeom>
              <a:blipFill>
                <a:blip r:embed="rId17"/>
                <a:stretch>
                  <a:fillRect l="-811" t="-2985" b="-17910"/>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402209903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00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12087</TotalTime>
  <Words>10331</Words>
  <Application>Microsoft Office PowerPoint</Application>
  <PresentationFormat>Custom</PresentationFormat>
  <Paragraphs>1767</Paragraphs>
  <Slides>143</Slides>
  <Notes>64</Notes>
  <HiddenSlides>0</HiddenSlides>
  <MMClips>1</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143</vt:i4>
      </vt:variant>
    </vt:vector>
  </HeadingPairs>
  <TitlesOfParts>
    <vt:vector size="161" baseType="lpstr">
      <vt:lpstr>Amazon Ember</vt:lpstr>
      <vt:lpstr>Apple Casual</vt:lpstr>
      <vt:lpstr>Arial</vt:lpstr>
      <vt:lpstr>Arial MT</vt:lpstr>
      <vt:lpstr>Calibri</vt:lpstr>
      <vt:lpstr>Cambria</vt:lpstr>
      <vt:lpstr>Cambria Math</vt:lpstr>
      <vt:lpstr>Courier New</vt:lpstr>
      <vt:lpstr>Garamond</vt:lpstr>
      <vt:lpstr>inherit</vt:lpstr>
      <vt:lpstr>Leelawadee UI Semilight</vt:lpstr>
      <vt:lpstr>Mangal</vt:lpstr>
      <vt:lpstr>Palatino Linotype</vt:lpstr>
      <vt:lpstr>times</vt:lpstr>
      <vt:lpstr>Times New Roman</vt:lpstr>
      <vt:lpstr>Wingdings</vt:lpstr>
      <vt:lpstr>Office Theme</vt:lpstr>
      <vt:lpstr>方程式</vt:lpstr>
      <vt:lpstr>PowerPoint Presentation</vt:lpstr>
      <vt:lpstr>Lecture Outline</vt:lpstr>
      <vt:lpstr>Machine Learning Basics</vt:lpstr>
      <vt:lpstr>Machine Learning Types</vt:lpstr>
      <vt:lpstr>Supervised Learning</vt:lpstr>
      <vt:lpstr>Unsupervised Learning </vt:lpstr>
      <vt:lpstr>Nearest Neighbor Classifier</vt:lpstr>
      <vt:lpstr>Nearest Neighbor Classifier</vt:lpstr>
      <vt:lpstr>k-Nearest Neighbors Classifier</vt:lpstr>
      <vt:lpstr>Linear Classifier</vt:lpstr>
      <vt:lpstr>Linear Classifier</vt:lpstr>
      <vt:lpstr>Support Vector Machines</vt:lpstr>
      <vt:lpstr>Linear vs Non-linear Techniques</vt:lpstr>
      <vt:lpstr>Linear vs Non-linear Techniques</vt:lpstr>
      <vt:lpstr>Non-linear Techniques</vt:lpstr>
      <vt:lpstr>Non-linear Support Vector Machines</vt:lpstr>
      <vt:lpstr>Binary vs Multi-class Classification</vt:lpstr>
      <vt:lpstr>Binary vs Multi-class Classification</vt:lpstr>
      <vt:lpstr>Computer Vision Tasks</vt:lpstr>
      <vt:lpstr>No-Free-Lunch Theorem</vt:lpstr>
      <vt:lpstr>ML vs. Deep Learning</vt:lpstr>
      <vt:lpstr>ML vs. Deep Learning</vt:lpstr>
      <vt:lpstr>ML vs. Deep Learning</vt:lpstr>
      <vt:lpstr>Why is DL Useful?</vt:lpstr>
      <vt:lpstr>Representational Power</vt:lpstr>
      <vt:lpstr>PowerPoint Presentation</vt:lpstr>
      <vt:lpstr>PowerPoint Presentation</vt:lpstr>
      <vt:lpstr>PowerPoint Presentation</vt:lpstr>
      <vt:lpstr>PowerPoint Presentation</vt:lpstr>
      <vt:lpstr>PowerPoint Presentation</vt:lpstr>
      <vt:lpstr>Introduction to Neural Networks </vt:lpstr>
      <vt:lpstr>Introduction to Neural Networks </vt:lpstr>
      <vt:lpstr>Elements of Neural Networks </vt:lpstr>
      <vt:lpstr>Elements of Neural Networks </vt:lpstr>
      <vt:lpstr>Elements of Neural Networks </vt:lpstr>
      <vt:lpstr>Elements of Neural Networks </vt:lpstr>
      <vt:lpstr>Elements of Neural Networks </vt:lpstr>
      <vt:lpstr>Elements of Neural Networks </vt:lpstr>
      <vt:lpstr>Matrix Operation</vt:lpstr>
      <vt:lpstr>Matrix Operation</vt:lpstr>
      <vt:lpstr>Matrix Operation</vt:lpstr>
      <vt:lpstr>Matrix Operation</vt:lpstr>
      <vt:lpstr>Softmax Layer</vt:lpstr>
      <vt:lpstr>Softmax Layer</vt:lpstr>
      <vt:lpstr>Activation Functions</vt:lpstr>
      <vt:lpstr>Activation: Sigmoid</vt:lpstr>
      <vt:lpstr>Activation: Tanh</vt:lpstr>
      <vt:lpstr>Activation: ReLU</vt:lpstr>
      <vt:lpstr>Activation: Leaky ReLU</vt:lpstr>
      <vt:lpstr>Activation: Linear Function</vt:lpstr>
      <vt:lpstr>Training NNs</vt:lpstr>
      <vt:lpstr>Training NNs</vt:lpstr>
      <vt:lpstr>Training NNs</vt:lpstr>
      <vt:lpstr>Training NNs</vt:lpstr>
      <vt:lpstr>Training NNs</vt:lpstr>
      <vt:lpstr>Loss Functions</vt:lpstr>
      <vt:lpstr>Loss Functions</vt:lpstr>
      <vt:lpstr>Training NNs</vt:lpstr>
      <vt:lpstr>Gradient Descent Algorithm</vt:lpstr>
      <vt:lpstr>Gradient Descent Algorithm</vt:lpstr>
      <vt:lpstr>Gradient Descent Algorithm</vt:lpstr>
      <vt:lpstr>Gradient Descent Algorithm</vt:lpstr>
      <vt:lpstr>Gradient Descent Algorithm</vt:lpstr>
      <vt:lpstr>PowerPoint Presentation</vt:lpstr>
      <vt:lpstr>Backpropagation</vt:lpstr>
      <vt:lpstr>Mini-batch Gradient Descent</vt:lpstr>
      <vt:lpstr>Stochastic Gradient Descent</vt:lpstr>
      <vt:lpstr>Problems with Gradient Descent</vt:lpstr>
      <vt:lpstr>Gradient Descent with Momentum</vt:lpstr>
      <vt:lpstr>Gradient Descent with Momentum</vt:lpstr>
      <vt:lpstr>Nesterov Accelerated Momentum</vt:lpstr>
      <vt:lpstr>Adam</vt:lpstr>
      <vt:lpstr>Learning Rate</vt:lpstr>
      <vt:lpstr>Learning Rate</vt:lpstr>
      <vt:lpstr>Learning Rate Scheduling</vt:lpstr>
      <vt:lpstr>Vanishing Gradient Problem</vt:lpstr>
      <vt:lpstr>Generalization</vt:lpstr>
      <vt:lpstr>Overfitting</vt:lpstr>
      <vt:lpstr>Regularization: Weight Decay</vt:lpstr>
      <vt:lpstr>Regularization: Weight Decay</vt:lpstr>
      <vt:lpstr>Regularization: Weight Decay</vt:lpstr>
      <vt:lpstr>Regularization: Dropout</vt:lpstr>
      <vt:lpstr>Regularization: Dropout</vt:lpstr>
      <vt:lpstr>Regularization: Early Stopping</vt:lpstr>
      <vt:lpstr>Batch Normalization</vt:lpstr>
      <vt:lpstr>Hyper-parameter Tuning</vt:lpstr>
      <vt:lpstr>Hyper-parameter Tuning</vt:lpstr>
      <vt:lpstr>k-Fold Cross-Validation</vt:lpstr>
      <vt:lpstr>k-Fold Cross-Validation</vt:lpstr>
      <vt:lpstr>Ensemble Learning</vt:lpstr>
      <vt:lpstr>Deep vs Shallow Networks</vt:lpstr>
      <vt:lpstr>Convolutional Neural Networks (CNNs)</vt:lpstr>
      <vt:lpstr>Convolutional Neural Networks (CNNs)</vt:lpstr>
      <vt:lpstr>Convolutional Neural Networks (CNNs)</vt:lpstr>
      <vt:lpstr>Convolutional Neural Networks (CNNs)</vt:lpstr>
      <vt:lpstr>Convolutional Neural Networks (CNNs)</vt:lpstr>
      <vt:lpstr>Residual CNNs</vt:lpstr>
      <vt:lpstr>Recurrent Neural Networks (RNNs)</vt:lpstr>
      <vt:lpstr>Recurrent Neural Networks (RNNs)</vt:lpstr>
      <vt:lpstr>Recurrent Neural Networks (RNNs)</vt:lpstr>
      <vt:lpstr>Bidirectional RNNs</vt:lpstr>
      <vt:lpstr>LSTM Networks</vt:lpstr>
      <vt:lpstr>LSTM Networks</vt:lpstr>
      <vt:lpstr>References</vt:lpstr>
      <vt:lpstr>Lecture 3. Fully Connected NN &amp;                     Hello World of Deep Learning</vt:lpstr>
      <vt:lpstr>Keras &amp; Tensorflow</vt:lpstr>
      <vt:lpstr>Implementing in Keras</vt:lpstr>
      <vt:lpstr>Training</vt:lpstr>
      <vt:lpstr>Batch:  parallel processing</vt:lpstr>
      <vt:lpstr>PowerPoint Presentation</vt:lpstr>
      <vt:lpstr>Speed - Matrix Operation </vt:lpstr>
      <vt:lpstr>Keras</vt:lpstr>
      <vt:lpstr>Deep learning packages </vt:lpstr>
      <vt:lpstr>Overview of the tutorial</vt:lpstr>
      <vt:lpstr>What is Keras ?</vt:lpstr>
      <vt:lpstr>Working principle - Backend</vt:lpstr>
      <vt:lpstr>General pipeline for implementing an ANN</vt:lpstr>
      <vt:lpstr>Implementing a neural network in Keras </vt:lpstr>
      <vt:lpstr>Procedure to implement an ANN in Keras</vt:lpstr>
      <vt:lpstr>Keras models – Sequential</vt:lpstr>
      <vt:lpstr>Keras models – Functional</vt:lpstr>
      <vt:lpstr>Keras models – Functional (Domain Adaption) </vt:lpstr>
      <vt:lpstr>Convolution neural network - Sequential model</vt:lpstr>
      <vt:lpstr>PowerPoint Presentation</vt:lpstr>
      <vt:lpstr>Simple MLP network - Functional model</vt:lpstr>
      <vt:lpstr>Recurrent Neural Networks</vt:lpstr>
      <vt:lpstr>Recurrent Neural Network </vt:lpstr>
      <vt:lpstr>Convolution layers</vt:lpstr>
      <vt:lpstr>Pooling layers </vt:lpstr>
      <vt:lpstr>General layers</vt:lpstr>
      <vt:lpstr>Optimizers available in Keras</vt:lpstr>
      <vt:lpstr>Loss functions available in Keras</vt:lpstr>
      <vt:lpstr>Loading and Saving Keras models </vt:lpstr>
      <vt:lpstr>Extracting features from pre-trained models</vt:lpstr>
      <vt:lpstr>Popular Deep learning Architectures </vt:lpstr>
      <vt:lpstr>Image recognition networks </vt:lpstr>
      <vt:lpstr>Image recognition networks</vt:lpstr>
      <vt:lpstr>Performance of the recognition networks </vt:lpstr>
      <vt:lpstr>Autoencoders</vt:lpstr>
      <vt:lpstr>Generative Adversarial Network </vt:lpstr>
      <vt:lpstr>Interesting Applications using GANs </vt:lpstr>
      <vt:lpstr>Interesting Applications  using GANs</vt:lpstr>
      <vt:lpstr>  Questions ? </vt:lpstr>
    </vt:vector>
  </TitlesOfParts>
  <Company>Sheridan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Vakanski Aleksandar</dc:creator>
  <cp:lastModifiedBy>Sarfraz Ahmed Sattar</cp:lastModifiedBy>
  <cp:revision>2847</cp:revision>
  <cp:lastPrinted>2016-01-16T17:38:40Z</cp:lastPrinted>
  <dcterms:created xsi:type="dcterms:W3CDTF">2014-06-16T13:46:25Z</dcterms:created>
  <dcterms:modified xsi:type="dcterms:W3CDTF">2024-05-24T14:42:33Z</dcterms:modified>
</cp:coreProperties>
</file>